
<file path=[Content_Types].xml><?xml version="1.0" encoding="utf-8"?>
<Types xmlns="http://schemas.openxmlformats.org/package/2006/content-types"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94.xml" ContentType="application/vnd.openxmlformats-officedocument.presentationml.slide+xml"/>
  <Override PartName="/ppt/slides/slide142.xml" ContentType="application/vnd.openxmlformats-officedocument.presentationml.slide+xml"/>
  <Override PartName="/ppt/notesSlides/notesSlide2.xml" ContentType="application/vnd.openxmlformats-officedocument.presentationml.notesSlide+xml"/>
  <Override PartName="/ppt/tags/tag8.xml" ContentType="application/vnd.openxmlformats-officedocument.presentationml.tags+xml"/>
  <Override PartName="/ppt/slides/slide36.xml" ContentType="application/vnd.openxmlformats-officedocument.presentationml.slide+xml"/>
  <Override PartName="/ppt/slides/slide83.xml" ContentType="application/vnd.openxmlformats-officedocument.presentationml.slide+xml"/>
  <Override PartName="/ppt/slides/slide120.xml" ContentType="application/vnd.openxmlformats-officedocument.presentationml.slide+xml"/>
  <Override PartName="/ppt/slides/slide131.xml" ContentType="application/vnd.openxmlformats-officedocument.presentationml.slide+xml"/>
  <Override PartName="/ppt/slides/slide25.xml" ContentType="application/vnd.openxmlformats-officedocument.presentationml.slide+xml"/>
  <Override PartName="/ppt/slides/slide72.xml" ContentType="application/vnd.openxmlformats-officedocument.presentationml.slid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69.xml" ContentType="application/vnd.openxmlformats-officedocument.presentationml.slide+xml"/>
  <Override PartName="/ppt/tableStyles.xml" ContentType="application/vnd.openxmlformats-officedocument.presentationml.tableStyles+xml"/>
  <Override PartName="/ppt/slides/slide129.xml" ContentType="application/vnd.openxmlformats-officedocument.presentationml.slide+xml"/>
  <Override PartName="/ppt/slides/slide147.xml" ContentType="application/vnd.openxmlformats-officedocument.presentationml.slide+xml"/>
  <Override PartName="/ppt/slides/slide158.xml" ContentType="application/vnd.openxmlformats-officedocument.presentationml.slide+xml"/>
  <Override PartName="/ppt/slides/slide99.xml" ContentType="application/vnd.openxmlformats-officedocument.presentationml.slide+xml"/>
  <Override PartName="/ppt/slides/slide118.xml" ContentType="application/vnd.openxmlformats-officedocument.presentationml.slide+xml"/>
  <Override PartName="/ppt/slides/slide136.xml" ContentType="application/vnd.openxmlformats-officedocument.presentationml.slide+xml"/>
  <Override PartName="/ppt/slides/slide165.xml" ContentType="application/vnd.openxmlformats-officedocument.presentationml.slide+xml"/>
  <Override PartName="/ppt/diagrams/layout1.xml" ContentType="application/vnd.openxmlformats-officedocument.drawingml.diagramLayout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slides/slide107.xml" ContentType="application/vnd.openxmlformats-officedocument.presentationml.slide+xml"/>
  <Override PartName="/ppt/slides/slide125.xml" ContentType="application/vnd.openxmlformats-officedocument.presentationml.slide+xml"/>
  <Override PartName="/ppt/slides/slide143.xml" ContentType="application/vnd.openxmlformats-officedocument.presentationml.slide+xml"/>
  <Override PartName="/ppt/slides/slide154.xml" ContentType="application/vnd.openxmlformats-officedocument.presentationml.slide+xml"/>
  <Override PartName="/ppt/viewProps.xml" ContentType="application/vnd.openxmlformats-officedocument.presentationml.viewProp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48.xml" ContentType="application/vnd.openxmlformats-officedocument.presentationml.slide+xml"/>
  <Override PartName="/ppt/slides/slide66.xml" ContentType="application/vnd.openxmlformats-officedocument.presentationml.slide+xml"/>
  <Override PartName="/ppt/slides/slide95.xml" ContentType="application/vnd.openxmlformats-officedocument.presentationml.slide+xml"/>
  <Override PartName="/ppt/slides/slide103.xml" ContentType="application/vnd.openxmlformats-officedocument.presentationml.slide+xml"/>
  <Override PartName="/ppt/slides/slide114.xml" ContentType="application/vnd.openxmlformats-officedocument.presentationml.slide+xml"/>
  <Override PartName="/ppt/slides/slide132.xml" ContentType="application/vnd.openxmlformats-officedocument.presentationml.slide+xml"/>
  <Override PartName="/ppt/slides/slide150.xml" ContentType="application/vnd.openxmlformats-officedocument.presentationml.slide+xml"/>
  <Override PartName="/ppt/slides/slide161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3.xml" ContentType="application/vnd.openxmlformats-officedocument.presentationml.notes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55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slides/slide121.xml" ContentType="application/vnd.openxmlformats-officedocument.presentationml.slide+xml"/>
  <Override PartName="/ppt/presProps.xml" ContentType="application/vnd.openxmlformats-officedocument.presentationml.presProps+xml"/>
  <Override PartName="/ppt/theme/theme2.xml" ContentType="application/vnd.openxmlformats-officedocument.theme+xml"/>
  <Override PartName="/ppt/tags/tag5.xml" ContentType="application/vnd.openxmlformats-officedocument.presentationml.tags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33.xml" ContentType="application/vnd.openxmlformats-officedocument.presentationml.slide+xml"/>
  <Override PartName="/ppt/slides/slide44.xml" ContentType="application/vnd.openxmlformats-officedocument.presentationml.slide+xml"/>
  <Override PartName="/ppt/slides/slide62.xml" ContentType="application/vnd.openxmlformats-officedocument.presentationml.slide+xml"/>
  <Override PartName="/ppt/slides/slide80.xml" ContentType="application/vnd.openxmlformats-officedocument.presentationml.slide+xml"/>
  <Override PartName="/ppt/slides/slide91.xml" ContentType="application/vnd.openxmlformats-officedocument.presentationml.slide+xml"/>
  <Override PartName="/ppt/slides/slide110.xml" ContentType="application/vnd.openxmlformats-officedocument.presentationml.slide+xml"/>
  <Override PartName="/ppt/slideLayouts/slideLayout3.xml" ContentType="application/vnd.openxmlformats-officedocument.presentationml.slideLayout+xml"/>
  <Default Extension="emf" ContentType="image/x-emf"/>
  <Override PartName="/ppt/presentation.xml" ContentType="application/vnd.openxmlformats-officedocument.presentationml.presentation.main+xml"/>
  <Override PartName="/ppt/slides/slide22.xml" ContentType="application/vnd.openxmlformats-officedocument.presentationml.slide+xml"/>
  <Override PartName="/ppt/slides/slide51.xml" ContentType="application/vnd.openxmlformats-officedocument.presentationml.slide+xml"/>
  <Override PartName="/ppt/tags/tag1.xml" ContentType="application/vnd.openxmlformats-officedocument.presentationml.tags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40.xml" ContentType="application/vnd.openxmlformats-officedocument.presentationml.slide+xml"/>
  <Override PartName="/ppt/slides/slide159.xml" ContentType="application/vnd.openxmlformats-officedocument.presentationml.slide+xml"/>
  <Override PartName="/ppt/slides/slide119.xml" ContentType="application/vnd.openxmlformats-officedocument.presentationml.slide+xml"/>
  <Override PartName="/ppt/slides/slide148.xml" ContentType="application/vnd.openxmlformats-officedocument.presentationml.slide+xml"/>
  <Override PartName="/ppt/slides/slide166.xml" ContentType="application/vnd.openxmlformats-officedocument.presentationml.slide+xml"/>
  <Override PartName="/ppt/slideLayouts/slideLayout10.xml" ContentType="application/vnd.openxmlformats-officedocument.presentationml.slideLayout+xml"/>
  <Override PartName="/ppt/comments/comment1.xml" ContentType="application/vnd.openxmlformats-officedocument.presentationml.comments+xml"/>
  <Default Extension="gif" ContentType="image/gif"/>
  <Override PartName="/ppt/slides/slide89.xml" ContentType="application/vnd.openxmlformats-officedocument.presentationml.slide+xml"/>
  <Override PartName="/ppt/slides/slide108.xml" ContentType="application/vnd.openxmlformats-officedocument.presentationml.slide+xml"/>
  <Override PartName="/ppt/slides/slide126.xml" ContentType="application/vnd.openxmlformats-officedocument.presentationml.slide+xml"/>
  <Override PartName="/ppt/slides/slide137.xml" ContentType="application/vnd.openxmlformats-officedocument.presentationml.slide+xml"/>
  <Override PartName="/ppt/slides/slide155.xml" ContentType="application/vnd.openxmlformats-officedocument.presentationml.slide+xml"/>
  <Override PartName="/ppt/slides/slide49.xml" ContentType="application/vnd.openxmlformats-officedocument.presentationml.slide+xml"/>
  <Override PartName="/ppt/slides/slide78.xml" ContentType="application/vnd.openxmlformats-officedocument.presentationml.slide+xml"/>
  <Override PartName="/ppt/slides/slide96.xml" ContentType="application/vnd.openxmlformats-officedocument.presentationml.slide+xml"/>
  <Override PartName="/ppt/slides/slide115.xml" ContentType="application/vnd.openxmlformats-officedocument.presentationml.slide+xml"/>
  <Override PartName="/ppt/slides/slide144.xml" ContentType="application/vnd.openxmlformats-officedocument.presentationml.slide+xml"/>
  <Override PartName="/ppt/slides/slide162.xml" ContentType="application/vnd.openxmlformats-officedocument.presentationml.slide+xml"/>
  <Override PartName="/ppt/handoutMasters/handoutMaster1.xml" ContentType="application/vnd.openxmlformats-officedocument.presentationml.handoutMaster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85.xml" ContentType="application/vnd.openxmlformats-officedocument.presentationml.slide+xml"/>
  <Override PartName="/ppt/slides/slide104.xml" ContentType="application/vnd.openxmlformats-officedocument.presentationml.slide+xml"/>
  <Override PartName="/ppt/slides/slide122.xml" ContentType="application/vnd.openxmlformats-officedocument.presentationml.slide+xml"/>
  <Override PartName="/ppt/slides/slide133.xml" ContentType="application/vnd.openxmlformats-officedocument.presentationml.slide+xml"/>
  <Override PartName="/ppt/slides/slide151.xml" ContentType="application/vnd.openxmlformats-officedocument.presentationml.slide+xml"/>
  <Override PartName="/ppt/slideLayouts/slideLayout8.xml" ContentType="application/vnd.openxmlformats-officedocument.presentationml.slideLayout+xml"/>
  <Override PartName="/ppt/diagrams/colors1.xml" ContentType="application/vnd.openxmlformats-officedocument.drawingml.diagramColors+xml"/>
  <Override PartName="/ppt/tags/tag6.xml" ContentType="application/vnd.openxmlformats-officedocument.presentationml.tags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s/slide92.xml" ContentType="application/vnd.openxmlformats-officedocument.presentationml.slide+xml"/>
  <Override PartName="/ppt/slides/slide111.xml" ContentType="application/vnd.openxmlformats-officedocument.presentationml.slide+xml"/>
  <Override PartName="/ppt/slides/slide140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Override PartName="/ppt/slides/slide100.xml" ContentType="application/vnd.openxmlformats-officedocument.presentationml.slide+xml"/>
  <Default Extension="wmf" ContentType="image/x-wmf"/>
  <Override PartName="/ppt/tags/tag2.xml" ContentType="application/vnd.openxmlformats-officedocument.presentationml.tags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s/slide149.xml" ContentType="application/vnd.openxmlformats-officedocument.presentationml.slide+xml"/>
  <Override PartName="/ppt/slideLayouts/slideLayout11.xml" ContentType="application/vnd.openxmlformats-officedocument.presentationml.slideLayout+xml"/>
  <Override PartName="/ppt/slides/slide138.xml" ContentType="application/vnd.openxmlformats-officedocument.presentationml.slide+xml"/>
  <Override PartName="/ppt/slides/slide167.xml" ContentType="application/vnd.openxmlformats-officedocument.presentationml.slide+xml"/>
  <Override PartName="/ppt/commentAuthors.xml" ContentType="application/vnd.openxmlformats-officedocument.presentationml.commentAuthors+xml"/>
  <Override PartName="/ppt/comments/comment2.xml" ContentType="application/vnd.openxmlformats-officedocument.presentationml.comments+xml"/>
  <Override PartName="/ppt/slides/slide79.xml" ContentType="application/vnd.openxmlformats-officedocument.presentationml.slide+xml"/>
  <Override PartName="/ppt/slides/slide109.xml" ContentType="application/vnd.openxmlformats-officedocument.presentationml.slide+xml"/>
  <Override PartName="/ppt/slides/slide127.xml" ContentType="application/vnd.openxmlformats-officedocument.presentationml.slide+xml"/>
  <Override PartName="/ppt/slides/slide145.xml" ContentType="application/vnd.openxmlformats-officedocument.presentationml.slide+xml"/>
  <Override PartName="/ppt/slides/slide156.xml" ContentType="application/vnd.openxmlformats-officedocument.presentationml.slide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slides/slide97.xml" ContentType="application/vnd.openxmlformats-officedocument.presentationml.slide+xml"/>
  <Override PartName="/ppt/slides/slide116.xml" ContentType="application/vnd.openxmlformats-officedocument.presentationml.slide+xml"/>
  <Override PartName="/ppt/slides/slide134.xml" ContentType="application/vnd.openxmlformats-officedocument.presentationml.slide+xml"/>
  <Override PartName="/ppt/slides/slide163.xml" ContentType="application/vnd.openxmlformats-officedocument.presentationml.slide+xml"/>
  <Override PartName="/ppt/slideLayouts/slideLayout9.xml" ContentType="application/vnd.openxmlformats-officedocument.presentationml.slideLayout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57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slides/slide105.xml" ContentType="application/vnd.openxmlformats-officedocument.presentationml.slide+xml"/>
  <Override PartName="/ppt/slides/slide123.xml" ContentType="application/vnd.openxmlformats-officedocument.presentationml.slide+xml"/>
  <Override PartName="/ppt/slides/slide141.xml" ContentType="application/vnd.openxmlformats-officedocument.presentationml.slide+xml"/>
  <Override PartName="/ppt/slides/slide152.xml" ContentType="application/vnd.openxmlformats-officedocument.presentationml.slide+xml"/>
  <Override PartName="/ppt/slides/slide170.xml" ContentType="application/vnd.openxmlformats-officedocument.presentationml.slide+xml"/>
  <Override PartName="/ppt/notesSlides/notesSlide1.xml" ContentType="application/vnd.openxmlformats-officedocument.presentationml.notesSlide+xml"/>
  <Override PartName="/ppt/tags/tag7.xml" ContentType="application/vnd.openxmlformats-officedocument.presentationml.tags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46.xml" ContentType="application/vnd.openxmlformats-officedocument.presentationml.slide+xml"/>
  <Override PartName="/ppt/slides/slide64.xml" ContentType="application/vnd.openxmlformats-officedocument.presentationml.slide+xml"/>
  <Override PartName="/ppt/slides/slide93.xml" ContentType="application/vnd.openxmlformats-officedocument.presentationml.slide+xml"/>
  <Override PartName="/ppt/slides/slide101.xml" ContentType="application/vnd.openxmlformats-officedocument.presentationml.slide+xml"/>
  <Override PartName="/ppt/slides/slide112.xml" ContentType="application/vnd.openxmlformats-officedocument.presentationml.slide+xml"/>
  <Override PartName="/ppt/slides/slide130.xml" ContentType="application/vnd.openxmlformats-officedocument.presentationml.slide+xml"/>
  <Override PartName="/ppt/slideLayouts/slideLayout5.xml" ContentType="application/vnd.openxmlformats-officedocument.presentationml.slideLayout+xml"/>
  <Override PartName="/ppt/diagrams/drawing1.xml" ContentType="application/vnd.ms-office.drawingml.diagramDrawing+xml"/>
  <Override PartName="/ppt/slides/slide24.xml" ContentType="application/vnd.openxmlformats-officedocument.presentationml.slide+xml"/>
  <Override PartName="/ppt/slides/slide35.xml" ContentType="application/vnd.openxmlformats-officedocument.presentationml.slide+xml"/>
  <Override PartName="/ppt/slides/slide53.xml" ContentType="application/vnd.openxmlformats-officedocument.presentationml.slide+xml"/>
  <Override PartName="/ppt/slides/slide71.xml" ContentType="application/vnd.openxmlformats-officedocument.presentationml.slide+xml"/>
  <Override PartName="/ppt/slides/slide82.xml" ContentType="application/vnd.openxmlformats-officedocument.presentationml.slide+xml"/>
  <Default Extension="jpeg" ContentType="image/jpeg"/>
  <Override PartName="/ppt/diagrams/quickStyle1.xml" ContentType="application/vnd.openxmlformats-officedocument.drawingml.diagramStyle+xml"/>
  <Override PartName="/ppt/tags/tag3.xml" ContentType="application/vnd.openxmlformats-officedocument.presentationml.tags+xml"/>
  <Override PartName="/ppt/slides/slide13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slides/slide20.xml" ContentType="application/vnd.openxmlformats-officedocument.presentationml.slide+xml"/>
  <Override PartName="/ppt/slides/slide168.xml" ContentType="application/vnd.openxmlformats-officedocument.presentationml.slide+xml"/>
  <Override PartName="/ppt/slides/slide139.xml" ContentType="application/vnd.openxmlformats-officedocument.presentationml.slide+xml"/>
  <Override PartName="/ppt/slides/slide157.xml" ContentType="application/vnd.openxmlformats-officedocument.presentationml.slide+xml"/>
  <Override PartName="/ppt/slides/slide98.xml" ContentType="application/vnd.openxmlformats-officedocument.presentationml.slide+xml"/>
  <Override PartName="/ppt/slides/slide117.xml" ContentType="application/vnd.openxmlformats-officedocument.presentationml.slide+xml"/>
  <Override PartName="/ppt/slides/slide128.xml" ContentType="application/vnd.openxmlformats-officedocument.presentationml.slide+xml"/>
  <Override PartName="/ppt/slides/slide146.xml" ContentType="application/vnd.openxmlformats-officedocument.presentationml.slide+xml"/>
  <Override PartName="/ppt/slides/slide164.xml" ContentType="application/vnd.openxmlformats-officedocument.presentationml.slide+xml"/>
  <Override PartName="/ppt/slides/slide8.xml" ContentType="application/vnd.openxmlformats-officedocument.presentationml.slide+xml"/>
  <Override PartName="/ppt/slides/slide69.xml" ContentType="application/vnd.openxmlformats-officedocument.presentationml.slide+xml"/>
  <Override PartName="/ppt/slides/slide87.xml" ContentType="application/vnd.openxmlformats-officedocument.presentationml.slide+xml"/>
  <Override PartName="/ppt/slides/slide106.xml" ContentType="application/vnd.openxmlformats-officedocument.presentationml.slide+xml"/>
  <Override PartName="/ppt/slides/slide124.xml" ContentType="application/vnd.openxmlformats-officedocument.presentationml.slide+xml"/>
  <Override PartName="/ppt/slides/slide135.xml" ContentType="application/vnd.openxmlformats-officedocument.presentationml.slide+xml"/>
  <Override PartName="/ppt/slides/slide153.xml" ContentType="application/vnd.openxmlformats-officedocument.presentationml.slide+xml"/>
  <Override PartName="/ppt/slides/slide171.xml" ContentType="application/vnd.openxmlformats-officedocument.presentationml.slide+xml"/>
  <Override PartName="/ppt/diagrams/data1.xml" ContentType="application/vnd.openxmlformats-officedocument.drawingml.diagramData+xml"/>
  <Override PartName="/ppt/slides/slide29.xml" ContentType="application/vnd.openxmlformats-officedocument.presentationml.slide+xml"/>
  <Override PartName="/ppt/slides/slide76.xml" ContentType="application/vnd.openxmlformats-officedocument.presentationml.slide+xml"/>
  <Override PartName="/ppt/slides/slide113.xml" ContentType="application/vnd.openxmlformats-officedocument.presentationml.slide+xml"/>
  <Override PartName="/ppt/slides/slide160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102.xml" ContentType="application/vnd.openxmlformats-officedocument.presentationml.slide+xml"/>
  <Override PartName="/ppt/slideLayouts/slideLayout6.xml" ContentType="application/vnd.openxmlformats-officedocument.presentationml.slideLayout+xml"/>
  <Override PartName="/ppt/tags/tag4.xml" ContentType="application/vnd.openxmlformats-officedocument.presentationml.tags+xml"/>
  <Override PartName="/ppt/slides/slide43.xml" ContentType="application/vnd.openxmlformats-officedocument.presentationml.slide+xml"/>
  <Override PartName="/ppt/slides/slide90.xml" ContentType="application/vnd.openxmlformats-officedocument.presentationml.slide+xml"/>
  <Override PartName="/ppt/theme/theme1.xml" ContentType="application/vnd.openxmlformats-officedocument.theme+xml"/>
  <Override PartName="/ppt/slides/slide32.xml" ContentType="application/vnd.openxmlformats-officedocument.presentationml.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3"/>
  </p:notesMasterIdLst>
  <p:handoutMasterIdLst>
    <p:handoutMasterId r:id="rId174"/>
  </p:handoutMasterIdLst>
  <p:sldIdLst>
    <p:sldId id="256" r:id="rId2"/>
    <p:sldId id="549" r:id="rId3"/>
    <p:sldId id="550" r:id="rId4"/>
    <p:sldId id="551" r:id="rId5"/>
    <p:sldId id="314" r:id="rId6"/>
    <p:sldId id="258" r:id="rId7"/>
    <p:sldId id="360" r:id="rId8"/>
    <p:sldId id="259" r:id="rId9"/>
    <p:sldId id="552" r:id="rId10"/>
    <p:sldId id="511" r:id="rId11"/>
    <p:sldId id="268" r:id="rId12"/>
    <p:sldId id="431" r:id="rId13"/>
    <p:sldId id="414" r:id="rId14"/>
    <p:sldId id="430" r:id="rId15"/>
    <p:sldId id="271" r:id="rId16"/>
    <p:sldId id="416" r:id="rId17"/>
    <p:sldId id="423" r:id="rId18"/>
    <p:sldId id="424" r:id="rId19"/>
    <p:sldId id="417" r:id="rId20"/>
    <p:sldId id="419" r:id="rId21"/>
    <p:sldId id="420" r:id="rId22"/>
    <p:sldId id="421" r:id="rId23"/>
    <p:sldId id="422" r:id="rId24"/>
    <p:sldId id="426" r:id="rId25"/>
    <p:sldId id="555" r:id="rId26"/>
    <p:sldId id="277" r:id="rId27"/>
    <p:sldId id="279" r:id="rId28"/>
    <p:sldId id="311" r:id="rId29"/>
    <p:sldId id="296" r:id="rId30"/>
    <p:sldId id="534" r:id="rId31"/>
    <p:sldId id="297" r:id="rId32"/>
    <p:sldId id="280" r:id="rId33"/>
    <p:sldId id="318" r:id="rId34"/>
    <p:sldId id="319" r:id="rId35"/>
    <p:sldId id="320" r:id="rId36"/>
    <p:sldId id="413" r:id="rId37"/>
    <p:sldId id="412" r:id="rId38"/>
    <p:sldId id="340" r:id="rId39"/>
    <p:sldId id="395" r:id="rId40"/>
    <p:sldId id="411" r:id="rId41"/>
    <p:sldId id="396" r:id="rId42"/>
    <p:sldId id="397" r:id="rId43"/>
    <p:sldId id="398" r:id="rId44"/>
    <p:sldId id="399" r:id="rId45"/>
    <p:sldId id="400" r:id="rId46"/>
    <p:sldId id="432" r:id="rId47"/>
    <p:sldId id="433" r:id="rId48"/>
    <p:sldId id="401" r:id="rId49"/>
    <p:sldId id="402" r:id="rId50"/>
    <p:sldId id="524" r:id="rId51"/>
    <p:sldId id="403" r:id="rId52"/>
    <p:sldId id="404" r:id="rId53"/>
    <p:sldId id="405" r:id="rId54"/>
    <p:sldId id="260" r:id="rId55"/>
    <p:sldId id="353" r:id="rId56"/>
    <p:sldId id="354" r:id="rId57"/>
    <p:sldId id="355" r:id="rId58"/>
    <p:sldId id="299" r:id="rId59"/>
    <p:sldId id="300" r:id="rId60"/>
    <p:sldId id="529" r:id="rId61"/>
    <p:sldId id="531" r:id="rId62"/>
    <p:sldId id="530" r:id="rId63"/>
    <p:sldId id="532" r:id="rId64"/>
    <p:sldId id="553" r:id="rId65"/>
    <p:sldId id="554" r:id="rId66"/>
    <p:sldId id="528" r:id="rId67"/>
    <p:sldId id="301" r:id="rId68"/>
    <p:sldId id="303" r:id="rId69"/>
    <p:sldId id="356" r:id="rId70"/>
    <p:sldId id="357" r:id="rId71"/>
    <p:sldId id="358" r:id="rId72"/>
    <p:sldId id="525" r:id="rId73"/>
    <p:sldId id="526" r:id="rId74"/>
    <p:sldId id="304" r:id="rId75"/>
    <p:sldId id="519" r:id="rId76"/>
    <p:sldId id="520" r:id="rId77"/>
    <p:sldId id="522" r:id="rId78"/>
    <p:sldId id="523" r:id="rId79"/>
    <p:sldId id="556" r:id="rId80"/>
    <p:sldId id="407" r:id="rId81"/>
    <p:sldId id="408" r:id="rId82"/>
    <p:sldId id="409" r:id="rId83"/>
    <p:sldId id="410" r:id="rId84"/>
    <p:sldId id="495" r:id="rId85"/>
    <p:sldId id="560" r:id="rId86"/>
    <p:sldId id="559" r:id="rId87"/>
    <p:sldId id="496" r:id="rId88"/>
    <p:sldId id="497" r:id="rId89"/>
    <p:sldId id="498" r:id="rId90"/>
    <p:sldId id="499" r:id="rId91"/>
    <p:sldId id="500" r:id="rId92"/>
    <p:sldId id="501" r:id="rId93"/>
    <p:sldId id="502" r:id="rId94"/>
    <p:sldId id="503" r:id="rId95"/>
    <p:sldId id="504" r:id="rId96"/>
    <p:sldId id="505" r:id="rId97"/>
    <p:sldId id="506" r:id="rId98"/>
    <p:sldId id="507" r:id="rId99"/>
    <p:sldId id="508" r:id="rId100"/>
    <p:sldId id="538" r:id="rId101"/>
    <p:sldId id="539" r:id="rId102"/>
    <p:sldId id="540" r:id="rId103"/>
    <p:sldId id="544" r:id="rId104"/>
    <p:sldId id="542" r:id="rId105"/>
    <p:sldId id="543" r:id="rId106"/>
    <p:sldId id="545" r:id="rId107"/>
    <p:sldId id="548" r:id="rId108"/>
    <p:sldId id="372" r:id="rId109"/>
    <p:sldId id="460" r:id="rId110"/>
    <p:sldId id="557" r:id="rId111"/>
    <p:sldId id="558" r:id="rId112"/>
    <p:sldId id="459" r:id="rId113"/>
    <p:sldId id="446" r:id="rId114"/>
    <p:sldId id="435" r:id="rId115"/>
    <p:sldId id="452" r:id="rId116"/>
    <p:sldId id="436" r:id="rId117"/>
    <p:sldId id="437" r:id="rId118"/>
    <p:sldId id="438" r:id="rId119"/>
    <p:sldId id="439" r:id="rId120"/>
    <p:sldId id="461" r:id="rId121"/>
    <p:sldId id="453" r:id="rId122"/>
    <p:sldId id="450" r:id="rId123"/>
    <p:sldId id="447" r:id="rId124"/>
    <p:sldId id="448" r:id="rId125"/>
    <p:sldId id="449" r:id="rId126"/>
    <p:sldId id="518" r:id="rId127"/>
    <p:sldId id="457" r:id="rId128"/>
    <p:sldId id="441" r:id="rId129"/>
    <p:sldId id="440" r:id="rId130"/>
    <p:sldId id="442" r:id="rId131"/>
    <p:sldId id="443" r:id="rId132"/>
    <p:sldId id="533" r:id="rId133"/>
    <p:sldId id="470" r:id="rId134"/>
    <p:sldId id="491" r:id="rId135"/>
    <p:sldId id="482" r:id="rId136"/>
    <p:sldId id="483" r:id="rId137"/>
    <p:sldId id="485" r:id="rId138"/>
    <p:sldId id="486" r:id="rId139"/>
    <p:sldId id="487" r:id="rId140"/>
    <p:sldId id="494" r:id="rId141"/>
    <p:sldId id="493" r:id="rId142"/>
    <p:sldId id="488" r:id="rId143"/>
    <p:sldId id="490" r:id="rId144"/>
    <p:sldId id="489" r:id="rId145"/>
    <p:sldId id="492" r:id="rId146"/>
    <p:sldId id="451" r:id="rId147"/>
    <p:sldId id="480" r:id="rId148"/>
    <p:sldId id="479" r:id="rId149"/>
    <p:sldId id="444" r:id="rId150"/>
    <p:sldId id="458" r:id="rId151"/>
    <p:sldId id="476" r:id="rId152"/>
    <p:sldId id="477" r:id="rId153"/>
    <p:sldId id="478" r:id="rId154"/>
    <p:sldId id="537" r:id="rId155"/>
    <p:sldId id="445" r:id="rId156"/>
    <p:sldId id="535" r:id="rId157"/>
    <p:sldId id="471" r:id="rId158"/>
    <p:sldId id="456" r:id="rId159"/>
    <p:sldId id="474" r:id="rId160"/>
    <p:sldId id="462" r:id="rId161"/>
    <p:sldId id="467" r:id="rId162"/>
    <p:sldId id="468" r:id="rId163"/>
    <p:sldId id="473" r:id="rId164"/>
    <p:sldId id="463" r:id="rId165"/>
    <p:sldId id="464" r:id="rId166"/>
    <p:sldId id="536" r:id="rId167"/>
    <p:sldId id="465" r:id="rId168"/>
    <p:sldId id="481" r:id="rId169"/>
    <p:sldId id="466" r:id="rId170"/>
    <p:sldId id="469" r:id="rId171"/>
    <p:sldId id="312" r:id="rId172"/>
  </p:sldIdLst>
  <p:sldSz cx="9144000" cy="6858000" type="screen4x3"/>
  <p:notesSz cx="6794500" cy="9906000"/>
  <p:defaultTextStyle>
    <a:defPPr>
      <a:defRPr lang="de-DE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Valeria Bartsch" initials="VB" lastIdx="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1E02EE"/>
    <a:srgbClr val="3B57A0"/>
    <a:srgbClr val="FF6600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 autoAdjust="0"/>
    <p:restoredTop sz="94629" autoAdjust="0"/>
  </p:normalViewPr>
  <p:slideViewPr>
    <p:cSldViewPr snapToGrid="0" snapToObjects="1">
      <p:cViewPr varScale="1">
        <p:scale>
          <a:sx n="58" d="100"/>
          <a:sy n="58" d="100"/>
        </p:scale>
        <p:origin x="-920" y="-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2634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8844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54" Type="http://schemas.openxmlformats.org/officeDocument/2006/relationships/slide" Target="slides/slide153.xml"/><Relationship Id="rId159" Type="http://schemas.openxmlformats.org/officeDocument/2006/relationships/slide" Target="slides/slide158.xml"/><Relationship Id="rId175" Type="http://schemas.openxmlformats.org/officeDocument/2006/relationships/commentAuthors" Target="commentAuthors.xml"/><Relationship Id="rId170" Type="http://schemas.openxmlformats.org/officeDocument/2006/relationships/slide" Target="slides/slide169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65" Type="http://schemas.openxmlformats.org/officeDocument/2006/relationships/slide" Target="slides/slide16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71" Type="http://schemas.openxmlformats.org/officeDocument/2006/relationships/slide" Target="slides/slide170.xml"/><Relationship Id="rId176" Type="http://schemas.openxmlformats.org/officeDocument/2006/relationships/presProps" Target="presProps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slide" Target="slides/slide16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77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72" Type="http://schemas.openxmlformats.org/officeDocument/2006/relationships/slide" Target="slides/slide17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handoutMaster" Target="handoutMasters/handoutMaster1.xml"/><Relationship Id="rId179" Type="http://schemas.openxmlformats.org/officeDocument/2006/relationships/tableStyles" Target="tableStyle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6-05-17T15:19:47.676" idx="3">
    <p:pos x="3812" y="2681"/>
    <p:text>Mirko: mention waitsome()</p:tex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6-05-17T15:19:25.302" idx="2">
    <p:pos x="4985" y="2186"/>
    <p:text>Mirko: add a barrier() and access_data() on node2 to emphasize that the problem happens on node2 where we can not be sure about the data, even after node1 completed the wait() and the corresponding barrier()</p:tex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055F8E9-D087-4B3B-B74C-FFABA64C8B29}" type="doc">
      <dgm:prSet loTypeId="urn:microsoft.com/office/officeart/2005/8/layout/gear1" loCatId="relationship" qsTypeId="urn:microsoft.com/office/officeart/2005/8/quickstyle/simple1" qsCatId="simple" csTypeId="urn:microsoft.com/office/officeart/2005/8/colors/accent1_2" csCatId="accent1" phldr="1"/>
      <dgm:spPr/>
    </dgm:pt>
    <dgm:pt modelId="{4EFA7DB9-ADB2-4838-A316-F8CDD2228901}">
      <dgm:prSet phldrT="[Text]" custT="1"/>
      <dgm:spPr/>
      <dgm:t>
        <a:bodyPr/>
        <a:lstStyle/>
        <a:p>
          <a:r>
            <a:rPr lang="de-DE" sz="1800" dirty="0" smtClean="0"/>
            <a:t>GASPI </a:t>
          </a:r>
          <a:r>
            <a:rPr lang="de-DE" sz="1800" dirty="0" err="1" smtClean="0"/>
            <a:t>is</a:t>
          </a:r>
          <a:r>
            <a:rPr lang="de-DE" sz="1800" dirty="0" smtClean="0"/>
            <a:t> a</a:t>
          </a:r>
        </a:p>
        <a:p>
          <a:r>
            <a:rPr lang="de-DE" sz="1800" dirty="0" err="1" smtClean="0"/>
            <a:t>communication</a:t>
          </a:r>
          <a:r>
            <a:rPr lang="de-DE" sz="1800" dirty="0" smtClean="0"/>
            <a:t> </a:t>
          </a:r>
        </a:p>
        <a:p>
          <a:r>
            <a:rPr lang="de-DE" sz="1800" dirty="0" err="1" smtClean="0"/>
            <a:t>library</a:t>
          </a:r>
          <a:endParaRPr lang="en-US" sz="1800" dirty="0"/>
        </a:p>
      </dgm:t>
    </dgm:pt>
    <dgm:pt modelId="{F349019E-8051-411A-8BA7-7F9E203A34E3}" type="parTrans" cxnId="{B239A237-30BE-45AF-A616-89405C7C2131}">
      <dgm:prSet/>
      <dgm:spPr/>
      <dgm:t>
        <a:bodyPr/>
        <a:lstStyle/>
        <a:p>
          <a:endParaRPr lang="en-US"/>
        </a:p>
      </dgm:t>
    </dgm:pt>
    <dgm:pt modelId="{F85C72B6-DB3B-4885-844F-9196F89C08DE}" type="sibTrans" cxnId="{B239A237-30BE-45AF-A616-89405C7C2131}">
      <dgm:prSet/>
      <dgm:spPr>
        <a:noFill/>
      </dgm:spPr>
      <dgm:t>
        <a:bodyPr/>
        <a:lstStyle/>
        <a:p>
          <a:endParaRPr lang="en-US"/>
        </a:p>
      </dgm:t>
    </dgm:pt>
    <dgm:pt modelId="{535FA7B6-77B3-4A58-9DA9-E6FBF73F8DC9}">
      <dgm:prSet phldrT="[Text]" custT="1"/>
      <dgm:spPr/>
      <dgm:t>
        <a:bodyPr/>
        <a:lstStyle/>
        <a:p>
          <a:r>
            <a:rPr lang="de-DE" sz="1800" dirty="0" err="1" smtClean="0"/>
            <a:t>What</a:t>
          </a:r>
          <a:r>
            <a:rPr lang="de-DE" sz="1800" dirty="0" smtClean="0"/>
            <a:t> </a:t>
          </a:r>
          <a:r>
            <a:rPr lang="de-DE" sz="1800" dirty="0" err="1" smtClean="0"/>
            <a:t>is</a:t>
          </a:r>
          <a:r>
            <a:rPr lang="de-DE" sz="1800" dirty="0" smtClean="0"/>
            <a:t> </a:t>
          </a:r>
          <a:r>
            <a:rPr lang="de-DE" sz="1800" dirty="0" err="1" smtClean="0"/>
            <a:t>communi-cation</a:t>
          </a:r>
          <a:r>
            <a:rPr lang="de-DE" sz="1800" dirty="0" smtClean="0"/>
            <a:t>?</a:t>
          </a:r>
          <a:endParaRPr lang="en-US" sz="1800" dirty="0"/>
        </a:p>
      </dgm:t>
    </dgm:pt>
    <dgm:pt modelId="{268C2C52-2860-4B4F-B65E-A63A3C03CA8C}" type="parTrans" cxnId="{75B3C8A4-7B8A-4B2A-AFE1-94E59A8368CB}">
      <dgm:prSet/>
      <dgm:spPr/>
      <dgm:t>
        <a:bodyPr/>
        <a:lstStyle/>
        <a:p>
          <a:endParaRPr lang="en-US"/>
        </a:p>
      </dgm:t>
    </dgm:pt>
    <dgm:pt modelId="{841506AB-5750-49F9-B50A-6E00F39A3B52}" type="sibTrans" cxnId="{75B3C8A4-7B8A-4B2A-AFE1-94E59A8368CB}">
      <dgm:prSet/>
      <dgm:spPr>
        <a:noFill/>
      </dgm:spPr>
      <dgm:t>
        <a:bodyPr/>
        <a:lstStyle/>
        <a:p>
          <a:endParaRPr lang="en-US"/>
        </a:p>
      </dgm:t>
    </dgm:pt>
    <dgm:pt modelId="{C02A3239-EE34-4534-AE4B-03D224BC1B37}" type="pres">
      <dgm:prSet presAssocID="{2055F8E9-D087-4B3B-B74C-FFABA64C8B29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3CF13EFC-7F34-4DB7-B789-F0CFAAFD310F}" type="pres">
      <dgm:prSet presAssocID="{4EFA7DB9-ADB2-4838-A316-F8CDD2228901}" presName="gear1" presStyleLbl="node1" presStyleIdx="0" presStyleCnt="2" custScaleX="109304" custScaleY="111890" custLinFactX="-51178" custLinFactNeighborX="-100000" custLinFactNeighborY="-5055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85310E0-8E8E-4576-B615-9AAADCDACE4F}" type="pres">
      <dgm:prSet presAssocID="{4EFA7DB9-ADB2-4838-A316-F8CDD2228901}" presName="gear1srcNode" presStyleLbl="node1" presStyleIdx="0" presStyleCnt="2"/>
      <dgm:spPr/>
      <dgm:t>
        <a:bodyPr/>
        <a:lstStyle/>
        <a:p>
          <a:endParaRPr lang="en-US"/>
        </a:p>
      </dgm:t>
    </dgm:pt>
    <dgm:pt modelId="{223DDAD1-860D-4A84-A64B-3DA98EDA6A3E}" type="pres">
      <dgm:prSet presAssocID="{4EFA7DB9-ADB2-4838-A316-F8CDD2228901}" presName="gear1dstNode" presStyleLbl="node1" presStyleIdx="0" presStyleCnt="2"/>
      <dgm:spPr/>
      <dgm:t>
        <a:bodyPr/>
        <a:lstStyle/>
        <a:p>
          <a:endParaRPr lang="en-US"/>
        </a:p>
      </dgm:t>
    </dgm:pt>
    <dgm:pt modelId="{2067F530-C9FB-4AFB-9D81-B3DE00F1B942}" type="pres">
      <dgm:prSet presAssocID="{535FA7B6-77B3-4A58-9DA9-E6FBF73F8DC9}" presName="gear2" presStyleLbl="node1" presStyleIdx="1" presStyleCnt="2" custScaleX="134656" custScaleY="129298" custLinFactNeighborX="14563" custLinFactNeighborY="2410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1952032-05B6-49D7-BEBE-957C96A697B5}" type="pres">
      <dgm:prSet presAssocID="{535FA7B6-77B3-4A58-9DA9-E6FBF73F8DC9}" presName="gear2srcNode" presStyleLbl="node1" presStyleIdx="1" presStyleCnt="2"/>
      <dgm:spPr/>
      <dgm:t>
        <a:bodyPr/>
        <a:lstStyle/>
        <a:p>
          <a:endParaRPr lang="en-US"/>
        </a:p>
      </dgm:t>
    </dgm:pt>
    <dgm:pt modelId="{A0BAB515-E2DC-4C74-9700-F29E81CE776A}" type="pres">
      <dgm:prSet presAssocID="{535FA7B6-77B3-4A58-9DA9-E6FBF73F8DC9}" presName="gear2dstNode" presStyleLbl="node1" presStyleIdx="1" presStyleCnt="2"/>
      <dgm:spPr/>
      <dgm:t>
        <a:bodyPr/>
        <a:lstStyle/>
        <a:p>
          <a:endParaRPr lang="en-US"/>
        </a:p>
      </dgm:t>
    </dgm:pt>
    <dgm:pt modelId="{43509BD7-7F48-466A-B552-2980E5D5DD23}" type="pres">
      <dgm:prSet presAssocID="{F85C72B6-DB3B-4885-844F-9196F89C08DE}" presName="connector1" presStyleLbl="sibTrans2D1" presStyleIdx="0" presStyleCnt="2" custLinFactNeighborX="49507" custLinFactNeighborY="18410"/>
      <dgm:spPr/>
      <dgm:t>
        <a:bodyPr/>
        <a:lstStyle/>
        <a:p>
          <a:endParaRPr lang="en-US"/>
        </a:p>
      </dgm:t>
    </dgm:pt>
    <dgm:pt modelId="{ED196127-652E-4BED-8A34-5C5D98861C78}" type="pres">
      <dgm:prSet presAssocID="{841506AB-5750-49F9-B50A-6E00F39A3B52}" presName="connector2" presStyleLbl="sibTrans2D1" presStyleIdx="1" presStyleCnt="2"/>
      <dgm:spPr/>
      <dgm:t>
        <a:bodyPr/>
        <a:lstStyle/>
        <a:p>
          <a:endParaRPr lang="en-US"/>
        </a:p>
      </dgm:t>
    </dgm:pt>
  </dgm:ptLst>
  <dgm:cxnLst>
    <dgm:cxn modelId="{234232AE-23D6-46D3-BE2C-D5E8232767A6}" type="presOf" srcId="{4EFA7DB9-ADB2-4838-A316-F8CDD2228901}" destId="{085310E0-8E8E-4576-B615-9AAADCDACE4F}" srcOrd="1" destOrd="0" presId="urn:microsoft.com/office/officeart/2005/8/layout/gear1"/>
    <dgm:cxn modelId="{FF82162C-E183-41D0-8CF2-AFD91809560F}" type="presOf" srcId="{535FA7B6-77B3-4A58-9DA9-E6FBF73F8DC9}" destId="{2067F530-C9FB-4AFB-9D81-B3DE00F1B942}" srcOrd="0" destOrd="0" presId="urn:microsoft.com/office/officeart/2005/8/layout/gear1"/>
    <dgm:cxn modelId="{E1528790-511B-45E8-B5B1-B4F4FD036760}" type="presOf" srcId="{535FA7B6-77B3-4A58-9DA9-E6FBF73F8DC9}" destId="{41952032-05B6-49D7-BEBE-957C96A697B5}" srcOrd="1" destOrd="0" presId="urn:microsoft.com/office/officeart/2005/8/layout/gear1"/>
    <dgm:cxn modelId="{D9E7CD06-1CF7-42F5-B100-E76F94F50DB2}" type="presOf" srcId="{4EFA7DB9-ADB2-4838-A316-F8CDD2228901}" destId="{3CF13EFC-7F34-4DB7-B789-F0CFAAFD310F}" srcOrd="0" destOrd="0" presId="urn:microsoft.com/office/officeart/2005/8/layout/gear1"/>
    <dgm:cxn modelId="{81A38FDC-0818-4C10-A860-F2881BD18777}" type="presOf" srcId="{2055F8E9-D087-4B3B-B74C-FFABA64C8B29}" destId="{C02A3239-EE34-4534-AE4B-03D224BC1B37}" srcOrd="0" destOrd="0" presId="urn:microsoft.com/office/officeart/2005/8/layout/gear1"/>
    <dgm:cxn modelId="{75B3C8A4-7B8A-4B2A-AFE1-94E59A8368CB}" srcId="{2055F8E9-D087-4B3B-B74C-FFABA64C8B29}" destId="{535FA7B6-77B3-4A58-9DA9-E6FBF73F8DC9}" srcOrd="1" destOrd="0" parTransId="{268C2C52-2860-4B4F-B65E-A63A3C03CA8C}" sibTransId="{841506AB-5750-49F9-B50A-6E00F39A3B52}"/>
    <dgm:cxn modelId="{9E77B8C7-148F-4CF5-8214-72DEAD8A88DF}" type="presOf" srcId="{841506AB-5750-49F9-B50A-6E00F39A3B52}" destId="{ED196127-652E-4BED-8A34-5C5D98861C78}" srcOrd="0" destOrd="0" presId="urn:microsoft.com/office/officeart/2005/8/layout/gear1"/>
    <dgm:cxn modelId="{22FB100C-01CE-4F29-9AA3-97B56CF6F3DF}" type="presOf" srcId="{4EFA7DB9-ADB2-4838-A316-F8CDD2228901}" destId="{223DDAD1-860D-4A84-A64B-3DA98EDA6A3E}" srcOrd="2" destOrd="0" presId="urn:microsoft.com/office/officeart/2005/8/layout/gear1"/>
    <dgm:cxn modelId="{B239A237-30BE-45AF-A616-89405C7C2131}" srcId="{2055F8E9-D087-4B3B-B74C-FFABA64C8B29}" destId="{4EFA7DB9-ADB2-4838-A316-F8CDD2228901}" srcOrd="0" destOrd="0" parTransId="{F349019E-8051-411A-8BA7-7F9E203A34E3}" sibTransId="{F85C72B6-DB3B-4885-844F-9196F89C08DE}"/>
    <dgm:cxn modelId="{1FBC36CE-4587-4D47-AB37-F9B49402A013}" type="presOf" srcId="{F85C72B6-DB3B-4885-844F-9196F89C08DE}" destId="{43509BD7-7F48-466A-B552-2980E5D5DD23}" srcOrd="0" destOrd="0" presId="urn:microsoft.com/office/officeart/2005/8/layout/gear1"/>
    <dgm:cxn modelId="{49DF70AA-76E4-48DE-A078-73B113A141D2}" type="presOf" srcId="{535FA7B6-77B3-4A58-9DA9-E6FBF73F8DC9}" destId="{A0BAB515-E2DC-4C74-9700-F29E81CE776A}" srcOrd="2" destOrd="0" presId="urn:microsoft.com/office/officeart/2005/8/layout/gear1"/>
    <dgm:cxn modelId="{AEB45677-44DC-48C6-8E0D-B367872555C3}" type="presParOf" srcId="{C02A3239-EE34-4534-AE4B-03D224BC1B37}" destId="{3CF13EFC-7F34-4DB7-B789-F0CFAAFD310F}" srcOrd="0" destOrd="0" presId="urn:microsoft.com/office/officeart/2005/8/layout/gear1"/>
    <dgm:cxn modelId="{DD4CBF0C-6C2C-4ADF-9FE3-AAFA680ED8B6}" type="presParOf" srcId="{C02A3239-EE34-4534-AE4B-03D224BC1B37}" destId="{085310E0-8E8E-4576-B615-9AAADCDACE4F}" srcOrd="1" destOrd="0" presId="urn:microsoft.com/office/officeart/2005/8/layout/gear1"/>
    <dgm:cxn modelId="{3396E776-7177-497D-9F51-BC0496ADB73D}" type="presParOf" srcId="{C02A3239-EE34-4534-AE4B-03D224BC1B37}" destId="{223DDAD1-860D-4A84-A64B-3DA98EDA6A3E}" srcOrd="2" destOrd="0" presId="urn:microsoft.com/office/officeart/2005/8/layout/gear1"/>
    <dgm:cxn modelId="{1832A18A-E5A9-4DFA-952E-233BA6A32214}" type="presParOf" srcId="{C02A3239-EE34-4534-AE4B-03D224BC1B37}" destId="{2067F530-C9FB-4AFB-9D81-B3DE00F1B942}" srcOrd="3" destOrd="0" presId="urn:microsoft.com/office/officeart/2005/8/layout/gear1"/>
    <dgm:cxn modelId="{8F5ADDE7-D379-45AC-8A17-6749E1EC3D62}" type="presParOf" srcId="{C02A3239-EE34-4534-AE4B-03D224BC1B37}" destId="{41952032-05B6-49D7-BEBE-957C96A697B5}" srcOrd="4" destOrd="0" presId="urn:microsoft.com/office/officeart/2005/8/layout/gear1"/>
    <dgm:cxn modelId="{1338B2D2-575F-4A27-ACC9-CF690F14E6BC}" type="presParOf" srcId="{C02A3239-EE34-4534-AE4B-03D224BC1B37}" destId="{A0BAB515-E2DC-4C74-9700-F29E81CE776A}" srcOrd="5" destOrd="0" presId="urn:microsoft.com/office/officeart/2005/8/layout/gear1"/>
    <dgm:cxn modelId="{8C940C5A-30FE-4D32-BC79-24A21DF9B213}" type="presParOf" srcId="{C02A3239-EE34-4534-AE4B-03D224BC1B37}" destId="{43509BD7-7F48-466A-B552-2980E5D5DD23}" srcOrd="6" destOrd="0" presId="urn:microsoft.com/office/officeart/2005/8/layout/gear1"/>
    <dgm:cxn modelId="{3D1F77D0-3F7A-4322-A490-CDE6B5961513}" type="presParOf" srcId="{C02A3239-EE34-4534-AE4B-03D224BC1B37}" destId="{ED196127-652E-4BED-8A34-5C5D98861C78}" srcOrd="7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3CF13EFC-7F34-4DB7-B789-F0CFAAFD310F}">
      <dsp:nvSpPr>
        <dsp:cNvPr id="0" name=""/>
        <dsp:cNvSpPr/>
      </dsp:nvSpPr>
      <dsp:spPr>
        <a:xfrm>
          <a:off x="0" y="106351"/>
          <a:ext cx="2792458" cy="2858525"/>
        </a:xfrm>
        <a:prstGeom prst="gear9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smtClean="0"/>
            <a:t>GASPI </a:t>
          </a:r>
          <a:r>
            <a:rPr lang="de-DE" sz="1800" kern="1200" dirty="0" err="1" smtClean="0"/>
            <a:t>is</a:t>
          </a:r>
          <a:r>
            <a:rPr lang="de-DE" sz="1800" kern="1200" dirty="0" smtClean="0"/>
            <a:t> a</a:t>
          </a: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err="1" smtClean="0"/>
            <a:t>communication</a:t>
          </a:r>
          <a:r>
            <a:rPr lang="de-DE" sz="1800" kern="1200" dirty="0" smtClean="0"/>
            <a:t> </a:t>
          </a: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err="1" smtClean="0"/>
            <a:t>library</a:t>
          </a:r>
          <a:endParaRPr lang="en-US" sz="1800" kern="1200" dirty="0"/>
        </a:p>
      </dsp:txBody>
      <dsp:txXfrm>
        <a:off x="0" y="106351"/>
        <a:ext cx="2792458" cy="2858525"/>
      </dsp:txXfrm>
    </dsp:sp>
    <dsp:sp modelId="{2067F530-C9FB-4AFB-9D81-B3DE00F1B942}">
      <dsp:nvSpPr>
        <dsp:cNvPr id="0" name=""/>
        <dsp:cNvSpPr/>
      </dsp:nvSpPr>
      <dsp:spPr>
        <a:xfrm>
          <a:off x="2443299" y="1121565"/>
          <a:ext cx="2501921" cy="2402369"/>
        </a:xfrm>
        <a:prstGeom prst="gear6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err="1" smtClean="0"/>
            <a:t>What</a:t>
          </a:r>
          <a:r>
            <a:rPr lang="de-DE" sz="1800" kern="1200" dirty="0" smtClean="0"/>
            <a:t> </a:t>
          </a:r>
          <a:r>
            <a:rPr lang="de-DE" sz="1800" kern="1200" dirty="0" err="1" smtClean="0"/>
            <a:t>is</a:t>
          </a:r>
          <a:r>
            <a:rPr lang="de-DE" sz="1800" kern="1200" dirty="0" smtClean="0"/>
            <a:t> </a:t>
          </a:r>
          <a:r>
            <a:rPr lang="de-DE" sz="1800" kern="1200" dirty="0" err="1" smtClean="0"/>
            <a:t>communi-cation</a:t>
          </a:r>
          <a:r>
            <a:rPr lang="de-DE" sz="1800" kern="1200" dirty="0" smtClean="0"/>
            <a:t>?</a:t>
          </a:r>
          <a:endParaRPr lang="en-US" sz="1800" kern="1200" dirty="0"/>
        </a:p>
      </dsp:txBody>
      <dsp:txXfrm>
        <a:off x="2443299" y="1121565"/>
        <a:ext cx="2501921" cy="2402369"/>
      </dsp:txXfrm>
    </dsp:sp>
    <dsp:sp modelId="{43509BD7-7F48-466A-B552-2980E5D5DD23}">
      <dsp:nvSpPr>
        <dsp:cNvPr id="0" name=""/>
        <dsp:cNvSpPr/>
      </dsp:nvSpPr>
      <dsp:spPr>
        <a:xfrm>
          <a:off x="5667715" y="1686266"/>
          <a:ext cx="3142359" cy="3142359"/>
        </a:xfrm>
        <a:prstGeom prst="circularArrow">
          <a:avLst>
            <a:gd name="adj1" fmla="val 4878"/>
            <a:gd name="adj2" fmla="val 312630"/>
            <a:gd name="adj3" fmla="val 3175622"/>
            <a:gd name="adj4" fmla="val 15177054"/>
            <a:gd name="adj5" fmla="val 5691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196127-652E-4BED-8A34-5C5D98861C78}">
      <dsp:nvSpPr>
        <dsp:cNvPr id="0" name=""/>
        <dsp:cNvSpPr/>
      </dsp:nvSpPr>
      <dsp:spPr>
        <a:xfrm>
          <a:off x="2165623" y="532923"/>
          <a:ext cx="2375930" cy="2375930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4799" cy="49462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48158" y="0"/>
            <a:ext cx="2944799" cy="49462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F90D75-D30E-453F-AA48-A574EF308789}" type="datetimeFigureOut">
              <a:rPr lang="en-US" smtClean="0"/>
              <a:pPr/>
              <a:t>3/1/2017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09684"/>
            <a:ext cx="2944799" cy="49462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48158" y="9409684"/>
            <a:ext cx="2944799" cy="49462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637D1F-3838-4E2D-B67A-EE2446F2976E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39035892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44486" cy="494762"/>
          </a:xfrm>
          <a:prstGeom prst="rect">
            <a:avLst/>
          </a:prstGeom>
        </p:spPr>
        <p:txBody>
          <a:bodyPr vert="horz" lIns="85816" tIns="42908" rIns="85816" bIns="42908" rtlCol="0"/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48495" y="1"/>
            <a:ext cx="2944486" cy="494762"/>
          </a:xfrm>
          <a:prstGeom prst="rect">
            <a:avLst/>
          </a:prstGeom>
        </p:spPr>
        <p:txBody>
          <a:bodyPr vert="horz" lIns="85816" tIns="42908" rIns="85816" bIns="42908" rtlCol="0"/>
          <a:lstStyle>
            <a:lvl1pPr algn="r">
              <a:defRPr sz="1100"/>
            </a:lvl1pPr>
          </a:lstStyle>
          <a:p>
            <a:fld id="{9E0F56CF-FAC5-4F55-A09A-61CEA104A594}" type="datetimeFigureOut">
              <a:rPr lang="en-US" smtClean="0"/>
              <a:pPr/>
              <a:t>3/1/2017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22338" y="742950"/>
            <a:ext cx="4949825" cy="37131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85816" tIns="42908" rIns="85816" bIns="42908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147" y="4704850"/>
            <a:ext cx="5436208" cy="4457470"/>
          </a:xfrm>
          <a:prstGeom prst="rect">
            <a:avLst/>
          </a:prstGeom>
        </p:spPr>
        <p:txBody>
          <a:bodyPr vert="horz" lIns="85816" tIns="42908" rIns="85816" bIns="42908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09702"/>
            <a:ext cx="2944486" cy="494762"/>
          </a:xfrm>
          <a:prstGeom prst="rect">
            <a:avLst/>
          </a:prstGeom>
        </p:spPr>
        <p:txBody>
          <a:bodyPr vert="horz" lIns="85816" tIns="42908" rIns="85816" bIns="42908" rtlCol="0" anchor="b"/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48495" y="9409702"/>
            <a:ext cx="2944486" cy="494762"/>
          </a:xfrm>
          <a:prstGeom prst="rect">
            <a:avLst/>
          </a:prstGeom>
        </p:spPr>
        <p:txBody>
          <a:bodyPr vert="horz" lIns="85816" tIns="42908" rIns="85816" bIns="42908" rtlCol="0" anchor="b"/>
          <a:lstStyle>
            <a:lvl1pPr algn="r">
              <a:defRPr sz="1100"/>
            </a:lvl1pPr>
          </a:lstStyle>
          <a:p>
            <a:fld id="{122FB457-248A-4277-91D6-B45A4B98BDC6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1399239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2FB457-248A-4277-91D6-B45A4B98BDC6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9375525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2FB457-248A-4277-91D6-B45A4B98BDC6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7122540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2FB457-248A-4277-91D6-B45A4B98BDC6}" type="slidenum">
              <a:rPr lang="en-US" smtClean="0"/>
              <a:pPr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4779103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 noChangeArrowheads="1"/>
          </p:cNvSpPr>
          <p:nvPr>
            <p:ph type="dt" sz="quarter" idx="1"/>
          </p:nvPr>
        </p:nvSpPr>
        <p:spPr>
          <a:ln/>
        </p:spPr>
        <p:txBody>
          <a:bodyPr/>
          <a:lstStyle/>
          <a:p>
            <a:r>
              <a:rPr lang="de-DE">
                <a:solidFill>
                  <a:prstClr val="black"/>
                </a:solidFill>
              </a:rPr>
              <a:t>23.11.2009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3"/>
          </p:nvPr>
        </p:nvSpPr>
        <p:spPr>
          <a:ln/>
        </p:spPr>
        <p:txBody>
          <a:bodyPr/>
          <a:lstStyle/>
          <a:p>
            <a:fld id="{EE422C16-6F28-4028-BC6A-E64B6BD41D05}" type="slidenum">
              <a:rPr lang="de-DE">
                <a:solidFill>
                  <a:prstClr val="black"/>
                </a:solidFill>
              </a:rPr>
              <a:pPr/>
              <a:t>170</a:t>
            </a:fld>
            <a:endParaRPr lang="de-DE">
              <a:solidFill>
                <a:prstClr val="black"/>
              </a:solidFill>
            </a:endParaRPr>
          </a:p>
        </p:txBody>
      </p:sp>
      <p:sp>
        <p:nvSpPr>
          <p:cNvPr id="6" name="Rectangle 16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de-DE">
                <a:solidFill>
                  <a:prstClr val="black"/>
                </a:solidFill>
              </a:rPr>
              <a:t>–streng vertraulich, vertraulich, intern, öffentlich–                         Autor / Thema der Präsentation</a:t>
            </a:r>
          </a:p>
        </p:txBody>
      </p:sp>
      <p:sp>
        <p:nvSpPr>
          <p:cNvPr id="909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28688" y="744538"/>
            <a:ext cx="4946650" cy="3711575"/>
          </a:xfrm>
          <a:ln/>
        </p:spPr>
      </p:sp>
      <p:sp>
        <p:nvSpPr>
          <p:cNvPr id="9093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5718" y="4704321"/>
            <a:ext cx="4983065" cy="4457225"/>
          </a:xfrm>
        </p:spPr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 b="1">
                <a:solidFill>
                  <a:srgbClr val="3B57A0"/>
                </a:solidFill>
                <a:latin typeface="+mj-lt"/>
              </a:defRPr>
            </a:lvl1pPr>
          </a:lstStyle>
          <a:p>
            <a:r>
              <a:rPr lang="de-DE" dirty="0" smtClean="0"/>
              <a:t>Mastertitelformat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rgbClr val="3B57A0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 smtClean="0"/>
              <a:t>Master-Untertitelformat bearbeiten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B098CFB-603D-464F-BE25-0A8C29EA7302}" type="datetimeFigureOut">
              <a:rPr lang="de-DE"/>
              <a:pPr>
                <a:defRPr/>
              </a:pPr>
              <a:t>01.03.2017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72B4F7B-E01E-4193-8C6E-51F19D5FF45A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A38550-D3FF-476F-B721-1B1F997B6315}" type="datetimeFigureOut">
              <a:rPr lang="de-DE"/>
              <a:pPr>
                <a:defRPr/>
              </a:pPr>
              <a:t>01.03.2017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8841A67-D587-47BF-AE26-4F9E7A8B950D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1083426"/>
            <a:ext cx="2057400" cy="5042737"/>
          </a:xfrm>
        </p:spPr>
        <p:txBody>
          <a:bodyPr vert="eaVert"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1083426"/>
            <a:ext cx="6019800" cy="5042737"/>
          </a:xfrm>
        </p:spPr>
        <p:txBody>
          <a:bodyPr vert="eaVert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140CB59-A49F-4BD3-8045-BB75FBDAD570}" type="datetimeFigureOut">
              <a:rPr lang="de-DE"/>
              <a:pPr>
                <a:defRPr/>
              </a:pPr>
              <a:t>01.03.2017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3914BA0-5F80-4981-AB08-62C5670926D9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rgbClr val="3B57A0"/>
                </a:solidFill>
                <a:latin typeface="+mj-lt"/>
              </a:defRPr>
            </a:lvl1pPr>
          </a:lstStyle>
          <a:p>
            <a:r>
              <a:rPr lang="de-DE" dirty="0" smtClean="0"/>
              <a:t>Mastertitelformat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rgbClr val="3B57A0"/>
                </a:solidFill>
                <a:latin typeface="+mn-lt"/>
              </a:defRPr>
            </a:lvl1pPr>
            <a:lvl2pPr>
              <a:defRPr>
                <a:solidFill>
                  <a:srgbClr val="3B57A0"/>
                </a:solidFill>
                <a:latin typeface="+mn-lt"/>
              </a:defRPr>
            </a:lvl2pPr>
            <a:lvl3pPr>
              <a:defRPr>
                <a:solidFill>
                  <a:srgbClr val="3B57A0"/>
                </a:solidFill>
                <a:latin typeface="+mn-lt"/>
              </a:defRPr>
            </a:lvl3pPr>
            <a:lvl4pPr>
              <a:defRPr>
                <a:solidFill>
                  <a:srgbClr val="3B57A0"/>
                </a:solidFill>
                <a:latin typeface="+mn-lt"/>
              </a:defRPr>
            </a:lvl4pPr>
            <a:lvl5pPr>
              <a:defRPr>
                <a:solidFill>
                  <a:srgbClr val="3B57A0"/>
                </a:solidFill>
                <a:latin typeface="+mn-lt"/>
              </a:defRPr>
            </a:lvl5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4BE947-7B4A-49F6-839B-8564117C7917}" type="datetimeFigureOut">
              <a:rPr lang="de-DE"/>
              <a:pPr>
                <a:defRPr/>
              </a:pPr>
              <a:t>01.03.2017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3A7815-98F8-4E4F-BD74-9B050C17A62F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>
                <a:solidFill>
                  <a:srgbClr val="3B57A0"/>
                </a:solidFill>
              </a:defRPr>
            </a:lvl1pPr>
          </a:lstStyle>
          <a:p>
            <a:r>
              <a:rPr lang="de-DE" dirty="0" smtClean="0"/>
              <a:t>Mastertitelformat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rgbClr val="3B57A0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 smtClean="0"/>
              <a:t>Mastertextformat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0857D69-5CC3-4B63-83C0-C005C7C90578}" type="datetimeFigureOut">
              <a:rPr lang="de-DE"/>
              <a:pPr>
                <a:defRPr/>
              </a:pPr>
              <a:t>01.03.2017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1F0FB91-D219-4D10-964D-E27C14EF9091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rgbClr val="3B57A0"/>
                </a:solidFill>
              </a:defRPr>
            </a:lvl1pPr>
          </a:lstStyle>
          <a:p>
            <a:r>
              <a:rPr lang="de-DE" dirty="0" smtClean="0"/>
              <a:t>Mastertitelformat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897189"/>
            <a:ext cx="4038600" cy="4228974"/>
          </a:xfrm>
        </p:spPr>
        <p:txBody>
          <a:bodyPr/>
          <a:lstStyle>
            <a:lvl1pPr>
              <a:defRPr sz="2800">
                <a:solidFill>
                  <a:srgbClr val="3B57A0"/>
                </a:solidFill>
              </a:defRPr>
            </a:lvl1pPr>
            <a:lvl2pPr>
              <a:defRPr sz="2400">
                <a:solidFill>
                  <a:srgbClr val="3B57A0"/>
                </a:solidFill>
              </a:defRPr>
            </a:lvl2pPr>
            <a:lvl3pPr>
              <a:defRPr sz="2000">
                <a:solidFill>
                  <a:srgbClr val="3B57A0"/>
                </a:solidFill>
              </a:defRPr>
            </a:lvl3pPr>
            <a:lvl4pPr>
              <a:defRPr sz="1800">
                <a:solidFill>
                  <a:srgbClr val="3B57A0"/>
                </a:solidFill>
              </a:defRPr>
            </a:lvl4pPr>
            <a:lvl5pPr>
              <a:defRPr sz="1800">
                <a:solidFill>
                  <a:srgbClr val="3B57A0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897189"/>
            <a:ext cx="4038600" cy="4228974"/>
          </a:xfrm>
        </p:spPr>
        <p:txBody>
          <a:bodyPr/>
          <a:lstStyle>
            <a:lvl1pPr>
              <a:defRPr sz="2800">
                <a:solidFill>
                  <a:srgbClr val="3B57A0"/>
                </a:solidFill>
              </a:defRPr>
            </a:lvl1pPr>
            <a:lvl2pPr>
              <a:defRPr sz="2400">
                <a:solidFill>
                  <a:srgbClr val="3B57A0"/>
                </a:solidFill>
              </a:defRPr>
            </a:lvl2pPr>
            <a:lvl3pPr>
              <a:defRPr sz="2000">
                <a:solidFill>
                  <a:srgbClr val="3B57A0"/>
                </a:solidFill>
              </a:defRPr>
            </a:lvl3pPr>
            <a:lvl4pPr>
              <a:defRPr sz="1800">
                <a:solidFill>
                  <a:srgbClr val="3B57A0"/>
                </a:solidFill>
              </a:defRPr>
            </a:lvl4pPr>
            <a:lvl5pPr>
              <a:defRPr sz="1800">
                <a:solidFill>
                  <a:srgbClr val="3B57A0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5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E118F41-C13A-4A48-A7A5-AC46787D299F}" type="datetimeFigureOut">
              <a:rPr lang="de-DE"/>
              <a:pPr>
                <a:defRPr/>
              </a:pPr>
              <a:t>01.03.2017</a:t>
            </a:fld>
            <a:endParaRPr lang="de-DE"/>
          </a:p>
        </p:txBody>
      </p:sp>
      <p:sp>
        <p:nvSpPr>
          <p:cNvPr id="6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E774FB0-5069-4765-BA57-42043A8B71D0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3B57A0"/>
                </a:solidFill>
              </a:defRPr>
            </a:lvl1pPr>
          </a:lstStyle>
          <a:p>
            <a:r>
              <a:rPr lang="de-DE" dirty="0" smtClean="0"/>
              <a:t>Mastertitelformat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694782"/>
            <a:ext cx="4040188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3B57A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 smtClean="0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334545"/>
            <a:ext cx="4040188" cy="3791618"/>
          </a:xfrm>
        </p:spPr>
        <p:txBody>
          <a:bodyPr/>
          <a:lstStyle>
            <a:lvl1pPr>
              <a:defRPr sz="2400">
                <a:solidFill>
                  <a:srgbClr val="3B57A0"/>
                </a:solidFill>
              </a:defRPr>
            </a:lvl1pPr>
            <a:lvl2pPr>
              <a:defRPr sz="2000">
                <a:solidFill>
                  <a:srgbClr val="3B57A0"/>
                </a:solidFill>
              </a:defRPr>
            </a:lvl2pPr>
            <a:lvl3pPr>
              <a:defRPr sz="1800">
                <a:solidFill>
                  <a:srgbClr val="3B57A0"/>
                </a:solidFill>
              </a:defRPr>
            </a:lvl3pPr>
            <a:lvl4pPr>
              <a:defRPr sz="1600">
                <a:solidFill>
                  <a:srgbClr val="3B57A0"/>
                </a:solidFill>
              </a:defRPr>
            </a:lvl4pPr>
            <a:lvl5pPr>
              <a:defRPr sz="1600">
                <a:solidFill>
                  <a:srgbClr val="3B57A0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694782"/>
            <a:ext cx="4041775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3B57A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 smtClean="0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334545"/>
            <a:ext cx="4041775" cy="3791618"/>
          </a:xfrm>
        </p:spPr>
        <p:txBody>
          <a:bodyPr/>
          <a:lstStyle>
            <a:lvl1pPr>
              <a:defRPr sz="2400">
                <a:solidFill>
                  <a:srgbClr val="3B57A0"/>
                </a:solidFill>
              </a:defRPr>
            </a:lvl1pPr>
            <a:lvl2pPr>
              <a:defRPr sz="2000">
                <a:solidFill>
                  <a:srgbClr val="3B57A0"/>
                </a:solidFill>
              </a:defRPr>
            </a:lvl2pPr>
            <a:lvl3pPr>
              <a:defRPr sz="1800">
                <a:solidFill>
                  <a:srgbClr val="3B57A0"/>
                </a:solidFill>
              </a:defRPr>
            </a:lvl3pPr>
            <a:lvl4pPr>
              <a:defRPr sz="1600">
                <a:solidFill>
                  <a:srgbClr val="3B57A0"/>
                </a:solidFill>
              </a:defRPr>
            </a:lvl4pPr>
            <a:lvl5pPr>
              <a:defRPr sz="1600">
                <a:solidFill>
                  <a:srgbClr val="3B57A0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7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DDFD512-229B-4E69-9E0B-4E5E98DDF6DD}" type="datetimeFigureOut">
              <a:rPr lang="de-DE"/>
              <a:pPr>
                <a:defRPr/>
              </a:pPr>
              <a:t>01.03.2017</a:t>
            </a:fld>
            <a:endParaRPr lang="de-DE"/>
          </a:p>
        </p:txBody>
      </p:sp>
      <p:sp>
        <p:nvSpPr>
          <p:cNvPr id="8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9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EA9C8D9-8B6E-4348-9E13-8915F6460EA3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3B57A0"/>
                </a:solidFill>
              </a:defRPr>
            </a:lvl1pPr>
          </a:lstStyle>
          <a:p>
            <a:r>
              <a:rPr lang="de-DE" dirty="0" smtClean="0"/>
              <a:t>Mastertitelformat bearbeiten</a:t>
            </a:r>
            <a:endParaRPr lang="de-DE" dirty="0"/>
          </a:p>
        </p:txBody>
      </p:sp>
      <p:sp>
        <p:nvSpPr>
          <p:cNvPr id="3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6C62DA1-2CBE-47AC-BDC9-48DB06A717A2}" type="datetimeFigureOut">
              <a:rPr lang="de-DE"/>
              <a:pPr>
                <a:defRPr/>
              </a:pPr>
              <a:t>01.03.2017</a:t>
            </a:fld>
            <a:endParaRPr lang="de-DE"/>
          </a:p>
        </p:txBody>
      </p:sp>
      <p:sp>
        <p:nvSpPr>
          <p:cNvPr id="4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66A390-D1CB-48F1-A035-3AFED9D33117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D84F2F4-7A93-4E69-8AB0-BAF698B3406C}" type="datetimeFigureOut">
              <a:rPr lang="de-DE"/>
              <a:pPr>
                <a:defRPr/>
              </a:pPr>
              <a:t>01.03.2017</a:t>
            </a:fld>
            <a:endParaRPr lang="de-DE"/>
          </a:p>
        </p:txBody>
      </p:sp>
      <p:sp>
        <p:nvSpPr>
          <p:cNvPr id="3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4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7C9CEA8-91F8-4315-9FCF-28CCCA3423E0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1187745"/>
            <a:ext cx="3008313" cy="134320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dirty="0" smtClean="0"/>
              <a:t>Mastertitelformat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2530955"/>
            <a:ext cx="3008313" cy="359520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dirty="0" smtClean="0"/>
              <a:t>Mastertextformat bearbeiten</a:t>
            </a:r>
          </a:p>
        </p:txBody>
      </p:sp>
      <p:sp>
        <p:nvSpPr>
          <p:cNvPr id="5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C7EDC88-123D-41E5-9C95-733E571968BB}" type="datetimeFigureOut">
              <a:rPr lang="de-DE"/>
              <a:pPr>
                <a:defRPr/>
              </a:pPr>
              <a:t>01.03.2017</a:t>
            </a:fld>
            <a:endParaRPr lang="de-DE"/>
          </a:p>
        </p:txBody>
      </p:sp>
      <p:sp>
        <p:nvSpPr>
          <p:cNvPr id="6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F42A5B-59CD-4B85-96B9-B243F399E706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276600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dirty="0" smtClean="0"/>
              <a:t>Mastertitelformat bearbeiten</a:t>
            </a:r>
            <a:endParaRPr lang="de-DE" dirty="0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3276600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de-DE" noProof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3276600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dirty="0" smtClean="0"/>
              <a:t>Mastertextformat bearbeiten</a:t>
            </a:r>
          </a:p>
        </p:txBody>
      </p:sp>
      <p:sp>
        <p:nvSpPr>
          <p:cNvPr id="5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CD1E568-84E4-427D-AB5A-2C69D7ECB834}" type="datetimeFigureOut">
              <a:rPr lang="de-DE"/>
              <a:pPr>
                <a:defRPr/>
              </a:pPr>
              <a:t>01.03.2017</a:t>
            </a:fld>
            <a:endParaRPr lang="de-DE"/>
          </a:p>
        </p:txBody>
      </p:sp>
      <p:sp>
        <p:nvSpPr>
          <p:cNvPr id="6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2BEBDA9-0D08-4C79-AA62-6349AE6B071B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Bild 6" descr="ppt_bg.jpg"/>
          <p:cNvPicPr>
            <a:picLocks noChangeAspect="1"/>
          </p:cNvPicPr>
          <p:nvPr/>
        </p:nvPicPr>
        <p:blipFill>
          <a:blip r:embed="rId13">
            <a:lum contrast="8000"/>
          </a:blip>
          <a:srcRect t="17046"/>
          <a:stretch>
            <a:fillRect/>
          </a:stretch>
        </p:blipFill>
        <p:spPr bwMode="auto">
          <a:xfrm>
            <a:off x="0" y="1111250"/>
            <a:ext cx="9144000" cy="5411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Bild 6" descr="ppt_bg.jpg"/>
          <p:cNvPicPr>
            <a:picLocks noChangeAspect="1"/>
          </p:cNvPicPr>
          <p:nvPr/>
        </p:nvPicPr>
        <p:blipFill>
          <a:blip r:embed="rId13"/>
          <a:srcRect b="82954"/>
          <a:stretch>
            <a:fillRect/>
          </a:stretch>
        </p:blipFill>
        <p:spPr bwMode="auto">
          <a:xfrm>
            <a:off x="0" y="0"/>
            <a:ext cx="9144000" cy="1111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8" name="Titelplatzhalter 1"/>
          <p:cNvSpPr>
            <a:spLocks noGrp="1"/>
          </p:cNvSpPr>
          <p:nvPr>
            <p:ph type="title"/>
          </p:nvPr>
        </p:nvSpPr>
        <p:spPr bwMode="auto">
          <a:xfrm>
            <a:off x="457200" y="906463"/>
            <a:ext cx="82296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smtClean="0"/>
              <a:t>Mastertitelformat bearbeiten</a:t>
            </a:r>
          </a:p>
        </p:txBody>
      </p:sp>
      <p:sp>
        <p:nvSpPr>
          <p:cNvPr id="1029" name="Textplatzhalter 2"/>
          <p:cNvSpPr>
            <a:spLocks noGrp="1"/>
          </p:cNvSpPr>
          <p:nvPr>
            <p:ph type="body" idx="1"/>
          </p:nvPr>
        </p:nvSpPr>
        <p:spPr bwMode="auto">
          <a:xfrm>
            <a:off x="457200" y="1897063"/>
            <a:ext cx="8229600" cy="4229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96995522-D5CF-43A1-94B3-6C34D3CF18E9}" type="datetimeFigureOut">
              <a:rPr lang="de-DE"/>
              <a:pPr>
                <a:defRPr/>
              </a:pPr>
              <a:t>01.03.2017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B2118B54-50B8-4121-B493-684ACAF6F4F5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58" r:id="rId2"/>
    <p:sldLayoutId id="2147483657" r:id="rId3"/>
    <p:sldLayoutId id="2147483656" r:id="rId4"/>
    <p:sldLayoutId id="2147483655" r:id="rId5"/>
    <p:sldLayoutId id="2147483654" r:id="rId6"/>
    <p:sldLayoutId id="2147483653" r:id="rId7"/>
    <p:sldLayoutId id="2147483652" r:id="rId8"/>
    <p:sldLayoutId id="2147483651" r:id="rId9"/>
    <p:sldLayoutId id="2147483650" r:id="rId10"/>
    <p:sldLayoutId id="2147483649" r:id="rId11"/>
  </p:sldLayoutIdLst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b="1" kern="1200">
          <a:solidFill>
            <a:srgbClr val="3B57A0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3B57A0"/>
          </a:solidFill>
          <a:latin typeface="Calibri" pitchFamily="34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3B57A0"/>
          </a:solidFill>
          <a:latin typeface="Calibri" pitchFamily="34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3B57A0"/>
          </a:solidFill>
          <a:latin typeface="Calibri" pitchFamily="34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3B57A0"/>
          </a:solidFill>
          <a:latin typeface="Calibri" pitchFamily="34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 b="1">
          <a:solidFill>
            <a:srgbClr val="3B57A0"/>
          </a:solidFill>
          <a:latin typeface="Calibri" pitchFamily="34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 b="1">
          <a:solidFill>
            <a:srgbClr val="3B57A0"/>
          </a:solidFill>
          <a:latin typeface="Calibri" pitchFamily="34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 b="1">
          <a:solidFill>
            <a:srgbClr val="3B57A0"/>
          </a:solidFill>
          <a:latin typeface="Calibri" pitchFamily="34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 b="1">
          <a:solidFill>
            <a:srgbClr val="3B57A0"/>
          </a:solidFill>
          <a:latin typeface="Calibri" pitchFamily="34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rgbClr val="3B57A0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rgbClr val="3B57A0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rgbClr val="3B57A0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rgbClr val="3B57A0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rgbClr val="3B57A0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gif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gif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wmf"/><Relationship Id="rId1" Type="http://schemas.openxmlformats.org/officeDocument/2006/relationships/slideLayout" Target="../slideLayouts/slideLayout4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wmf"/><Relationship Id="rId1" Type="http://schemas.openxmlformats.org/officeDocument/2006/relationships/slideLayout" Target="../slideLayouts/slideLayout8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wmf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wmf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wmf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w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wmf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wmf"/><Relationship Id="rId1" Type="http://schemas.openxmlformats.org/officeDocument/2006/relationships/slideLayout" Target="../slideLayouts/slideLayout4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wmf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wmf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wmf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wmf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w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wmf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wmf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wmf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emf"/><Relationship Id="rId5" Type="http://schemas.openxmlformats.org/officeDocument/2006/relationships/image" Target="../media/image16.emf"/><Relationship Id="rId4" Type="http://schemas.openxmlformats.org/officeDocument/2006/relationships/image" Target="../media/image15.emf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wmf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wmf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wmf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wmf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w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8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wmf"/><Relationship Id="rId1" Type="http://schemas.openxmlformats.org/officeDocument/2006/relationships/slideLayout" Target="../slideLayouts/slideLayout8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wmf"/><Relationship Id="rId1" Type="http://schemas.openxmlformats.org/officeDocument/2006/relationships/slideLayout" Target="../slideLayouts/slideLayout8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wmf"/><Relationship Id="rId1" Type="http://schemas.openxmlformats.org/officeDocument/2006/relationships/slideLayout" Target="../slideLayouts/slideLayout8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wmf"/><Relationship Id="rId1" Type="http://schemas.openxmlformats.org/officeDocument/2006/relationships/slideLayout" Target="../slideLayouts/slideLayout8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wmf"/><Relationship Id="rId1" Type="http://schemas.openxmlformats.org/officeDocument/2006/relationships/slideLayout" Target="../slideLayouts/slideLayout8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wmf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wmf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w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wmf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wmf"/><Relationship Id="rId1" Type="http://schemas.openxmlformats.org/officeDocument/2006/relationships/slideLayout" Target="../slideLayouts/slideLayout8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wmf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70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image" Target="../media/image95.jpeg"/><Relationship Id="rId5" Type="http://schemas.openxmlformats.org/officeDocument/2006/relationships/tags" Target="../tags/tag5.xml"/><Relationship Id="rId10" Type="http://schemas.openxmlformats.org/officeDocument/2006/relationships/notesSlide" Target="../notesSlides/notesSlide4.xml"/><Relationship Id="rId4" Type="http://schemas.openxmlformats.org/officeDocument/2006/relationships/tags" Target="../tags/tag4.xml"/><Relationship Id="rId9" Type="http://schemas.openxmlformats.org/officeDocument/2006/relationships/slideLayout" Target="../slideLayouts/slideLayout7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wmf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urveymonkey.co.uk/r/RPH2333" TargetMode="External"/><Relationship Id="rId2" Type="http://schemas.openxmlformats.org/officeDocument/2006/relationships/hyperlink" Target="https://www.surveymonkey.co.uk/r/8P7QTC2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wmf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wmf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wmf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wmf"/><Relationship Id="rId2" Type="http://schemas.openxmlformats.org/officeDocument/2006/relationships/image" Target="../media/image27.wmf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wmf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wmf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w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wmf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wmf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8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8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8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wmf"/><Relationship Id="rId2" Type="http://schemas.openxmlformats.org/officeDocument/2006/relationships/image" Target="../media/image40.wm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wmf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8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8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wmf"/><Relationship Id="rId2" Type="http://schemas.openxmlformats.org/officeDocument/2006/relationships/image" Target="../media/image60.wmf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wmf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de-DE" dirty="0" smtClean="0"/>
              <a:t>GASPI Tutorial</a:t>
            </a:r>
          </a:p>
        </p:txBody>
      </p:sp>
      <p:sp>
        <p:nvSpPr>
          <p:cNvPr id="13314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endParaRPr lang="de-DE" sz="2800" dirty="0" smtClean="0"/>
          </a:p>
          <a:p>
            <a:pPr eaLnBrk="1" hangingPunct="1">
              <a:lnSpc>
                <a:spcPct val="90000"/>
              </a:lnSpc>
            </a:pPr>
            <a:r>
              <a:rPr lang="de-DE" sz="1400" dirty="0" smtClean="0"/>
              <a:t>Christian Simmendinger</a:t>
            </a:r>
          </a:p>
          <a:p>
            <a:pPr eaLnBrk="1" hangingPunct="1">
              <a:lnSpc>
                <a:spcPct val="90000"/>
              </a:lnSpc>
            </a:pPr>
            <a:r>
              <a:rPr lang="de-DE" sz="1400" dirty="0" smtClean="0"/>
              <a:t>Mirko Rahn</a:t>
            </a:r>
          </a:p>
          <a:p>
            <a:pPr eaLnBrk="1" hangingPunct="1">
              <a:lnSpc>
                <a:spcPct val="90000"/>
              </a:lnSpc>
            </a:pPr>
            <a:r>
              <a:rPr lang="de-DE" sz="1400" dirty="0" smtClean="0"/>
              <a:t>Daniel Grünewald</a:t>
            </a:r>
          </a:p>
        </p:txBody>
      </p:sp>
      <p:sp>
        <p:nvSpPr>
          <p:cNvPr id="4" name="Rectangle 3"/>
          <p:cNvSpPr/>
          <p:nvPr/>
        </p:nvSpPr>
        <p:spPr>
          <a:xfrm>
            <a:off x="4356915" y="5459731"/>
            <a:ext cx="3796810" cy="2862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lnSpc>
                <a:spcPct val="90000"/>
              </a:lnSpc>
              <a:spcBef>
                <a:spcPct val="20000"/>
              </a:spcBef>
            </a:pPr>
            <a:r>
              <a:rPr lang="de-DE" sz="1400" dirty="0" err="1" smtClean="0">
                <a:solidFill>
                  <a:srgbClr val="3B57A0"/>
                </a:solidFill>
                <a:latin typeface="Calibri"/>
                <a:cs typeface="+mn-cs"/>
              </a:rPr>
              <a:t>Sponsored</a:t>
            </a:r>
            <a:r>
              <a:rPr lang="de-DE" sz="1400" dirty="0" smtClean="0">
                <a:solidFill>
                  <a:srgbClr val="3B57A0"/>
                </a:solidFill>
                <a:latin typeface="Calibri"/>
                <a:cs typeface="+mn-cs"/>
              </a:rPr>
              <a:t> </a:t>
            </a:r>
            <a:r>
              <a:rPr lang="en-US" sz="1400" dirty="0" smtClean="0">
                <a:solidFill>
                  <a:srgbClr val="3B57A0"/>
                </a:solidFill>
                <a:latin typeface="Calibri"/>
                <a:cs typeface="+mn-cs"/>
              </a:rPr>
              <a:t>by the European </a:t>
            </a:r>
            <a:r>
              <a:rPr lang="en-US" sz="1400" dirty="0">
                <a:solidFill>
                  <a:srgbClr val="3B57A0"/>
                </a:solidFill>
                <a:latin typeface="Calibri"/>
                <a:cs typeface="+mn-cs"/>
              </a:rPr>
              <a:t>Commission through</a:t>
            </a:r>
            <a:r>
              <a:rPr lang="de-DE" sz="1400" dirty="0" smtClean="0">
                <a:solidFill>
                  <a:srgbClr val="3B57A0"/>
                </a:solidFill>
                <a:latin typeface="Calibri"/>
                <a:cs typeface="+mn-cs"/>
              </a:rPr>
              <a:t> </a:t>
            </a:r>
          </a:p>
        </p:txBody>
      </p:sp>
      <p:pic>
        <p:nvPicPr>
          <p:cNvPr id="1026" name="Picture 2" descr="C:\Users\bartschv\AppData\Local\Temp\3\7zEE08E.tmp\EPiGRAM-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387582" y="6040662"/>
            <a:ext cx="1358489" cy="436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bartschv\AppData\Local\Temp\3\7zE121A.tmp\eur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763054" y="6040662"/>
            <a:ext cx="656985" cy="436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Hom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454781" y="5838491"/>
            <a:ext cx="792835" cy="76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C:\Users\mbeckett\OneDrive\Documents\intertwine\documents\logos\intertwine\INTERTWinE_logo_RGB_small.jpg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748553" y="5768644"/>
            <a:ext cx="1079817" cy="9305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GASPI at a </a:t>
            </a:r>
            <a:r>
              <a:rPr lang="de-DE" dirty="0" err="1" smtClean="0"/>
              <a:t>Glance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457200" y="2118865"/>
            <a:ext cx="4369777" cy="35086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spcAft>
                <a:spcPct val="40000"/>
              </a:spcAft>
              <a:buClr>
                <a:schemeClr val="tx2"/>
              </a:buClr>
              <a:buFont typeface="Wingdings" pitchFamily="2" charset="2"/>
              <a:tabLst>
                <a:tab pos="269875" algn="l"/>
                <a:tab pos="538163" algn="l"/>
                <a:tab pos="808038" algn="l"/>
                <a:tab pos="1076325" algn="l"/>
                <a:tab pos="1346200" algn="l"/>
                <a:tab pos="1614488" algn="l"/>
                <a:tab pos="1884363" algn="l"/>
              </a:tabLst>
              <a:defRPr>
                <a:solidFill>
                  <a:schemeClr val="tx1"/>
                </a:solidFill>
                <a:latin typeface="Frutiger LT Com 55 Roman" pitchFamily="34" charset="0"/>
              </a:defRPr>
            </a:lvl1pPr>
            <a:lvl2pPr marL="268288" indent="-266700">
              <a:spcAft>
                <a:spcPct val="40000"/>
              </a:spcAft>
              <a:buClr>
                <a:schemeClr val="tx2"/>
              </a:buClr>
              <a:buFont typeface="Wingdings" pitchFamily="2" charset="2"/>
              <a:buChar char="n"/>
              <a:tabLst>
                <a:tab pos="269875" algn="l"/>
                <a:tab pos="538163" algn="l"/>
                <a:tab pos="808038" algn="l"/>
                <a:tab pos="1076325" algn="l"/>
                <a:tab pos="1346200" algn="l"/>
                <a:tab pos="1614488" algn="l"/>
                <a:tab pos="1884363" algn="l"/>
              </a:tabLst>
              <a:defRPr>
                <a:solidFill>
                  <a:schemeClr val="tx1"/>
                </a:solidFill>
                <a:latin typeface="Frutiger LT Com 55 Roman" pitchFamily="34" charset="0"/>
              </a:defRPr>
            </a:lvl2pPr>
            <a:lvl3pPr marL="541338" indent="-271463"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tabLst>
                <a:tab pos="269875" algn="l"/>
                <a:tab pos="538163" algn="l"/>
                <a:tab pos="808038" algn="l"/>
                <a:tab pos="1076325" algn="l"/>
                <a:tab pos="1346200" algn="l"/>
                <a:tab pos="1614488" algn="l"/>
                <a:tab pos="1884363" algn="l"/>
              </a:tabLst>
              <a:defRPr>
                <a:solidFill>
                  <a:schemeClr val="tx1"/>
                </a:solidFill>
                <a:latin typeface="Frutiger LT Com 55 Roman" pitchFamily="34" charset="0"/>
              </a:defRPr>
            </a:lvl3pPr>
            <a:lvl4pPr marL="809625" indent="-266700"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tabLst>
                <a:tab pos="269875" algn="l"/>
                <a:tab pos="538163" algn="l"/>
                <a:tab pos="808038" algn="l"/>
                <a:tab pos="1076325" algn="l"/>
                <a:tab pos="1346200" algn="l"/>
                <a:tab pos="1614488" algn="l"/>
                <a:tab pos="1884363" algn="l"/>
              </a:tabLst>
              <a:defRPr>
                <a:solidFill>
                  <a:schemeClr val="tx1"/>
                </a:solidFill>
                <a:latin typeface="Frutiger LT Com 55 Roman" pitchFamily="34" charset="0"/>
              </a:defRPr>
            </a:lvl4pPr>
            <a:lvl5pPr marL="1081088" indent="-269875"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tabLst>
                <a:tab pos="269875" algn="l"/>
                <a:tab pos="538163" algn="l"/>
                <a:tab pos="808038" algn="l"/>
                <a:tab pos="1076325" algn="l"/>
                <a:tab pos="1346200" algn="l"/>
                <a:tab pos="1614488" algn="l"/>
                <a:tab pos="1884363" algn="l"/>
              </a:tabLst>
              <a:defRPr>
                <a:solidFill>
                  <a:schemeClr val="tx1"/>
                </a:solidFill>
                <a:latin typeface="Frutiger LT Com 55 Roman" pitchFamily="34" charset="0"/>
              </a:defRPr>
            </a:lvl5pPr>
            <a:lvl6pPr marL="1538288" indent="-269875" fontAlgn="base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tabLst>
                <a:tab pos="269875" algn="l"/>
                <a:tab pos="538163" algn="l"/>
                <a:tab pos="808038" algn="l"/>
                <a:tab pos="1076325" algn="l"/>
                <a:tab pos="1346200" algn="l"/>
                <a:tab pos="1614488" algn="l"/>
                <a:tab pos="1884363" algn="l"/>
              </a:tabLst>
              <a:defRPr>
                <a:solidFill>
                  <a:schemeClr val="tx1"/>
                </a:solidFill>
                <a:latin typeface="Frutiger LT Com 55 Roman" pitchFamily="34" charset="0"/>
              </a:defRPr>
            </a:lvl6pPr>
            <a:lvl7pPr marL="1995488" indent="-269875" fontAlgn="base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tabLst>
                <a:tab pos="269875" algn="l"/>
                <a:tab pos="538163" algn="l"/>
                <a:tab pos="808038" algn="l"/>
                <a:tab pos="1076325" algn="l"/>
                <a:tab pos="1346200" algn="l"/>
                <a:tab pos="1614488" algn="l"/>
                <a:tab pos="1884363" algn="l"/>
              </a:tabLst>
              <a:defRPr>
                <a:solidFill>
                  <a:schemeClr val="tx1"/>
                </a:solidFill>
                <a:latin typeface="Frutiger LT Com 55 Roman" pitchFamily="34" charset="0"/>
              </a:defRPr>
            </a:lvl7pPr>
            <a:lvl8pPr marL="2452688" indent="-269875" fontAlgn="base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tabLst>
                <a:tab pos="269875" algn="l"/>
                <a:tab pos="538163" algn="l"/>
                <a:tab pos="808038" algn="l"/>
                <a:tab pos="1076325" algn="l"/>
                <a:tab pos="1346200" algn="l"/>
                <a:tab pos="1614488" algn="l"/>
                <a:tab pos="1884363" algn="l"/>
              </a:tabLst>
              <a:defRPr>
                <a:solidFill>
                  <a:schemeClr val="tx1"/>
                </a:solidFill>
                <a:latin typeface="Frutiger LT Com 55 Roman" pitchFamily="34" charset="0"/>
              </a:defRPr>
            </a:lvl8pPr>
            <a:lvl9pPr marL="2909888" indent="-269875" fontAlgn="base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tabLst>
                <a:tab pos="269875" algn="l"/>
                <a:tab pos="538163" algn="l"/>
                <a:tab pos="808038" algn="l"/>
                <a:tab pos="1076325" algn="l"/>
                <a:tab pos="1346200" algn="l"/>
                <a:tab pos="1614488" algn="l"/>
                <a:tab pos="1884363" algn="l"/>
              </a:tabLst>
              <a:defRPr>
                <a:solidFill>
                  <a:schemeClr val="tx1"/>
                </a:solidFill>
                <a:latin typeface="Frutiger LT Com 55 Roman" pitchFamily="34" charset="0"/>
              </a:defRPr>
            </a:lvl9pPr>
          </a:lstStyle>
          <a:p>
            <a:pPr marL="1588" lvl="1" indent="0">
              <a:buClr>
                <a:srgbClr val="1F497D"/>
              </a:buClr>
              <a:buFont typeface="Wingdings" pitchFamily="2" charset="2"/>
              <a:buNone/>
            </a:pPr>
            <a:r>
              <a:rPr lang="de-DE" altLang="en-US" sz="2000" b="1" dirty="0" smtClean="0">
                <a:solidFill>
                  <a:srgbClr val="1F497D"/>
                </a:solidFill>
                <a:latin typeface="Calibri" panose="020F0502020204030204" pitchFamily="34" charset="0"/>
              </a:rPr>
              <a:t>Features:</a:t>
            </a:r>
          </a:p>
          <a:p>
            <a:pPr lvl="1">
              <a:buClr>
                <a:srgbClr val="1F497D"/>
              </a:buClr>
              <a:buFont typeface="Arial" panose="020B0604020202020204" pitchFamily="34" charset="0"/>
              <a:buChar char="•"/>
            </a:pPr>
            <a:r>
              <a:rPr lang="de-DE" altLang="en-US" sz="2000" dirty="0">
                <a:solidFill>
                  <a:srgbClr val="1F497D"/>
                </a:solidFill>
                <a:latin typeface="Calibri" panose="020F0502020204030204" pitchFamily="34" charset="0"/>
              </a:rPr>
              <a:t>G</a:t>
            </a:r>
            <a:r>
              <a:rPr lang="de-DE" altLang="en-US" sz="2000" dirty="0" smtClean="0">
                <a:solidFill>
                  <a:srgbClr val="1F497D"/>
                </a:solidFill>
                <a:latin typeface="Calibri" panose="020F0502020204030204" pitchFamily="34" charset="0"/>
              </a:rPr>
              <a:t>lobal </a:t>
            </a:r>
            <a:r>
              <a:rPr lang="de-DE" altLang="en-US" sz="2000" dirty="0" err="1" smtClean="0">
                <a:solidFill>
                  <a:srgbClr val="1F497D"/>
                </a:solidFill>
                <a:latin typeface="Calibri" panose="020F0502020204030204" pitchFamily="34" charset="0"/>
              </a:rPr>
              <a:t>partitioned</a:t>
            </a:r>
            <a:r>
              <a:rPr lang="de-DE" altLang="en-US" sz="2000" dirty="0" smtClean="0">
                <a:solidFill>
                  <a:srgbClr val="1F497D"/>
                </a:solidFill>
                <a:latin typeface="Calibri" panose="020F0502020204030204" pitchFamily="34" charset="0"/>
              </a:rPr>
              <a:t> </a:t>
            </a:r>
            <a:r>
              <a:rPr lang="de-DE" altLang="en-US" sz="2000" dirty="0" err="1" smtClean="0">
                <a:solidFill>
                  <a:srgbClr val="1F497D"/>
                </a:solidFill>
                <a:latin typeface="Calibri" panose="020F0502020204030204" pitchFamily="34" charset="0"/>
              </a:rPr>
              <a:t>address</a:t>
            </a:r>
            <a:r>
              <a:rPr lang="de-DE" altLang="en-US" sz="2000" dirty="0" smtClean="0">
                <a:solidFill>
                  <a:srgbClr val="1F497D"/>
                </a:solidFill>
                <a:latin typeface="Calibri" panose="020F0502020204030204" pitchFamily="34" charset="0"/>
              </a:rPr>
              <a:t> </a:t>
            </a:r>
            <a:r>
              <a:rPr lang="de-DE" altLang="en-US" sz="2000" dirty="0" err="1" smtClean="0">
                <a:solidFill>
                  <a:srgbClr val="1F497D"/>
                </a:solidFill>
                <a:latin typeface="Calibri" panose="020F0502020204030204" pitchFamily="34" charset="0"/>
              </a:rPr>
              <a:t>space</a:t>
            </a:r>
            <a:endParaRPr lang="de-DE" altLang="en-US" sz="2000" dirty="0" smtClean="0">
              <a:solidFill>
                <a:srgbClr val="1F497D"/>
              </a:solidFill>
              <a:latin typeface="Calibri" panose="020F0502020204030204" pitchFamily="34" charset="0"/>
            </a:endParaRPr>
          </a:p>
          <a:p>
            <a:pPr lvl="1">
              <a:buClr>
                <a:srgbClr val="1F497D"/>
              </a:buClr>
              <a:buFont typeface="Arial" panose="020B0604020202020204" pitchFamily="34" charset="0"/>
              <a:buChar char="•"/>
            </a:pPr>
            <a:r>
              <a:rPr lang="de-DE" altLang="en-US" sz="2000" dirty="0" err="1" smtClean="0">
                <a:solidFill>
                  <a:srgbClr val="1F497D"/>
                </a:solidFill>
                <a:latin typeface="Calibri" panose="020F0502020204030204" pitchFamily="34" charset="0"/>
              </a:rPr>
              <a:t>Asynchronous</a:t>
            </a:r>
            <a:r>
              <a:rPr lang="de-DE" altLang="en-US" sz="2000" dirty="0" smtClean="0">
                <a:solidFill>
                  <a:srgbClr val="1F497D"/>
                </a:solidFill>
                <a:latin typeface="Calibri" panose="020F0502020204030204" pitchFamily="34" charset="0"/>
              </a:rPr>
              <a:t>, </a:t>
            </a:r>
            <a:r>
              <a:rPr lang="de-DE" altLang="en-US" sz="2000" dirty="0" err="1" smtClean="0">
                <a:solidFill>
                  <a:srgbClr val="1F497D"/>
                </a:solidFill>
                <a:latin typeface="Calibri" panose="020F0502020204030204" pitchFamily="34" charset="0"/>
              </a:rPr>
              <a:t>one-sided</a:t>
            </a:r>
            <a:r>
              <a:rPr lang="de-DE" altLang="en-US" sz="2000" dirty="0" smtClean="0">
                <a:solidFill>
                  <a:srgbClr val="1F497D"/>
                </a:solidFill>
                <a:latin typeface="Calibri" panose="020F0502020204030204" pitchFamily="34" charset="0"/>
              </a:rPr>
              <a:t> </a:t>
            </a:r>
            <a:r>
              <a:rPr lang="de-DE" altLang="en-US" sz="2000" dirty="0" err="1" smtClean="0">
                <a:solidFill>
                  <a:srgbClr val="1F497D"/>
                </a:solidFill>
                <a:latin typeface="Calibri" panose="020F0502020204030204" pitchFamily="34" charset="0"/>
              </a:rPr>
              <a:t>communication</a:t>
            </a:r>
            <a:endParaRPr lang="de-DE" altLang="en-US" sz="2000" dirty="0" smtClean="0">
              <a:solidFill>
                <a:srgbClr val="1F497D"/>
              </a:solidFill>
              <a:latin typeface="Calibri" panose="020F0502020204030204" pitchFamily="34" charset="0"/>
            </a:endParaRPr>
          </a:p>
          <a:p>
            <a:pPr lvl="1">
              <a:buClr>
                <a:srgbClr val="1F497D"/>
              </a:buClr>
              <a:buFont typeface="Arial" panose="020B0604020202020204" pitchFamily="34" charset="0"/>
              <a:buChar char="•"/>
            </a:pPr>
            <a:r>
              <a:rPr lang="de-DE" altLang="en-US" sz="2000" dirty="0" smtClean="0">
                <a:solidFill>
                  <a:srgbClr val="1F497D"/>
                </a:solidFill>
                <a:latin typeface="Calibri" panose="020F0502020204030204" pitchFamily="34" charset="0"/>
              </a:rPr>
              <a:t>Threadsave, </a:t>
            </a:r>
            <a:r>
              <a:rPr lang="de-DE" altLang="en-US" sz="2000" dirty="0" err="1" smtClean="0">
                <a:solidFill>
                  <a:srgbClr val="1F497D"/>
                </a:solidFill>
                <a:latin typeface="Calibri" panose="020F0502020204030204" pitchFamily="34" charset="0"/>
              </a:rPr>
              <a:t>every</a:t>
            </a:r>
            <a:r>
              <a:rPr lang="de-DE" altLang="en-US" sz="2000" dirty="0" smtClean="0">
                <a:solidFill>
                  <a:srgbClr val="1F497D"/>
                </a:solidFill>
                <a:latin typeface="Calibri" panose="020F0502020204030204" pitchFamily="34" charset="0"/>
              </a:rPr>
              <a:t> </a:t>
            </a:r>
            <a:r>
              <a:rPr lang="de-DE" altLang="en-US" sz="2000" dirty="0" err="1" smtClean="0">
                <a:solidFill>
                  <a:srgbClr val="1F497D"/>
                </a:solidFill>
                <a:latin typeface="Calibri" panose="020F0502020204030204" pitchFamily="34" charset="0"/>
              </a:rPr>
              <a:t>thread</a:t>
            </a:r>
            <a:r>
              <a:rPr lang="de-DE" altLang="en-US" sz="2000" dirty="0" smtClean="0">
                <a:solidFill>
                  <a:srgbClr val="1F497D"/>
                </a:solidFill>
                <a:latin typeface="Calibri" panose="020F0502020204030204" pitchFamily="34" charset="0"/>
              </a:rPr>
              <a:t> </a:t>
            </a:r>
            <a:r>
              <a:rPr lang="de-DE" altLang="en-US" sz="2000" dirty="0" err="1" smtClean="0">
                <a:solidFill>
                  <a:srgbClr val="1F497D"/>
                </a:solidFill>
                <a:latin typeface="Calibri" panose="020F0502020204030204" pitchFamily="34" charset="0"/>
              </a:rPr>
              <a:t>can</a:t>
            </a:r>
            <a:r>
              <a:rPr lang="de-DE" altLang="en-US" sz="2000" dirty="0" smtClean="0">
                <a:solidFill>
                  <a:srgbClr val="1F497D"/>
                </a:solidFill>
                <a:latin typeface="Calibri" panose="020F0502020204030204" pitchFamily="34" charset="0"/>
              </a:rPr>
              <a:t> </a:t>
            </a:r>
            <a:r>
              <a:rPr lang="de-DE" altLang="en-US" sz="2000" dirty="0" err="1" smtClean="0">
                <a:solidFill>
                  <a:srgbClr val="1F497D"/>
                </a:solidFill>
                <a:latin typeface="Calibri" panose="020F0502020204030204" pitchFamily="34" charset="0"/>
              </a:rPr>
              <a:t>communicate</a:t>
            </a:r>
            <a:endParaRPr lang="de-DE" altLang="en-US" sz="2000" dirty="0" smtClean="0">
              <a:solidFill>
                <a:srgbClr val="1F497D"/>
              </a:solidFill>
              <a:latin typeface="Calibri" panose="020F0502020204030204" pitchFamily="34" charset="0"/>
            </a:endParaRPr>
          </a:p>
          <a:p>
            <a:pPr lvl="1">
              <a:buClr>
                <a:srgbClr val="1F497D"/>
              </a:buClr>
              <a:buFont typeface="Arial" panose="020B0604020202020204" pitchFamily="34" charset="0"/>
              <a:buChar char="•"/>
            </a:pPr>
            <a:r>
              <a:rPr lang="de-DE" altLang="en-US" sz="2000" dirty="0" smtClean="0">
                <a:solidFill>
                  <a:srgbClr val="1F497D"/>
                </a:solidFill>
                <a:latin typeface="Calibri" panose="020F0502020204030204" pitchFamily="34" charset="0"/>
              </a:rPr>
              <a:t>Supports fault </a:t>
            </a:r>
            <a:r>
              <a:rPr lang="de-DE" altLang="en-US" sz="2000" dirty="0" err="1" smtClean="0">
                <a:solidFill>
                  <a:srgbClr val="1F497D"/>
                </a:solidFill>
                <a:latin typeface="Calibri" panose="020F0502020204030204" pitchFamily="34" charset="0"/>
              </a:rPr>
              <a:t>tolerance</a:t>
            </a:r>
            <a:endParaRPr lang="de-DE" altLang="en-US" sz="2000" dirty="0" smtClean="0">
              <a:solidFill>
                <a:srgbClr val="1F497D"/>
              </a:solidFill>
              <a:latin typeface="Calibri" panose="020F0502020204030204" pitchFamily="34" charset="0"/>
            </a:endParaRPr>
          </a:p>
          <a:p>
            <a:pPr lvl="1">
              <a:buClr>
                <a:srgbClr val="1F497D"/>
              </a:buClr>
              <a:buFont typeface="Arial" panose="020B0604020202020204" pitchFamily="34" charset="0"/>
              <a:buChar char="•"/>
            </a:pPr>
            <a:r>
              <a:rPr lang="de-DE" altLang="en-US" sz="2000" dirty="0" smtClean="0">
                <a:solidFill>
                  <a:srgbClr val="1F497D"/>
                </a:solidFill>
                <a:latin typeface="Calibri" panose="020F0502020204030204" pitchFamily="34" charset="0"/>
              </a:rPr>
              <a:t>Open Source</a:t>
            </a:r>
          </a:p>
          <a:p>
            <a:pPr lvl="1">
              <a:buClr>
                <a:srgbClr val="1F497D"/>
              </a:buClr>
              <a:buFont typeface="Arial" panose="020B0604020202020204" pitchFamily="34" charset="0"/>
              <a:buChar char="•"/>
            </a:pPr>
            <a:r>
              <a:rPr lang="de-DE" altLang="en-US" sz="2000" dirty="0" err="1" smtClean="0">
                <a:solidFill>
                  <a:srgbClr val="1F497D"/>
                </a:solidFill>
                <a:latin typeface="Calibri" panose="020F0502020204030204" pitchFamily="34" charset="0"/>
              </a:rPr>
              <a:t>Standardized</a:t>
            </a:r>
            <a:r>
              <a:rPr lang="de-DE" altLang="en-US" sz="2000" dirty="0" smtClean="0">
                <a:solidFill>
                  <a:srgbClr val="1F497D"/>
                </a:solidFill>
                <a:latin typeface="Calibri" panose="020F0502020204030204" pitchFamily="34" charset="0"/>
              </a:rPr>
              <a:t> API (GASPI)</a:t>
            </a:r>
          </a:p>
        </p:txBody>
      </p:sp>
      <p:sp>
        <p:nvSpPr>
          <p:cNvPr id="7" name="Rectangle 6"/>
          <p:cNvSpPr/>
          <p:nvPr/>
        </p:nvSpPr>
        <p:spPr>
          <a:xfrm>
            <a:off x="4357015" y="5979227"/>
            <a:ext cx="4572000" cy="584775"/>
          </a:xfrm>
          <a:prstGeom prst="rect">
            <a:avLst/>
          </a:prstGeom>
          <a:solidFill>
            <a:schemeClr val="tx2"/>
          </a:solidFill>
        </p:spPr>
        <p:txBody>
          <a:bodyPr>
            <a:spAutoFit/>
          </a:bodyPr>
          <a:lstStyle/>
          <a:p>
            <a:pPr marL="1588" lvl="1"/>
            <a:r>
              <a:rPr lang="de-DE" altLang="en-US" sz="1600" dirty="0" err="1" smtClean="0">
                <a:solidFill>
                  <a:prstClr val="white"/>
                </a:solidFill>
              </a:rPr>
              <a:t>Infiniband</a:t>
            </a:r>
            <a:r>
              <a:rPr lang="de-DE" altLang="en-US" sz="1600" dirty="0" smtClean="0">
                <a:solidFill>
                  <a:prstClr val="white"/>
                </a:solidFill>
              </a:rPr>
              <a:t>, Cray, Ethernet, GPUs, Intel Xeon Phi, Open Source (GPL) , </a:t>
            </a:r>
            <a:r>
              <a:rPr lang="de-DE" altLang="en-US" sz="1600" dirty="0" err="1" smtClean="0">
                <a:solidFill>
                  <a:prstClr val="white"/>
                </a:solidFill>
              </a:rPr>
              <a:t>standardized</a:t>
            </a:r>
            <a:r>
              <a:rPr lang="de-DE" altLang="en-US" sz="1600" dirty="0" smtClean="0">
                <a:solidFill>
                  <a:prstClr val="white"/>
                </a:solidFill>
              </a:rPr>
              <a:t> API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553339" y="2339650"/>
            <a:ext cx="4149015" cy="3111761"/>
          </a:xfrm>
          <a:prstGeom prst="rect">
            <a:avLst/>
          </a:prstGeom>
        </p:spPr>
      </p:pic>
      <p:sp>
        <p:nvSpPr>
          <p:cNvPr id="9" name="Textfeld 19"/>
          <p:cNvSpPr txBox="1"/>
          <p:nvPr/>
        </p:nvSpPr>
        <p:spPr>
          <a:xfrm>
            <a:off x="7134780" y="3898922"/>
            <a:ext cx="14510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 err="1"/>
              <a:t>tested</a:t>
            </a:r>
            <a:r>
              <a:rPr lang="de-DE" sz="1600" dirty="0"/>
              <a:t> on </a:t>
            </a:r>
            <a:r>
              <a:rPr lang="de-DE" sz="1600" dirty="0" err="1"/>
              <a:t>up</a:t>
            </a:r>
            <a:r>
              <a:rPr lang="de-DE" sz="1600" dirty="0"/>
              <a:t> </a:t>
            </a:r>
            <a:endParaRPr lang="de-DE" sz="1600" dirty="0" smtClean="0"/>
          </a:p>
          <a:p>
            <a:r>
              <a:rPr lang="de-DE" sz="1600" dirty="0" err="1"/>
              <a:t>t</a:t>
            </a:r>
            <a:r>
              <a:rPr lang="de-DE" sz="1600" dirty="0" err="1" smtClean="0"/>
              <a:t>o</a:t>
            </a:r>
            <a:r>
              <a:rPr lang="de-DE" sz="1600" dirty="0" smtClean="0"/>
              <a:t> 65k </a:t>
            </a:r>
            <a:r>
              <a:rPr lang="de-DE" sz="1600" dirty="0" err="1"/>
              <a:t>cores</a:t>
            </a:r>
            <a:r>
              <a:rPr lang="de-DE" sz="1600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xmlns="" val="1274504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Interoperability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MPI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55520"/>
            <a:ext cx="8229600" cy="3870642"/>
          </a:xfrm>
        </p:spPr>
        <p:txBody>
          <a:bodyPr/>
          <a:lstStyle/>
          <a:p>
            <a:r>
              <a:rPr lang="en-US" sz="2400" dirty="0" smtClean="0"/>
              <a:t>GASPI supports interoperability </a:t>
            </a:r>
            <a:r>
              <a:rPr lang="en-US" sz="2400" dirty="0"/>
              <a:t>with MPI in a so-called </a:t>
            </a:r>
            <a:r>
              <a:rPr lang="en-US" sz="2400" dirty="0" smtClean="0"/>
              <a:t>mixed-mode.</a:t>
            </a:r>
            <a:endParaRPr lang="en-US" sz="2400" dirty="0"/>
          </a:p>
          <a:p>
            <a:r>
              <a:rPr lang="en-US" sz="2400" dirty="0" smtClean="0"/>
              <a:t>The mixed-mode allows for </a:t>
            </a:r>
          </a:p>
          <a:p>
            <a:pPr lvl="1"/>
            <a:r>
              <a:rPr lang="en-US" sz="2400" dirty="0"/>
              <a:t>e</a:t>
            </a:r>
            <a:r>
              <a:rPr lang="en-US" sz="2400" dirty="0" smtClean="0"/>
              <a:t>ither entirely porting an MPI application to GASPI</a:t>
            </a:r>
          </a:p>
          <a:p>
            <a:pPr lvl="1"/>
            <a:r>
              <a:rPr lang="en-US" sz="2400" dirty="0" smtClean="0"/>
              <a:t>or replacing performance-critical parts of an MPI based application with GASPI code (useful when dealing with large MPI code bases)</a:t>
            </a:r>
            <a:endParaRPr lang="en-US" sz="2400" dirty="0"/>
          </a:p>
          <a:p>
            <a:r>
              <a:rPr lang="en-US" sz="2400" dirty="0" smtClean="0"/>
              <a:t>Porting guides available at: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smtClean="0"/>
              <a:t>	http</a:t>
            </a:r>
            <a:r>
              <a:rPr lang="en-US" sz="2400" dirty="0"/>
              <a:t>://www.gpi-site.com/gpi2/docs/whitepapers/</a:t>
            </a: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xmlns="" val="335470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 dirty="0" smtClean="0"/>
              <a:t>Mixing GASPI </a:t>
            </a:r>
            <a:r>
              <a:rPr lang="en-GB" dirty="0"/>
              <a:t>and </a:t>
            </a:r>
            <a:r>
              <a:rPr lang="en-GB" dirty="0" smtClean="0"/>
              <a:t>MPI </a:t>
            </a:r>
            <a:br>
              <a:rPr lang="en-GB" dirty="0" smtClean="0"/>
            </a:br>
            <a:r>
              <a:rPr lang="en-GB" dirty="0" smtClean="0"/>
              <a:t>in Parallel </a:t>
            </a:r>
            <a:r>
              <a:rPr lang="en-GB" dirty="0"/>
              <a:t>P</a:t>
            </a:r>
            <a:r>
              <a:rPr lang="en-GB" dirty="0" smtClean="0"/>
              <a:t>rograms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051" y="2281023"/>
            <a:ext cx="4929052" cy="4045437"/>
          </a:xfrm>
        </p:spPr>
        <p:txBody>
          <a:bodyPr/>
          <a:lstStyle/>
          <a:p>
            <a:pPr marL="0" indent="-400050"/>
            <a:r>
              <a:rPr lang="en-GB" sz="2400" dirty="0" smtClean="0"/>
              <a:t>GASPI must be installed with MPI support, using the option</a:t>
            </a:r>
          </a:p>
          <a:p>
            <a:pPr marL="400050" lvl="2" indent="0">
              <a:buNone/>
            </a:pPr>
            <a:r>
              <a:rPr lang="en-GB" sz="2000" dirty="0" smtClean="0"/>
              <a:t>--with-</a:t>
            </a:r>
            <a:r>
              <a:rPr lang="en-GB" sz="2000" dirty="0" err="1" smtClean="0"/>
              <a:t>mpi</a:t>
            </a:r>
            <a:r>
              <a:rPr lang="en-GB" sz="2000" dirty="0"/>
              <a:t> </a:t>
            </a:r>
            <a:r>
              <a:rPr lang="en-GB" sz="2000" dirty="0" smtClean="0"/>
              <a:t> &lt;</a:t>
            </a:r>
            <a:r>
              <a:rPr lang="en-GB" sz="2000" dirty="0" err="1" smtClean="0"/>
              <a:t>path_to_mpi_installation</a:t>
            </a:r>
            <a:r>
              <a:rPr lang="en-GB" sz="2000" dirty="0" smtClean="0"/>
              <a:t>&gt;</a:t>
            </a:r>
          </a:p>
          <a:p>
            <a:pPr marL="0" indent="-400050"/>
            <a:r>
              <a:rPr lang="en-US" sz="2400" dirty="0" smtClean="0"/>
              <a:t>MPI </a:t>
            </a:r>
            <a:r>
              <a:rPr lang="en-US" sz="2400" dirty="0"/>
              <a:t>must be initialized before </a:t>
            </a:r>
            <a:r>
              <a:rPr lang="en-US" sz="2400" dirty="0" smtClean="0"/>
              <a:t>  GASPI, </a:t>
            </a:r>
            <a:r>
              <a:rPr lang="en-US" sz="2400" dirty="0"/>
              <a:t>as shown in </a:t>
            </a:r>
            <a:r>
              <a:rPr lang="en-US" sz="2400" dirty="0" smtClean="0"/>
              <a:t>the joined example</a:t>
            </a:r>
          </a:p>
          <a:p>
            <a:pPr marL="0" indent="-400050"/>
            <a:r>
              <a:rPr lang="en-US" sz="2400" dirty="0"/>
              <a:t>T</a:t>
            </a:r>
            <a:r>
              <a:rPr lang="en-US" sz="2400" dirty="0" smtClean="0"/>
              <a:t>he same command or script as the one provided by the MPI installation  should be used for starting  programs (</a:t>
            </a:r>
            <a:r>
              <a:rPr lang="en-US" sz="2400" dirty="0" err="1" smtClean="0"/>
              <a:t>mpirun</a:t>
            </a:r>
            <a:r>
              <a:rPr lang="en-US" sz="2400" dirty="0" smtClean="0"/>
              <a:t> or similar)</a:t>
            </a:r>
            <a:endParaRPr lang="en-US" sz="2000" dirty="0"/>
          </a:p>
          <a:p>
            <a:pPr marL="0" indent="-400050"/>
            <a:r>
              <a:rPr lang="de-DE" sz="2400" dirty="0" err="1"/>
              <a:t>g</a:t>
            </a:r>
            <a:r>
              <a:rPr lang="de-DE" sz="2400" dirty="0" err="1" smtClean="0"/>
              <a:t>aspi_run</a:t>
            </a:r>
            <a:r>
              <a:rPr lang="de-DE" sz="2400" dirty="0" smtClean="0"/>
              <a:t> </a:t>
            </a:r>
            <a:r>
              <a:rPr lang="de-DE" sz="2400" dirty="0" err="1" smtClean="0"/>
              <a:t>should</a:t>
            </a:r>
            <a:r>
              <a:rPr lang="de-DE" sz="2400" dirty="0" smtClean="0"/>
              <a:t> not </a:t>
            </a:r>
            <a:r>
              <a:rPr lang="de-DE" sz="2400" dirty="0" err="1" smtClean="0"/>
              <a:t>be</a:t>
            </a:r>
            <a:r>
              <a:rPr lang="de-DE" sz="2400" dirty="0" smtClean="0"/>
              <a:t> </a:t>
            </a:r>
            <a:r>
              <a:rPr lang="de-DE" sz="2400" dirty="0" err="1" smtClean="0"/>
              <a:t>used</a:t>
            </a:r>
            <a:r>
              <a:rPr lang="de-DE" sz="2400" dirty="0" smtClean="0"/>
              <a:t>!</a:t>
            </a:r>
            <a:endParaRPr lang="de-DE" sz="2400" dirty="0"/>
          </a:p>
        </p:txBody>
      </p:sp>
      <p:sp>
        <p:nvSpPr>
          <p:cNvPr id="4" name="Inhaltsplatzhalter 2"/>
          <p:cNvSpPr txBox="1">
            <a:spLocks/>
          </p:cNvSpPr>
          <p:nvPr/>
        </p:nvSpPr>
        <p:spPr bwMode="auto">
          <a:xfrm>
            <a:off x="5207726" y="2447109"/>
            <a:ext cx="3815622" cy="3879351"/>
          </a:xfrm>
          <a:prstGeom prst="rect">
            <a:avLst/>
          </a:prstGeom>
          <a:ln w="25400" cap="flat" cmpd="sng" algn="ctr">
            <a:solidFill>
              <a:schemeClr val="dk1"/>
            </a:solidFill>
            <a:prstDash val="solid"/>
            <a:miter lim="800000"/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include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&lt;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assert.h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&gt;</a:t>
            </a:r>
          </a:p>
          <a:p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include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&lt;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GASPI.h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&gt;</a:t>
            </a:r>
          </a:p>
          <a:p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include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&lt;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mpi.h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&gt;</a:t>
            </a:r>
          </a:p>
          <a:p>
            <a:endParaRPr lang="de-DE" sz="1400" dirty="0" smtClean="0">
              <a:solidFill>
                <a:prstClr val="black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de-DE" sz="1400" dirty="0" err="1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nt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main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(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argc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char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*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argv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[])</a:t>
            </a:r>
            <a:endParaRPr lang="de-DE" sz="1400" dirty="0">
              <a:solidFill>
                <a:prstClr val="black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{</a:t>
            </a:r>
          </a:p>
          <a:p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de-DE" sz="1400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// </a:t>
            </a:r>
            <a:r>
              <a:rPr lang="de-DE" sz="1400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initialize</a:t>
            </a:r>
            <a:r>
              <a:rPr lang="de-DE" sz="1400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MPI </a:t>
            </a:r>
            <a:r>
              <a:rPr lang="de-DE" sz="1400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and</a:t>
            </a:r>
            <a:r>
              <a:rPr lang="de-DE" sz="1400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GASPI</a:t>
            </a:r>
          </a:p>
          <a:p>
            <a:r>
              <a:rPr lang="de-DE" sz="1400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400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MPI_Init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(&amp;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argc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, &amp;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argv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);</a:t>
            </a:r>
            <a:endParaRPr lang="de-DE" sz="1400" dirty="0" smtClean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de-DE" sz="1400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gaspi_proc_init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(GASPI_BLOCK);</a:t>
            </a:r>
          </a:p>
          <a:p>
            <a:endParaRPr lang="de-DE" sz="1400" dirty="0" smtClean="0">
              <a:solidFill>
                <a:prstClr val="black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de-DE" sz="1400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400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// Do </a:t>
            </a:r>
            <a:r>
              <a:rPr lang="de-DE" sz="1400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work</a:t>
            </a:r>
            <a:r>
              <a:rPr lang="de-DE" sz="1400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…</a:t>
            </a:r>
          </a:p>
          <a:p>
            <a:endParaRPr lang="de-DE" sz="1400" dirty="0" smtClean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de-DE" sz="1400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400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// </a:t>
            </a:r>
            <a:r>
              <a:rPr lang="de-DE" sz="1400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shutdown</a:t>
            </a:r>
            <a:r>
              <a:rPr lang="de-DE" sz="1400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GASPI </a:t>
            </a:r>
            <a:r>
              <a:rPr lang="de-DE" sz="1400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and</a:t>
            </a:r>
            <a:r>
              <a:rPr lang="de-DE" sz="1400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MPI</a:t>
            </a:r>
          </a:p>
          <a:p>
            <a:r>
              <a:rPr lang="de-DE" sz="1400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gaspi_proc_term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(GASPI_BLOCK);</a:t>
            </a:r>
          </a:p>
          <a:p>
            <a:r>
              <a:rPr lang="de-DE" sz="1400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MPI_Finalize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();</a:t>
            </a:r>
          </a:p>
          <a:p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</a:b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return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0;</a:t>
            </a:r>
          </a:p>
          <a:p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xmlns="" val="3064741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06463"/>
            <a:ext cx="8355874" cy="990600"/>
          </a:xfrm>
        </p:spPr>
        <p:txBody>
          <a:bodyPr/>
          <a:lstStyle/>
          <a:p>
            <a:r>
              <a:rPr lang="de-DE" dirty="0" smtClean="0"/>
              <a:t>GASPI </a:t>
            </a:r>
            <a:r>
              <a:rPr lang="de-DE" dirty="0" err="1"/>
              <a:t>P</a:t>
            </a:r>
            <a:r>
              <a:rPr lang="de-DE" dirty="0" err="1" smtClean="0"/>
              <a:t>reserves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MPI </a:t>
            </a:r>
            <a:r>
              <a:rPr lang="de-DE" dirty="0"/>
              <a:t>R</a:t>
            </a:r>
            <a:r>
              <a:rPr lang="de-DE" dirty="0" smtClean="0"/>
              <a:t>anks 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0113" y="2029097"/>
            <a:ext cx="3801291" cy="4171407"/>
          </a:xfrm>
        </p:spPr>
        <p:txBody>
          <a:bodyPr/>
          <a:lstStyle/>
          <a:p>
            <a:r>
              <a:rPr lang="en-US" sz="2400" dirty="0" smtClean="0"/>
              <a:t>GASPI </a:t>
            </a:r>
            <a:r>
              <a:rPr lang="en-US" sz="2400" dirty="0"/>
              <a:t>is able to detect at runtime the MPI environment and to setup its own environment based on </a:t>
            </a:r>
            <a:r>
              <a:rPr lang="en-US" sz="2400" dirty="0" smtClean="0"/>
              <a:t>this</a:t>
            </a:r>
          </a:p>
          <a:p>
            <a:r>
              <a:rPr lang="en-US" sz="2400" dirty="0" smtClean="0"/>
              <a:t>GASPI </a:t>
            </a:r>
            <a:r>
              <a:rPr lang="en-US" sz="2400" dirty="0"/>
              <a:t>can deliver the </a:t>
            </a:r>
            <a:r>
              <a:rPr lang="en-US" sz="2400" dirty="0" smtClean="0"/>
              <a:t>same information </a:t>
            </a:r>
            <a:r>
              <a:rPr lang="en-US" sz="2400" dirty="0"/>
              <a:t>about </a:t>
            </a:r>
            <a:r>
              <a:rPr lang="en-US" sz="2400" dirty="0" smtClean="0"/>
              <a:t>ranks and </a:t>
            </a:r>
            <a:r>
              <a:rPr lang="en-US" sz="2400" dirty="0"/>
              <a:t>number of </a:t>
            </a:r>
            <a:r>
              <a:rPr lang="en-US" sz="2400" dirty="0" smtClean="0"/>
              <a:t>processes </a:t>
            </a:r>
            <a:r>
              <a:rPr lang="en-US" sz="2400" dirty="0"/>
              <a:t>as </a:t>
            </a:r>
            <a:r>
              <a:rPr lang="en-US" sz="2400" dirty="0" smtClean="0"/>
              <a:t>MPI</a:t>
            </a:r>
          </a:p>
          <a:p>
            <a:r>
              <a:rPr lang="en-US" sz="2400" dirty="0" smtClean="0"/>
              <a:t>This  helps to preserve </a:t>
            </a:r>
            <a:r>
              <a:rPr lang="en-US" sz="2400" dirty="0"/>
              <a:t> </a:t>
            </a:r>
            <a:r>
              <a:rPr lang="en-US" sz="2400" dirty="0" smtClean="0"/>
              <a:t> the application logic</a:t>
            </a:r>
          </a:p>
        </p:txBody>
      </p:sp>
      <p:sp>
        <p:nvSpPr>
          <p:cNvPr id="5" name="Inhaltsplatzhalter 2"/>
          <p:cNvSpPr txBox="1">
            <a:spLocks/>
          </p:cNvSpPr>
          <p:nvPr/>
        </p:nvSpPr>
        <p:spPr bwMode="auto">
          <a:xfrm>
            <a:off x="4066904" y="2177142"/>
            <a:ext cx="5007428" cy="4023361"/>
          </a:xfrm>
          <a:prstGeom prst="rect">
            <a:avLst/>
          </a:prstGeom>
          <a:ln w="25400" cap="flat" cmpd="sng" algn="ctr">
            <a:solidFill>
              <a:schemeClr val="dk1"/>
            </a:solidFill>
            <a:prstDash val="solid"/>
            <a:miter lim="800000"/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…</a:t>
            </a:r>
          </a:p>
          <a:p>
            <a:endParaRPr lang="de-DE" sz="1400" dirty="0" smtClean="0">
              <a:solidFill>
                <a:prstClr val="black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nProc_MPI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iProc_MPI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gaspi_rank_t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iProc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nProc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;</a:t>
            </a:r>
          </a:p>
          <a:p>
            <a:endParaRPr lang="de-DE" sz="1400" dirty="0" smtClean="0">
              <a:solidFill>
                <a:prstClr val="black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MPI_Init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(&amp;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argc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, &amp;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argv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);</a:t>
            </a:r>
          </a:p>
          <a:p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MPI_Comm_rank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(MPI_COMM_WORLD, &amp;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iProc_MPI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);</a:t>
            </a:r>
          </a:p>
          <a:p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MPI_Comm_size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(MPI_COMM_WORLD, &amp;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nProc_MPI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);</a:t>
            </a:r>
          </a:p>
          <a:p>
            <a:endParaRPr lang="de-DE" sz="1400" dirty="0" smtClean="0">
              <a:solidFill>
                <a:prstClr val="black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SUCCESS_OR_DIE (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gaspi_proc_ini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(GASPI_BLOCK));</a:t>
            </a:r>
          </a:p>
          <a:p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SUCCESS_OR_DIE (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gaspi_proc_rank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(&amp;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iProc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));</a:t>
            </a:r>
          </a:p>
          <a:p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SUCCESS_OR_DIE (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gaspi_proc_num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(&amp;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nProc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));</a:t>
            </a:r>
          </a:p>
          <a:p>
            <a:endParaRPr lang="de-DE" sz="1400" dirty="0" smtClean="0">
              <a:solidFill>
                <a:prstClr val="black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ASSERT(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iProc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== 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iProc_MPI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);</a:t>
            </a:r>
          </a:p>
          <a:p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ASSERT(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nProc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== 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nProc_MPI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);</a:t>
            </a:r>
          </a:p>
          <a:p>
            <a:endParaRPr lang="de-DE" sz="1400" dirty="0" smtClean="0">
              <a:solidFill>
                <a:prstClr val="black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…</a:t>
            </a:r>
          </a:p>
          <a:p>
            <a:endParaRPr lang="de-DE" sz="1400" dirty="0">
              <a:solidFill>
                <a:prstClr val="black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979380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577" y="1054509"/>
            <a:ext cx="8229600" cy="990600"/>
          </a:xfrm>
        </p:spPr>
        <p:txBody>
          <a:bodyPr/>
          <a:lstStyle/>
          <a:p>
            <a:pPr lvl="1"/>
            <a:r>
              <a:rPr lang="en-GB" dirty="0" smtClean="0"/>
              <a:t>Using User </a:t>
            </a:r>
            <a:r>
              <a:rPr lang="en-GB" dirty="0"/>
              <a:t>P</a:t>
            </a:r>
            <a:r>
              <a:rPr lang="en-GB" dirty="0" smtClean="0"/>
              <a:t>rovided </a:t>
            </a:r>
            <a:br>
              <a:rPr lang="en-GB" dirty="0" smtClean="0"/>
            </a:br>
            <a:r>
              <a:rPr lang="en-GB" dirty="0" smtClean="0"/>
              <a:t>Memory for Segments </a:t>
            </a:r>
            <a:endParaRPr lang="de-DE" dirty="0"/>
          </a:p>
        </p:txBody>
      </p:sp>
      <p:sp>
        <p:nvSpPr>
          <p:cNvPr id="13" name="Inhaltsplatzhalter 2"/>
          <p:cNvSpPr txBox="1">
            <a:spLocks noGrp="1"/>
          </p:cNvSpPr>
          <p:nvPr>
            <p:ph idx="1"/>
          </p:nvPr>
        </p:nvSpPr>
        <p:spPr bwMode="auto">
          <a:xfrm>
            <a:off x="4415246" y="2281023"/>
            <a:ext cx="4506686" cy="4446348"/>
          </a:xfrm>
          <a:prstGeom prst="rect">
            <a:avLst/>
          </a:prstGeom>
          <a:ln w="25400" cap="flat" cmpd="sng" algn="ctr">
            <a:solidFill>
              <a:schemeClr val="dk1"/>
            </a:solidFill>
            <a:prstDash val="solid"/>
            <a:miter lim="800000"/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marL="0" indent="0">
              <a:buNone/>
            </a:pPr>
            <a:r>
              <a:rPr lang="de-DE" sz="1400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//</a:t>
            </a:r>
            <a:r>
              <a:rPr lang="de-DE" sz="1400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initialize</a:t>
            </a:r>
            <a:r>
              <a:rPr lang="de-DE" sz="1400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400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and</a:t>
            </a:r>
            <a:r>
              <a:rPr lang="de-DE" sz="1400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400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allocate</a:t>
            </a:r>
            <a:r>
              <a:rPr lang="de-DE" sz="1400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400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memory</a:t>
            </a:r>
            <a:r>
              <a:rPr lang="de-DE" sz="1400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endParaRPr lang="de-DE" sz="1400" dirty="0" smtClean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double *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buffer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400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= 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calloc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( 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num_elements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               					   , 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sizeof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(double)</a:t>
            </a:r>
          </a:p>
          <a:p>
            <a:pPr marL="0" indent="0">
              <a:buNone/>
            </a:pPr>
            <a:r>
              <a:rPr lang="de-DE" sz="1400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                       );</a:t>
            </a:r>
            <a:endParaRPr lang="de-DE" sz="1400" dirty="0">
              <a:solidFill>
                <a:prstClr val="black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gaspi_segment_id_t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segment_id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400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= 0;</a:t>
            </a:r>
          </a:p>
          <a:p>
            <a:pPr marL="0" indent="0">
              <a:buNone/>
            </a:pPr>
            <a:endParaRPr lang="de-DE" sz="1400" dirty="0" smtClean="0">
              <a:solidFill>
                <a:prstClr val="black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de-DE" sz="1400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//</a:t>
            </a:r>
            <a:r>
              <a:rPr lang="de-DE" sz="1400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use</a:t>
            </a:r>
            <a:r>
              <a:rPr lang="de-DE" sz="1400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400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the</a:t>
            </a:r>
            <a:r>
              <a:rPr lang="de-DE" sz="1400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400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allocated</a:t>
            </a:r>
            <a:r>
              <a:rPr lang="de-DE" sz="1400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400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buffer</a:t>
            </a:r>
            <a:r>
              <a:rPr lang="de-DE" sz="1400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400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as</a:t>
            </a:r>
            <a:r>
              <a:rPr lang="de-DE" sz="1400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400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underlying</a:t>
            </a:r>
            <a:r>
              <a:rPr lang="de-DE" sz="1400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//</a:t>
            </a:r>
            <a:r>
              <a:rPr lang="de-DE" sz="1400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memory</a:t>
            </a:r>
            <a:r>
              <a:rPr lang="de-DE" sz="1400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400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support</a:t>
            </a:r>
            <a:r>
              <a:rPr lang="de-DE" sz="1400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400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for</a:t>
            </a:r>
            <a:r>
              <a:rPr lang="de-DE" sz="1400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a </a:t>
            </a:r>
            <a:r>
              <a:rPr lang="de-DE" sz="1400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segment</a:t>
            </a:r>
            <a:endParaRPr lang="de-DE" sz="1400" dirty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de-DE" sz="1400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SUCCESS_OR_DIE</a:t>
            </a:r>
          </a:p>
          <a:p>
            <a:pPr marL="0" indent="0">
              <a:buNone/>
            </a:pPr>
            <a:r>
              <a:rPr lang="de-DE" sz="1400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 ( </a:t>
            </a:r>
            <a:r>
              <a:rPr lang="de-DE" sz="1400" dirty="0" err="1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gaspi_segment_use</a:t>
            </a:r>
            <a:endParaRPr lang="de-DE" sz="1400" dirty="0">
              <a:solidFill>
                <a:prstClr val="black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de-DE" sz="1400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 , 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segment_id</a:t>
            </a:r>
            <a:endParaRPr lang="de-DE" sz="1400" dirty="0">
              <a:solidFill>
                <a:prstClr val="black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de-DE" sz="1400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 , 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buffer</a:t>
            </a:r>
            <a:endParaRPr lang="de-DE" sz="1400" dirty="0">
              <a:solidFill>
                <a:prstClr val="black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de-DE" sz="1400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 , 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n*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sizeof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400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(double)</a:t>
            </a:r>
          </a:p>
          <a:p>
            <a:pPr marL="0" indent="0">
              <a:buNone/>
            </a:pPr>
            <a:r>
              <a:rPr lang="de-DE" sz="1400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 , GASPI_GROUP_ALL</a:t>
            </a:r>
          </a:p>
          <a:p>
            <a:pPr marL="0" indent="0">
              <a:buNone/>
            </a:pPr>
            <a:r>
              <a:rPr lang="de-DE" sz="1400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 , GASPI_BLOCK</a:t>
            </a:r>
          </a:p>
          <a:p>
            <a:pPr marL="0" indent="0">
              <a:buNone/>
            </a:pPr>
            <a:r>
              <a:rPr lang="de-DE" sz="1400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 , 0</a:t>
            </a:r>
          </a:p>
          <a:p>
            <a:pPr marL="0" indent="0">
              <a:buNone/>
            </a:pPr>
            <a:r>
              <a:rPr lang="de-DE" sz="1400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);</a:t>
            </a:r>
            <a:endParaRPr lang="de-DE" sz="1400" dirty="0">
              <a:solidFill>
                <a:prstClr val="black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6" name="Content Placeholder 2"/>
          <p:cNvSpPr txBox="1">
            <a:spLocks/>
          </p:cNvSpPr>
          <p:nvPr/>
        </p:nvSpPr>
        <p:spPr bwMode="auto">
          <a:xfrm>
            <a:off x="357051" y="2281023"/>
            <a:ext cx="4058195" cy="42979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rgbClr val="3B57A0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rgbClr val="3B57A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rgbClr val="3B57A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rgbClr val="3B57A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rgbClr val="3B57A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-400050"/>
            <a:r>
              <a:rPr lang="en-US" sz="2400" dirty="0" smtClean="0"/>
              <a:t>New feature added in version 1.3 of GASPI: </a:t>
            </a:r>
            <a:r>
              <a:rPr lang="en-GB" sz="2400" dirty="0" smtClean="0"/>
              <a:t>a </a:t>
            </a:r>
            <a:r>
              <a:rPr lang="en-GB" sz="2400" dirty="0"/>
              <a:t>user </a:t>
            </a:r>
            <a:r>
              <a:rPr lang="en-GB" sz="2400" dirty="0" smtClean="0"/>
              <a:t>may </a:t>
            </a:r>
            <a:r>
              <a:rPr lang="en-GB" sz="2400" dirty="0"/>
              <a:t>provide already allocated memory for </a:t>
            </a:r>
            <a:r>
              <a:rPr lang="en-GB" sz="2400" dirty="0" smtClean="0"/>
              <a:t>segments</a:t>
            </a:r>
            <a:endParaRPr lang="en-US" sz="2400" dirty="0" smtClean="0"/>
          </a:p>
          <a:p>
            <a:pPr marL="0" indent="-400050"/>
            <a:r>
              <a:rPr lang="en-US" sz="2400" dirty="0"/>
              <a:t>M</a:t>
            </a:r>
            <a:r>
              <a:rPr lang="en-US" sz="2400" dirty="0" smtClean="0"/>
              <a:t>emory used in MPI communication can be used in GASPI communication</a:t>
            </a:r>
          </a:p>
          <a:p>
            <a:pPr marL="0" indent="-400050"/>
            <a:r>
              <a:rPr lang="en-US" sz="2400" dirty="0" smtClean="0"/>
              <a:t>However, the feature should be used with care because the segment creation is an expensive operation</a:t>
            </a:r>
          </a:p>
        </p:txBody>
      </p:sp>
    </p:spTree>
    <p:extLst>
      <p:ext uri="{BB962C8B-B14F-4D97-AF65-F5344CB8AC3E}">
        <p14:creationId xmlns:p14="http://schemas.microsoft.com/office/powerpoint/2010/main" xmlns="" val="3504333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6869" y="1037092"/>
            <a:ext cx="8229600" cy="1305514"/>
          </a:xfrm>
        </p:spPr>
        <p:txBody>
          <a:bodyPr/>
          <a:lstStyle/>
          <a:p>
            <a:pPr lvl="1"/>
            <a:r>
              <a:rPr lang="en-GB" dirty="0"/>
              <a:t>Using </a:t>
            </a:r>
            <a:r>
              <a:rPr lang="en-GB" dirty="0" smtClean="0"/>
              <a:t>GASPI Segment </a:t>
            </a:r>
            <a:r>
              <a:rPr lang="en-GB" dirty="0"/>
              <a:t>A</a:t>
            </a:r>
            <a:r>
              <a:rPr lang="en-GB" dirty="0" smtClean="0"/>
              <a:t>llocated </a:t>
            </a:r>
            <a:r>
              <a:rPr lang="en-GB" dirty="0"/>
              <a:t>M</a:t>
            </a:r>
            <a:r>
              <a:rPr lang="en-GB" dirty="0" smtClean="0"/>
              <a:t>emory </a:t>
            </a:r>
            <a:r>
              <a:rPr lang="en-GB" dirty="0"/>
              <a:t>in MPI </a:t>
            </a:r>
            <a:r>
              <a:rPr lang="en-GB" sz="4000" dirty="0"/>
              <a:t>C</a:t>
            </a:r>
            <a:r>
              <a:rPr lang="en-GB" sz="4000" dirty="0" smtClean="0"/>
              <a:t>ommunication</a:t>
            </a:r>
            <a:endParaRPr lang="de-DE" dirty="0"/>
          </a:p>
        </p:txBody>
      </p:sp>
      <p:sp>
        <p:nvSpPr>
          <p:cNvPr id="11" name="Inhaltsplatzhalter 2"/>
          <p:cNvSpPr txBox="1">
            <a:spLocks noGrp="1"/>
          </p:cNvSpPr>
          <p:nvPr>
            <p:ph idx="1"/>
          </p:nvPr>
        </p:nvSpPr>
        <p:spPr bwMode="auto">
          <a:xfrm>
            <a:off x="696686" y="2429692"/>
            <a:ext cx="8059783" cy="4014652"/>
          </a:xfrm>
          <a:prstGeom prst="rect">
            <a:avLst/>
          </a:prstGeom>
          <a:ln w="25400" cap="flat" cmpd="sng" algn="ctr">
            <a:solidFill>
              <a:schemeClr val="dk1"/>
            </a:solidFill>
            <a:prstDash val="solid"/>
            <a:miter lim="800000"/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marL="0" indent="0">
              <a:buNone/>
            </a:pPr>
            <a:r>
              <a:rPr lang="de-DE" sz="1400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// </a:t>
            </a:r>
            <a:r>
              <a:rPr lang="de-DE" sz="1400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allgatherV</a:t>
            </a:r>
            <a:endParaRPr lang="de-DE" sz="1400" dirty="0" smtClean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de-DE" sz="14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SUCCESS_OR_DIE (</a:t>
            </a:r>
            <a:r>
              <a:rPr lang="de-DE" sz="14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gaspi_segment_create</a:t>
            </a:r>
            <a:r>
              <a:rPr lang="de-DE" sz="14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( </a:t>
            </a:r>
            <a:r>
              <a:rPr lang="de-DE" sz="14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segment_id</a:t>
            </a:r>
            <a:endParaRPr lang="de-DE" sz="14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de-DE" sz="14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       , </a:t>
            </a:r>
            <a:r>
              <a:rPr lang="de-DE" sz="14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vlen</a:t>
            </a:r>
            <a:r>
              <a:rPr lang="de-DE" sz="14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* </a:t>
            </a:r>
            <a:r>
              <a:rPr lang="de-DE" sz="14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sizeof</a:t>
            </a:r>
            <a:r>
              <a:rPr lang="de-DE" sz="14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de-DE" sz="14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de-DE" sz="14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), GASPI_GROUP_ALL, GASPI_BLOCK</a:t>
            </a:r>
          </a:p>
          <a:p>
            <a:pPr marL="0" indent="0">
              <a:buNone/>
            </a:pPr>
            <a:r>
              <a:rPr lang="de-DE" sz="14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       , GASPI_ALLOC_DEFAULT));</a:t>
            </a:r>
          </a:p>
          <a:p>
            <a:pPr marL="0" indent="0">
              <a:buNone/>
            </a:pPr>
            <a:endParaRPr lang="de-DE" sz="14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de-DE" sz="14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de-DE" sz="14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gaspi_pointer_t</a:t>
            </a:r>
            <a:r>
              <a:rPr lang="de-DE" sz="14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_</a:t>
            </a:r>
            <a:r>
              <a:rPr lang="de-DE" sz="14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ptr</a:t>
            </a:r>
            <a:r>
              <a:rPr lang="de-DE" sz="14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= NULL;</a:t>
            </a:r>
          </a:p>
          <a:p>
            <a:pPr marL="0" indent="0">
              <a:buNone/>
            </a:pPr>
            <a:r>
              <a:rPr lang="de-DE" sz="14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SUCCESS_OR_DIE (</a:t>
            </a:r>
            <a:r>
              <a:rPr lang="de-DE" sz="14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gaspi_segment_ptr</a:t>
            </a:r>
            <a:r>
              <a:rPr lang="de-DE" sz="14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(</a:t>
            </a:r>
            <a:r>
              <a:rPr lang="de-DE" sz="14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segment_id</a:t>
            </a:r>
            <a:r>
              <a:rPr lang="de-DE" sz="14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 &amp;_</a:t>
            </a:r>
            <a:r>
              <a:rPr lang="de-DE" sz="14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ptr</a:t>
            </a:r>
            <a:r>
              <a:rPr lang="de-DE" sz="14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));</a:t>
            </a:r>
          </a:p>
          <a:p>
            <a:pPr marL="0" indent="0">
              <a:buNone/>
            </a:pPr>
            <a:r>
              <a:rPr lang="de-DE" sz="14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de-DE" sz="14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de-DE" sz="14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*</a:t>
            </a:r>
            <a:r>
              <a:rPr lang="de-DE" sz="14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array</a:t>
            </a:r>
            <a:r>
              <a:rPr lang="de-DE" sz="14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= (</a:t>
            </a:r>
            <a:r>
              <a:rPr lang="de-DE" sz="14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de-DE" sz="14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*) _</a:t>
            </a:r>
            <a:r>
              <a:rPr lang="de-DE" sz="14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ptr</a:t>
            </a:r>
            <a:r>
              <a:rPr lang="de-DE" sz="14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</a:t>
            </a:r>
          </a:p>
          <a:p>
            <a:pPr marL="0" indent="0">
              <a:buNone/>
            </a:pPr>
            <a:r>
              <a:rPr lang="de-DE" sz="14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de-DE" sz="14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init_array</a:t>
            </a:r>
            <a:r>
              <a:rPr lang="de-DE" sz="14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de-DE" sz="14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array</a:t>
            </a:r>
            <a:r>
              <a:rPr lang="de-DE" sz="14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de-DE" sz="14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offset</a:t>
            </a:r>
            <a:r>
              <a:rPr lang="de-DE" sz="14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de-DE" sz="14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size</a:t>
            </a:r>
            <a:r>
              <a:rPr lang="de-DE" sz="14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de-DE" sz="14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iProc</a:t>
            </a:r>
            <a:r>
              <a:rPr lang="de-DE" sz="14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de-DE" sz="14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nProc</a:t>
            </a:r>
            <a:r>
              <a:rPr lang="de-DE" sz="14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);</a:t>
            </a:r>
          </a:p>
          <a:p>
            <a:pPr marL="0" indent="0">
              <a:buNone/>
            </a:pPr>
            <a:endParaRPr lang="de-DE" sz="14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de-DE" sz="14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de-DE" sz="14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MPI_Allgatherv</a:t>
            </a:r>
            <a:r>
              <a:rPr lang="de-DE" sz="14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(&amp;</a:t>
            </a:r>
            <a:r>
              <a:rPr lang="de-DE" sz="14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array</a:t>
            </a:r>
            <a:r>
              <a:rPr lang="de-DE" sz="14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[</a:t>
            </a:r>
            <a:r>
              <a:rPr lang="de-DE" sz="14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offset</a:t>
            </a:r>
            <a:r>
              <a:rPr lang="de-DE" sz="14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[</a:t>
            </a:r>
            <a:r>
              <a:rPr lang="de-DE" sz="14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iProc</a:t>
            </a:r>
            <a:r>
              <a:rPr lang="de-DE" sz="14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]], </a:t>
            </a:r>
            <a:r>
              <a:rPr lang="de-DE" sz="14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size</a:t>
            </a:r>
            <a:r>
              <a:rPr lang="de-DE" sz="14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[</a:t>
            </a:r>
            <a:r>
              <a:rPr lang="de-DE" sz="14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iProc</a:t>
            </a:r>
            <a:r>
              <a:rPr lang="de-DE" sz="14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], MPI_INT</a:t>
            </a:r>
          </a:p>
          <a:p>
            <a:pPr marL="0" indent="0">
              <a:buNone/>
            </a:pPr>
            <a:r>
              <a:rPr lang="de-DE" sz="14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         , </a:t>
            </a:r>
            <a:r>
              <a:rPr lang="de-DE" sz="14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array</a:t>
            </a:r>
            <a:r>
              <a:rPr lang="de-DE" sz="14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de-DE" sz="14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size</a:t>
            </a:r>
            <a:r>
              <a:rPr lang="de-DE" sz="14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de-DE" sz="14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offset</a:t>
            </a:r>
            <a:r>
              <a:rPr lang="de-DE" sz="14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 MPI_INT, MPI_COMM_WORLD);</a:t>
            </a:r>
          </a:p>
        </p:txBody>
      </p:sp>
    </p:spTree>
    <p:extLst>
      <p:ext uri="{BB962C8B-B14F-4D97-AF65-F5344CB8AC3E}">
        <p14:creationId xmlns:p14="http://schemas.microsoft.com/office/powerpoint/2010/main" xmlns="" val="1071302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71926"/>
            <a:ext cx="8229600" cy="990600"/>
          </a:xfrm>
        </p:spPr>
        <p:txBody>
          <a:bodyPr/>
          <a:lstStyle/>
          <a:p>
            <a:pPr lvl="1"/>
            <a:r>
              <a:rPr lang="en-US" dirty="0"/>
              <a:t>Mixing MPI </a:t>
            </a:r>
            <a:r>
              <a:rPr lang="en-US" dirty="0" smtClean="0"/>
              <a:t>Code </a:t>
            </a:r>
            <a:r>
              <a:rPr lang="en-US" dirty="0"/>
              <a:t>with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GASPI </a:t>
            </a:r>
            <a:r>
              <a:rPr lang="en-US" dirty="0"/>
              <a:t>C</a:t>
            </a:r>
            <a:r>
              <a:rPr lang="en-US" dirty="0" smtClean="0"/>
              <a:t>ode </a:t>
            </a:r>
            <a:r>
              <a:rPr lang="en-US" dirty="0"/>
              <a:t>F</a:t>
            </a:r>
            <a:r>
              <a:rPr lang="en-US" dirty="0" smtClean="0"/>
              <a:t>rom </a:t>
            </a:r>
            <a:r>
              <a:rPr lang="en-US" dirty="0"/>
              <a:t>a L</a:t>
            </a:r>
            <a:r>
              <a:rPr lang="en-US" dirty="0" smtClean="0"/>
              <a:t>ibrary</a:t>
            </a:r>
            <a:endParaRPr lang="de-DE" dirty="0"/>
          </a:p>
        </p:txBody>
      </p:sp>
      <p:sp>
        <p:nvSpPr>
          <p:cNvPr id="4" name="Inhaltsplatzhalter 2"/>
          <p:cNvSpPr txBox="1">
            <a:spLocks/>
          </p:cNvSpPr>
          <p:nvPr/>
        </p:nvSpPr>
        <p:spPr bwMode="auto">
          <a:xfrm>
            <a:off x="3831771" y="2264229"/>
            <a:ext cx="5146767" cy="4397828"/>
          </a:xfrm>
          <a:prstGeom prst="rect">
            <a:avLst/>
          </a:prstGeom>
          <a:ln w="25400" cap="flat" cmpd="sng" algn="ctr">
            <a:solidFill>
              <a:schemeClr val="dk1"/>
            </a:solidFill>
            <a:prstDash val="solid"/>
            <a:miter lim="800000"/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rgbClr val="3B57A0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rgbClr val="3B57A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rgbClr val="3B57A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rgbClr val="3B57A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rgbClr val="3B57A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4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de-DE" sz="14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n, </a:t>
            </a:r>
            <a:r>
              <a:rPr lang="de-DE" sz="14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my_mpi_rank</a:t>
            </a:r>
            <a:r>
              <a:rPr lang="de-DE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de-DE" sz="14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n_mpi_procs</a:t>
            </a:r>
            <a:r>
              <a:rPr lang="de-DE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</a:t>
            </a:r>
          </a:p>
          <a:p>
            <a:pPr marL="0" indent="0">
              <a:buNone/>
            </a:pPr>
            <a:r>
              <a:rPr lang="de-DE" sz="14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MPI_Init</a:t>
            </a:r>
            <a:r>
              <a:rPr lang="de-DE" sz="14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(&amp;</a:t>
            </a:r>
            <a:r>
              <a:rPr lang="de-DE" sz="14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argc</a:t>
            </a:r>
            <a:r>
              <a:rPr lang="de-DE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 &amp;</a:t>
            </a:r>
            <a:r>
              <a:rPr lang="de-DE" sz="14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argv</a:t>
            </a:r>
            <a:r>
              <a:rPr lang="de-DE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);</a:t>
            </a:r>
          </a:p>
          <a:p>
            <a:pPr marL="0" indent="0">
              <a:buNone/>
            </a:pPr>
            <a:r>
              <a:rPr lang="de-DE" sz="14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MPI_Comm_rank</a:t>
            </a:r>
            <a:r>
              <a:rPr lang="de-DE" sz="14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(MPI_COMM_WORLD, &amp;</a:t>
            </a:r>
            <a:r>
              <a:rPr lang="de-DE" sz="14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my_mpi_rank</a:t>
            </a:r>
            <a:r>
              <a:rPr lang="de-DE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);</a:t>
            </a:r>
          </a:p>
          <a:p>
            <a:pPr marL="0" indent="0">
              <a:buNone/>
            </a:pPr>
            <a:r>
              <a:rPr lang="de-DE" sz="14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MPI_Comm_size</a:t>
            </a:r>
            <a:r>
              <a:rPr lang="de-DE" sz="14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(MPI_COMM_WORLD, &amp;</a:t>
            </a:r>
            <a:r>
              <a:rPr lang="de-DE" sz="14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n_mpi_procs</a:t>
            </a:r>
            <a:r>
              <a:rPr lang="de-DE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);</a:t>
            </a:r>
          </a:p>
          <a:p>
            <a:pPr marL="0" indent="0">
              <a:buNone/>
            </a:pPr>
            <a:r>
              <a:rPr lang="de-DE" sz="14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de-DE" sz="14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de-DE" sz="14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SUCCESS_OR_DIE (</a:t>
            </a:r>
            <a:r>
              <a:rPr lang="de-DE" sz="14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gaspi_proc_init</a:t>
            </a:r>
            <a:r>
              <a:rPr lang="de-DE" sz="14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 GASPI_BLOCK</a:t>
            </a:r>
            <a:r>
              <a:rPr lang="de-DE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);</a:t>
            </a:r>
          </a:p>
          <a:p>
            <a:pPr marL="0" indent="0">
              <a:buNone/>
            </a:pPr>
            <a:endParaRPr lang="de-DE" sz="1400" dirty="0" smtClean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de-DE" sz="1400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// </a:t>
            </a:r>
            <a:r>
              <a:rPr lang="de-DE" sz="1400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initialize</a:t>
            </a:r>
            <a:r>
              <a:rPr lang="de-DE" sz="1400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400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data</a:t>
            </a:r>
            <a:endParaRPr lang="de-DE" sz="1400" dirty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de-DE" sz="1400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// </a:t>
            </a:r>
            <a:r>
              <a:rPr lang="de-DE" sz="1400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distribute</a:t>
            </a:r>
            <a:r>
              <a:rPr lang="de-DE" sz="1400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400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data</a:t>
            </a:r>
            <a:r>
              <a:rPr lang="de-DE" sz="1400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, do MPI </a:t>
            </a:r>
            <a:r>
              <a:rPr lang="de-DE" sz="1400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communication</a:t>
            </a:r>
            <a:r>
              <a:rPr lang="de-DE" sz="1400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</a:p>
          <a:p>
            <a:pPr marL="0" indent="0">
              <a:buNone/>
            </a:pPr>
            <a:r>
              <a:rPr lang="de-DE" sz="1400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// </a:t>
            </a:r>
            <a:r>
              <a:rPr lang="de-DE" sz="1400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call</a:t>
            </a:r>
            <a:r>
              <a:rPr lang="de-DE" sz="1400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GPI </a:t>
            </a:r>
            <a:r>
              <a:rPr lang="de-DE" sz="1400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library</a:t>
            </a:r>
            <a:r>
              <a:rPr lang="de-DE" sz="1400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400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function</a:t>
            </a:r>
            <a:r>
              <a:rPr lang="de-DE" sz="1400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400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for</a:t>
            </a:r>
            <a:r>
              <a:rPr lang="de-DE" sz="1400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400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iteratively</a:t>
            </a:r>
            <a:r>
              <a:rPr lang="de-DE" sz="1400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</a:p>
          <a:p>
            <a:pPr marL="0" indent="0">
              <a:buNone/>
            </a:pPr>
            <a:r>
              <a:rPr lang="de-DE" sz="1400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// </a:t>
            </a:r>
            <a:r>
              <a:rPr lang="de-DE" sz="1400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solving</a:t>
            </a:r>
            <a:r>
              <a:rPr lang="de-DE" sz="1400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a linear </a:t>
            </a:r>
            <a:r>
              <a:rPr lang="de-DE" sz="1400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system</a:t>
            </a:r>
            <a:endParaRPr lang="de-DE" sz="1400" dirty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de-DE" sz="14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Gaspi_Jacobi</a:t>
            </a:r>
            <a:r>
              <a:rPr lang="de-DE" sz="14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 n, </a:t>
            </a:r>
            <a:r>
              <a:rPr lang="de-DE" sz="14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n_local_rows</a:t>
            </a:r>
            <a:r>
              <a:rPr lang="de-DE" sz="14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de-DE" sz="14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local_a</a:t>
            </a:r>
            <a:r>
              <a:rPr lang="de-DE" sz="14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 	    		, </a:t>
            </a:r>
            <a:r>
              <a:rPr lang="de-DE" sz="14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local_b</a:t>
            </a:r>
            <a:r>
              <a:rPr lang="de-DE" sz="14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 &amp;x, </a:t>
            </a:r>
            <a:r>
              <a:rPr lang="de-DE" sz="14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x_new</a:t>
            </a:r>
            <a:r>
              <a:rPr lang="de-DE" sz="14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de-DE" sz="14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n_max_iter</a:t>
            </a:r>
            <a:r>
              <a:rPr lang="de-DE" sz="14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de-DE" sz="14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tol</a:t>
            </a:r>
            <a:endParaRPr lang="de-DE" sz="14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de-DE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4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);</a:t>
            </a:r>
          </a:p>
          <a:p>
            <a:pPr marL="0" indent="0">
              <a:buNone/>
            </a:pPr>
            <a:endParaRPr lang="de-DE" sz="14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de-DE" sz="14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SUCCESS_OR_DIE </a:t>
            </a:r>
            <a:r>
              <a:rPr lang="de-DE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de-DE" sz="14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gaspi_proc_term</a:t>
            </a:r>
            <a:r>
              <a:rPr lang="de-DE" sz="14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 GASPI_BLOCK);</a:t>
            </a:r>
          </a:p>
          <a:p>
            <a:pPr marL="0" indent="0">
              <a:buNone/>
            </a:pPr>
            <a:r>
              <a:rPr lang="de-DE" sz="14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MPI_Finalize</a:t>
            </a:r>
            <a:r>
              <a:rPr lang="de-DE" sz="14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();</a:t>
            </a:r>
            <a:endParaRPr lang="de-DE" sz="1400" dirty="0" smtClean="0"/>
          </a:p>
          <a:p>
            <a:pPr marL="0" indent="0">
              <a:buNone/>
            </a:pPr>
            <a:endParaRPr lang="de-DE" sz="14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endParaRPr lang="de-DE" sz="14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259077" y="2473233"/>
            <a:ext cx="3622766" cy="32221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rgbClr val="3B57A0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rgbClr val="3B57A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rgbClr val="3B57A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rgbClr val="3B57A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rgbClr val="3B57A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-400050"/>
            <a:r>
              <a:rPr lang="en-US" sz="2400" dirty="0" smtClean="0"/>
              <a:t>In </a:t>
            </a:r>
            <a:r>
              <a:rPr lang="en-US" sz="2400" dirty="0"/>
              <a:t>mixed-mode, an MPI based code may call GASPI code </a:t>
            </a:r>
            <a:r>
              <a:rPr lang="en-US" sz="2400" dirty="0" smtClean="0"/>
              <a:t>that </a:t>
            </a:r>
            <a:r>
              <a:rPr lang="en-US" sz="2400" dirty="0"/>
              <a:t>is embedded into a </a:t>
            </a:r>
            <a:r>
              <a:rPr lang="en-US" sz="2400" dirty="0" smtClean="0"/>
              <a:t>library</a:t>
            </a:r>
          </a:p>
          <a:p>
            <a:pPr marL="0" indent="0">
              <a:buNone/>
            </a:pPr>
            <a:r>
              <a:rPr lang="en-US" sz="2400" dirty="0" smtClean="0"/>
              <a:t>   </a:t>
            </a:r>
            <a:endParaRPr lang="en-US" sz="2400" dirty="0"/>
          </a:p>
          <a:p>
            <a:pPr marL="0" indent="-400050"/>
            <a:r>
              <a:rPr lang="en-US" sz="2400" dirty="0"/>
              <a:t>The GASPI environment must </a:t>
            </a:r>
            <a:r>
              <a:rPr lang="en-US" sz="2400" dirty="0" smtClean="0"/>
              <a:t>be initialized and cleaned up within </a:t>
            </a:r>
            <a:r>
              <a:rPr lang="en-US" sz="2400" dirty="0"/>
              <a:t>the calling </a:t>
            </a:r>
            <a:r>
              <a:rPr lang="en-US" sz="2400" dirty="0" smtClean="0"/>
              <a:t>program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xmlns="" val="2562740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Interoperability</a:t>
            </a:r>
            <a:r>
              <a:rPr lang="de-DE" dirty="0" smtClean="0"/>
              <a:t> - Hands on</a:t>
            </a:r>
            <a:endParaRPr lang="de-DE" dirty="0"/>
          </a:p>
        </p:txBody>
      </p:sp>
      <p:sp>
        <p:nvSpPr>
          <p:cNvPr id="6" name="Inhaltsplatzhalter 5"/>
          <p:cNvSpPr>
            <a:spLocks noGrp="1"/>
          </p:cNvSpPr>
          <p:nvPr>
            <p:ph idx="1"/>
          </p:nvPr>
        </p:nvSpPr>
        <p:spPr>
          <a:xfrm>
            <a:off x="457200" y="1897063"/>
            <a:ext cx="3211286" cy="4229100"/>
          </a:xfrm>
        </p:spPr>
        <p:txBody>
          <a:bodyPr/>
          <a:lstStyle/>
          <a:p>
            <a:r>
              <a:rPr lang="de-DE" sz="2400" dirty="0" err="1" smtClean="0"/>
              <a:t>Implement</a:t>
            </a:r>
            <a:r>
              <a:rPr lang="de-DE" sz="2400" dirty="0" smtClean="0"/>
              <a:t> </a:t>
            </a:r>
            <a:r>
              <a:rPr lang="de-DE" sz="2400" dirty="0" err="1" smtClean="0"/>
              <a:t>allgatherV</a:t>
            </a:r>
            <a:r>
              <a:rPr lang="de-DE" sz="2400" dirty="0" smtClean="0"/>
              <a:t> </a:t>
            </a:r>
          </a:p>
          <a:p>
            <a:r>
              <a:rPr lang="de-DE" sz="2400" dirty="0" err="1" smtClean="0"/>
              <a:t>Local</a:t>
            </a:r>
            <a:r>
              <a:rPr lang="de-DE" sz="2400" dirty="0" smtClean="0"/>
              <a:t> </a:t>
            </a:r>
            <a:r>
              <a:rPr lang="de-DE" sz="2400" dirty="0" err="1" smtClean="0"/>
              <a:t>array</a:t>
            </a:r>
            <a:r>
              <a:rPr lang="de-DE" sz="2400" dirty="0" smtClean="0"/>
              <a:t> </a:t>
            </a:r>
            <a:r>
              <a:rPr lang="de-DE" sz="2400" dirty="0" err="1" smtClean="0"/>
              <a:t>size</a:t>
            </a:r>
            <a:r>
              <a:rPr lang="de-DE" sz="2400" dirty="0" smtClean="0"/>
              <a:t/>
            </a:r>
            <a:br>
              <a:rPr lang="de-DE" sz="2400" dirty="0" smtClean="0"/>
            </a:br>
            <a:r>
              <a:rPr lang="de-DE" sz="2400" dirty="0" smtClean="0"/>
              <a:t>M_SZ*2^(rank)</a:t>
            </a:r>
          </a:p>
          <a:p>
            <a:endParaRPr lang="de-DE" sz="2400" dirty="0" smtClean="0"/>
          </a:p>
          <a:p>
            <a:endParaRPr lang="de-DE" dirty="0"/>
          </a:p>
        </p:txBody>
      </p:sp>
      <p:sp>
        <p:nvSpPr>
          <p:cNvPr id="7" name="Rechteck 6"/>
          <p:cNvSpPr/>
          <p:nvPr/>
        </p:nvSpPr>
        <p:spPr>
          <a:xfrm>
            <a:off x="4103926" y="1897063"/>
            <a:ext cx="4757057" cy="440120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de-DE" sz="1400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// </a:t>
            </a:r>
            <a:r>
              <a:rPr lang="de-DE" sz="1400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init</a:t>
            </a:r>
            <a:r>
              <a:rPr lang="de-DE" sz="1400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MPI/GASPI</a:t>
            </a:r>
          </a:p>
          <a:p>
            <a:r>
              <a:rPr lang="de-DE" sz="14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400" dirty="0" err="1" smtClean="0">
                <a:latin typeface="Courier New" pitchFamily="49" charset="0"/>
                <a:cs typeface="Courier New" pitchFamily="49" charset="0"/>
              </a:rPr>
              <a:t>const</a:t>
            </a: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 B_SZ = 2;</a:t>
            </a:r>
          </a:p>
          <a:p>
            <a:r>
              <a:rPr lang="de-DE" sz="14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400" dirty="0" err="1" smtClean="0">
                <a:latin typeface="Courier New" pitchFamily="49" charset="0"/>
                <a:cs typeface="Courier New" pitchFamily="49" charset="0"/>
              </a:rPr>
              <a:t>const</a:t>
            </a: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 M_SZ = 2048;</a:t>
            </a:r>
          </a:p>
          <a:p>
            <a:endParaRPr lang="de-DE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de-DE" sz="14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 *</a:t>
            </a:r>
            <a:r>
              <a:rPr lang="de-DE" sz="1400" dirty="0" err="1" smtClean="0">
                <a:latin typeface="Courier New" pitchFamily="49" charset="0"/>
                <a:cs typeface="Courier New" pitchFamily="49" charset="0"/>
              </a:rPr>
              <a:t>offset</a:t>
            </a: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de-DE" sz="1400" dirty="0" err="1" smtClean="0">
                <a:latin typeface="Courier New" pitchFamily="49" charset="0"/>
                <a:cs typeface="Courier New" pitchFamily="49" charset="0"/>
              </a:rPr>
              <a:t>malloc</a:t>
            </a: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de-DE" sz="1400" dirty="0" err="1" smtClean="0">
                <a:latin typeface="Courier New" pitchFamily="49" charset="0"/>
                <a:cs typeface="Courier New" pitchFamily="49" charset="0"/>
              </a:rPr>
              <a:t>nProc</a:t>
            </a: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 * </a:t>
            </a:r>
            <a:r>
              <a:rPr lang="de-DE" sz="1400" dirty="0" err="1" smtClean="0">
                <a:latin typeface="Courier New" pitchFamily="49" charset="0"/>
                <a:cs typeface="Courier New" pitchFamily="49" charset="0"/>
              </a:rPr>
              <a:t>sizeof</a:t>
            </a: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de-DE" sz="14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));</a:t>
            </a:r>
          </a:p>
          <a:p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ASSERT(</a:t>
            </a:r>
            <a:r>
              <a:rPr lang="de-DE" sz="1400" dirty="0" err="1" smtClean="0">
                <a:latin typeface="Courier New" pitchFamily="49" charset="0"/>
                <a:cs typeface="Courier New" pitchFamily="49" charset="0"/>
              </a:rPr>
              <a:t>offset</a:t>
            </a: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 != NULL);  </a:t>
            </a:r>
          </a:p>
          <a:p>
            <a:endParaRPr lang="de-DE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de-DE" sz="14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  *</a:t>
            </a:r>
            <a:r>
              <a:rPr lang="de-DE" sz="1400" dirty="0" err="1" smtClean="0">
                <a:latin typeface="Courier New" pitchFamily="49" charset="0"/>
                <a:cs typeface="Courier New" pitchFamily="49" charset="0"/>
              </a:rPr>
              <a:t>size</a:t>
            </a: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de-DE" sz="1400" dirty="0" err="1" smtClean="0">
                <a:latin typeface="Courier New" pitchFamily="49" charset="0"/>
                <a:cs typeface="Courier New" pitchFamily="49" charset="0"/>
              </a:rPr>
              <a:t>malloc</a:t>
            </a: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de-DE" sz="1400" dirty="0" err="1" smtClean="0">
                <a:latin typeface="Courier New" pitchFamily="49" charset="0"/>
                <a:cs typeface="Courier New" pitchFamily="49" charset="0"/>
              </a:rPr>
              <a:t>nProc</a:t>
            </a: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 * </a:t>
            </a:r>
            <a:r>
              <a:rPr lang="de-DE" sz="1400" dirty="0" err="1" smtClean="0">
                <a:latin typeface="Courier New" pitchFamily="49" charset="0"/>
                <a:cs typeface="Courier New" pitchFamily="49" charset="0"/>
              </a:rPr>
              <a:t>sizeof</a:t>
            </a: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de-DE" sz="14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));</a:t>
            </a:r>
          </a:p>
          <a:p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ASSERT(</a:t>
            </a:r>
            <a:r>
              <a:rPr lang="de-DE" sz="1400" dirty="0" err="1" smtClean="0">
                <a:latin typeface="Courier New" pitchFamily="49" charset="0"/>
                <a:cs typeface="Courier New" pitchFamily="49" charset="0"/>
              </a:rPr>
              <a:t>size</a:t>
            </a: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 != NULL);</a:t>
            </a:r>
          </a:p>
          <a:p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    </a:t>
            </a:r>
          </a:p>
          <a:p>
            <a:r>
              <a:rPr lang="de-DE" sz="14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400" dirty="0" err="1" smtClean="0">
                <a:latin typeface="Courier New" pitchFamily="49" charset="0"/>
                <a:cs typeface="Courier New" pitchFamily="49" charset="0"/>
              </a:rPr>
              <a:t>vlen</a:t>
            </a: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 = 0;</a:t>
            </a:r>
          </a:p>
          <a:p>
            <a:r>
              <a:rPr lang="de-DE" sz="14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 i, k = 1;</a:t>
            </a:r>
          </a:p>
          <a:p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  </a:t>
            </a:r>
          </a:p>
          <a:p>
            <a:r>
              <a:rPr lang="de-DE" sz="1400" dirty="0" err="1" smtClean="0">
                <a:latin typeface="Courier New" pitchFamily="49" charset="0"/>
                <a:cs typeface="Courier New" pitchFamily="49" charset="0"/>
              </a:rPr>
              <a:t>for</a:t>
            </a: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 (i = 0; i &lt; </a:t>
            </a:r>
            <a:r>
              <a:rPr lang="de-DE" sz="1400" dirty="0" err="1" smtClean="0">
                <a:latin typeface="Courier New" pitchFamily="49" charset="0"/>
                <a:cs typeface="Courier New" pitchFamily="49" charset="0"/>
              </a:rPr>
              <a:t>nProc</a:t>
            </a: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; ++i)</a:t>
            </a:r>
          </a:p>
          <a:p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  {</a:t>
            </a:r>
          </a:p>
          <a:p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de-DE" sz="1400" dirty="0" err="1" smtClean="0">
                <a:latin typeface="Courier New" pitchFamily="49" charset="0"/>
                <a:cs typeface="Courier New" pitchFamily="49" charset="0"/>
              </a:rPr>
              <a:t>offset</a:t>
            </a: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[i]   = </a:t>
            </a:r>
            <a:r>
              <a:rPr lang="de-DE" sz="1400" dirty="0" err="1" smtClean="0">
                <a:latin typeface="Courier New" pitchFamily="49" charset="0"/>
                <a:cs typeface="Courier New" pitchFamily="49" charset="0"/>
              </a:rPr>
              <a:t>vlen</a:t>
            </a: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de-DE" sz="1400" dirty="0" err="1" smtClean="0">
                <a:latin typeface="Courier New" pitchFamily="49" charset="0"/>
                <a:cs typeface="Courier New" pitchFamily="49" charset="0"/>
              </a:rPr>
              <a:t>size</a:t>
            </a: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[i]     = M_SZ * k;</a:t>
            </a:r>
          </a:p>
          <a:p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de-DE" sz="1400" dirty="0" err="1" smtClean="0">
                <a:latin typeface="Courier New" pitchFamily="49" charset="0"/>
                <a:cs typeface="Courier New" pitchFamily="49" charset="0"/>
              </a:rPr>
              <a:t>vlen</a:t>
            </a: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       += </a:t>
            </a:r>
            <a:r>
              <a:rPr lang="de-DE" sz="1400" dirty="0" err="1" smtClean="0">
                <a:latin typeface="Courier New" pitchFamily="49" charset="0"/>
                <a:cs typeface="Courier New" pitchFamily="49" charset="0"/>
              </a:rPr>
              <a:t>size</a:t>
            </a: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[i];</a:t>
            </a:r>
          </a:p>
          <a:p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    k          *= B_SZ;</a:t>
            </a:r>
          </a:p>
          <a:p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  }</a:t>
            </a:r>
            <a:endParaRPr lang="de-DE" sz="14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264969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Interoperability</a:t>
            </a:r>
            <a:r>
              <a:rPr lang="de-DE" dirty="0" smtClean="0"/>
              <a:t> </a:t>
            </a:r>
            <a:r>
              <a:rPr lang="de-DE" dirty="0"/>
              <a:t>- Hands on - </a:t>
            </a:r>
            <a:r>
              <a:rPr lang="de-DE" dirty="0" smtClean="0"/>
              <a:t>II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97063"/>
            <a:ext cx="8229600" cy="4634366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de-DE" sz="2400" dirty="0"/>
              <a:t>M</a:t>
            </a:r>
            <a:r>
              <a:rPr lang="de-DE" sz="2400" dirty="0" smtClean="0"/>
              <a:t>odify </a:t>
            </a:r>
            <a:r>
              <a:rPr lang="de-DE" sz="2400" dirty="0" err="1" smtClean="0"/>
              <a:t>the</a:t>
            </a:r>
            <a:r>
              <a:rPr lang="de-DE" sz="2400" dirty="0" smtClean="0"/>
              <a:t> </a:t>
            </a:r>
            <a:r>
              <a:rPr lang="de-DE" sz="2400" dirty="0" err="1" smtClean="0"/>
              <a:t>above</a:t>
            </a:r>
            <a:r>
              <a:rPr lang="de-DE" sz="2400" dirty="0" smtClean="0"/>
              <a:t> MPI </a:t>
            </a:r>
            <a:r>
              <a:rPr lang="de-DE" sz="2400" dirty="0" err="1" smtClean="0"/>
              <a:t>program</a:t>
            </a:r>
            <a:r>
              <a:rPr lang="de-DE" sz="2400" dirty="0" smtClean="0"/>
              <a:t>, such </a:t>
            </a:r>
            <a:r>
              <a:rPr lang="de-DE" sz="2400" dirty="0" err="1" smtClean="0"/>
              <a:t>that</a:t>
            </a:r>
            <a:r>
              <a:rPr lang="de-DE" sz="2400" dirty="0"/>
              <a:t> </a:t>
            </a:r>
            <a:r>
              <a:rPr lang="de-DE" sz="2400" dirty="0" err="1" smtClean="0"/>
              <a:t>the</a:t>
            </a:r>
            <a:r>
              <a:rPr lang="de-DE" sz="2400" dirty="0" smtClean="0"/>
              <a:t> GASPI </a:t>
            </a:r>
            <a:r>
              <a:rPr lang="de-DE" sz="2400" dirty="0" err="1" smtClean="0"/>
              <a:t>environment</a:t>
            </a:r>
            <a:r>
              <a:rPr lang="de-DE" sz="2400" dirty="0" smtClean="0"/>
              <a:t> </a:t>
            </a:r>
            <a:r>
              <a:rPr lang="de-DE" sz="2400" dirty="0" err="1" smtClean="0"/>
              <a:t>is</a:t>
            </a:r>
            <a:r>
              <a:rPr lang="de-DE" sz="2400" dirty="0" smtClean="0"/>
              <a:t> </a:t>
            </a:r>
            <a:r>
              <a:rPr lang="de-DE" sz="2400" dirty="0" err="1" smtClean="0"/>
              <a:t>initialized</a:t>
            </a:r>
            <a:r>
              <a:rPr lang="de-DE" sz="2400" dirty="0" smtClean="0"/>
              <a:t> after MPI</a:t>
            </a:r>
          </a:p>
          <a:p>
            <a:pPr marL="514350" indent="-514350">
              <a:buFont typeface="+mj-lt"/>
              <a:buAutoNum type="arabicPeriod"/>
            </a:pPr>
            <a:r>
              <a:rPr lang="de-DE" sz="2400" dirty="0" smtClean="0"/>
              <a:t>Check </a:t>
            </a:r>
            <a:r>
              <a:rPr lang="de-DE" sz="2400" dirty="0" err="1" smtClean="0"/>
              <a:t>if</a:t>
            </a:r>
            <a:r>
              <a:rPr lang="de-DE" sz="2400" dirty="0" smtClean="0"/>
              <a:t> </a:t>
            </a:r>
            <a:r>
              <a:rPr lang="de-DE" sz="2400" dirty="0" err="1" smtClean="0"/>
              <a:t>the</a:t>
            </a:r>
            <a:r>
              <a:rPr lang="de-DE" sz="2400" dirty="0" smtClean="0"/>
              <a:t> MPI </a:t>
            </a:r>
            <a:r>
              <a:rPr lang="de-DE" sz="2400" dirty="0" err="1" smtClean="0"/>
              <a:t>ranks</a:t>
            </a:r>
            <a:r>
              <a:rPr lang="de-DE" sz="2400" dirty="0" smtClean="0"/>
              <a:t> </a:t>
            </a:r>
            <a:r>
              <a:rPr lang="de-DE" sz="2400" dirty="0" err="1" smtClean="0"/>
              <a:t>and</a:t>
            </a:r>
            <a:r>
              <a:rPr lang="de-DE" sz="2400" dirty="0" smtClean="0"/>
              <a:t> GASPI </a:t>
            </a:r>
            <a:r>
              <a:rPr lang="de-DE" sz="2400" dirty="0" err="1" smtClean="0"/>
              <a:t>ranks</a:t>
            </a:r>
            <a:r>
              <a:rPr lang="de-DE" sz="2400" dirty="0" smtClean="0"/>
              <a:t> </a:t>
            </a:r>
            <a:r>
              <a:rPr lang="de-DE" sz="2400" dirty="0" err="1" smtClean="0"/>
              <a:t>are</a:t>
            </a:r>
            <a:r>
              <a:rPr lang="de-DE" sz="2400" dirty="0" smtClean="0"/>
              <a:t> </a:t>
            </a:r>
            <a:r>
              <a:rPr lang="de-DE" sz="2400" dirty="0" err="1" smtClean="0"/>
              <a:t>identical</a:t>
            </a:r>
            <a:endParaRPr lang="de-DE" sz="2400" dirty="0" smtClean="0"/>
          </a:p>
          <a:p>
            <a:pPr marL="514350" indent="-514350">
              <a:buFont typeface="+mj-lt"/>
              <a:buAutoNum type="arabicPeriod"/>
            </a:pPr>
            <a:r>
              <a:rPr lang="de-DE" sz="2400" dirty="0" smtClean="0"/>
              <a:t>Create a GASPI </a:t>
            </a:r>
            <a:r>
              <a:rPr lang="de-DE" sz="2400" dirty="0" err="1" smtClean="0"/>
              <a:t>segment</a:t>
            </a:r>
            <a:endParaRPr lang="de-DE" sz="2400" dirty="0"/>
          </a:p>
          <a:p>
            <a:pPr marL="514350" indent="-514350">
              <a:buFont typeface="+mj-lt"/>
              <a:buAutoNum type="arabicPeriod"/>
            </a:pPr>
            <a:r>
              <a:rPr lang="de-DE" sz="2400" dirty="0" err="1" smtClean="0"/>
              <a:t>Use</a:t>
            </a:r>
            <a:r>
              <a:rPr lang="de-DE" sz="2400" dirty="0" smtClean="0"/>
              <a:t> GASPI </a:t>
            </a:r>
            <a:r>
              <a:rPr lang="de-DE" sz="2400" dirty="0" err="1" smtClean="0"/>
              <a:t>segment</a:t>
            </a:r>
            <a:r>
              <a:rPr lang="de-DE" sz="2400" dirty="0" smtClean="0"/>
              <a:t> </a:t>
            </a:r>
            <a:r>
              <a:rPr lang="de-DE" sz="2400" dirty="0" err="1" smtClean="0"/>
              <a:t>allocated</a:t>
            </a:r>
            <a:r>
              <a:rPr lang="de-DE" sz="2400" dirty="0" smtClean="0"/>
              <a:t> </a:t>
            </a:r>
            <a:r>
              <a:rPr lang="de-DE" sz="2400" dirty="0" err="1" smtClean="0"/>
              <a:t>memory</a:t>
            </a:r>
            <a:r>
              <a:rPr lang="de-DE" sz="2400" dirty="0" smtClean="0"/>
              <a:t> </a:t>
            </a:r>
            <a:r>
              <a:rPr lang="de-DE" sz="2400" dirty="0" err="1" smtClean="0"/>
              <a:t>as</a:t>
            </a:r>
            <a:r>
              <a:rPr lang="de-DE" sz="2400" dirty="0" smtClean="0"/>
              <a:t> a </a:t>
            </a:r>
            <a:r>
              <a:rPr lang="de-DE" sz="2400" dirty="0" err="1" smtClean="0"/>
              <a:t>communication</a:t>
            </a:r>
            <a:r>
              <a:rPr lang="de-DE" sz="2400" dirty="0" smtClean="0"/>
              <a:t> </a:t>
            </a:r>
            <a:r>
              <a:rPr lang="de-DE" sz="2400" dirty="0" err="1" smtClean="0"/>
              <a:t>buffer</a:t>
            </a:r>
            <a:r>
              <a:rPr lang="de-DE" sz="2400" dirty="0"/>
              <a:t> </a:t>
            </a:r>
            <a:r>
              <a:rPr lang="de-DE" sz="2400" dirty="0" smtClean="0"/>
              <a:t>in </a:t>
            </a:r>
            <a:r>
              <a:rPr lang="de-DE" sz="2400" dirty="0" err="1" smtClean="0"/>
              <a:t>the</a:t>
            </a:r>
            <a:r>
              <a:rPr lang="de-DE" sz="2400" dirty="0" smtClean="0"/>
              <a:t> MPI </a:t>
            </a:r>
            <a:r>
              <a:rPr lang="de-DE" sz="2400" dirty="0" err="1" smtClean="0"/>
              <a:t>allgatherV</a:t>
            </a:r>
            <a:r>
              <a:rPr lang="de-DE" sz="2400" dirty="0" smtClean="0"/>
              <a:t> </a:t>
            </a:r>
            <a:r>
              <a:rPr lang="de-DE" sz="2400" dirty="0" err="1" smtClean="0"/>
              <a:t>operation</a:t>
            </a:r>
            <a:endParaRPr lang="de-DE" sz="2400" dirty="0" smtClean="0"/>
          </a:p>
          <a:p>
            <a:pPr marL="514350" indent="-514350">
              <a:buFont typeface="+mj-lt"/>
              <a:buAutoNum type="arabicPeriod"/>
            </a:pPr>
            <a:endParaRPr lang="de-DE" sz="2400" dirty="0" smtClean="0"/>
          </a:p>
          <a:p>
            <a:pPr lvl="1"/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xmlns="" val="1849362732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4"/>
          <p:cNvSpPr>
            <a:spLocks noGrp="1"/>
          </p:cNvSpPr>
          <p:nvPr>
            <p:ph type="ctrTitle" idx="4294967295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eaLnBrk="1" hangingPunct="1"/>
            <a:r>
              <a:rPr lang="de-DE" dirty="0" smtClean="0"/>
              <a:t>The GASPI </a:t>
            </a:r>
            <a:r>
              <a:rPr lang="de-DE" dirty="0" err="1" smtClean="0"/>
              <a:t>programming</a:t>
            </a:r>
            <a:r>
              <a:rPr lang="de-DE" dirty="0" smtClean="0"/>
              <a:t> </a:t>
            </a:r>
            <a:r>
              <a:rPr lang="de-DE" dirty="0" err="1" smtClean="0"/>
              <a:t>model</a:t>
            </a:r>
            <a:endParaRPr lang="de-DE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Think </a:t>
            </a:r>
            <a:r>
              <a:rPr lang="de-DE" dirty="0" err="1" smtClean="0"/>
              <a:t>performance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Asynchronous</a:t>
            </a:r>
            <a:r>
              <a:rPr lang="de-DE" dirty="0" smtClean="0"/>
              <a:t> </a:t>
            </a:r>
            <a:r>
              <a:rPr lang="de-DE" dirty="0" err="1" smtClean="0"/>
              <a:t>execution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err="1" smtClean="0"/>
              <a:t>with</a:t>
            </a:r>
            <a:r>
              <a:rPr lang="de-DE" dirty="0" smtClean="0"/>
              <a:t> maximal </a:t>
            </a:r>
            <a:r>
              <a:rPr lang="de-DE" dirty="0" err="1" smtClean="0"/>
              <a:t>overlap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communication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computation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991923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el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de-DE" dirty="0" smtClean="0"/>
              <a:t>GASPI </a:t>
            </a:r>
            <a:r>
              <a:rPr lang="de-DE" dirty="0" err="1" smtClean="0"/>
              <a:t>History</a:t>
            </a:r>
            <a:endParaRPr lang="de-DE" dirty="0" smtClean="0"/>
          </a:p>
        </p:txBody>
      </p:sp>
      <p:sp>
        <p:nvSpPr>
          <p:cNvPr id="19458" name="Inhaltsplatzhalter 2"/>
          <p:cNvSpPr>
            <a:spLocks noGrp="1"/>
          </p:cNvSpPr>
          <p:nvPr>
            <p:ph idx="4294967295"/>
          </p:nvPr>
        </p:nvSpPr>
        <p:spPr>
          <a:xfrm>
            <a:off x="457200" y="1897063"/>
            <a:ext cx="6513513" cy="4229100"/>
          </a:xfrm>
        </p:spPr>
        <p:txBody>
          <a:bodyPr/>
          <a:lstStyle/>
          <a:p>
            <a:pPr eaLnBrk="1" hangingPunct="1"/>
            <a:endParaRPr lang="de-DE" sz="2000" b="1" dirty="0" smtClean="0"/>
          </a:p>
          <a:p>
            <a:pPr eaLnBrk="1" hangingPunct="1"/>
            <a:r>
              <a:rPr lang="de-DE" sz="2000" b="1" dirty="0" smtClean="0"/>
              <a:t>GPI </a:t>
            </a:r>
            <a:r>
              <a:rPr lang="de-DE" sz="2000" b="1" dirty="0" err="1" smtClean="0"/>
              <a:t>is</a:t>
            </a:r>
            <a:r>
              <a:rPr lang="de-DE" sz="2000" b="1" dirty="0" smtClean="0"/>
              <a:t> </a:t>
            </a:r>
            <a:r>
              <a:rPr lang="de-DE" sz="2000" b="1" dirty="0" err="1" smtClean="0"/>
              <a:t>the</a:t>
            </a:r>
            <a:r>
              <a:rPr lang="de-DE" sz="2000" b="1" dirty="0" smtClean="0"/>
              <a:t> </a:t>
            </a:r>
            <a:r>
              <a:rPr lang="de-DE" sz="2000" b="1" dirty="0" err="1" smtClean="0"/>
              <a:t>implementation</a:t>
            </a:r>
            <a:r>
              <a:rPr lang="de-DE" sz="2000" b="1" dirty="0" smtClean="0"/>
              <a:t> </a:t>
            </a:r>
            <a:r>
              <a:rPr lang="de-DE" sz="2000" b="1" dirty="0" err="1" smtClean="0"/>
              <a:t>of</a:t>
            </a:r>
            <a:r>
              <a:rPr lang="de-DE" sz="2000" b="1" dirty="0" smtClean="0"/>
              <a:t> </a:t>
            </a:r>
            <a:r>
              <a:rPr lang="de-DE" sz="2000" b="1" dirty="0" err="1" smtClean="0"/>
              <a:t>the</a:t>
            </a:r>
            <a:r>
              <a:rPr lang="de-DE" sz="2000" b="1" dirty="0" smtClean="0"/>
              <a:t> GASPI </a:t>
            </a:r>
            <a:r>
              <a:rPr lang="de-DE" sz="2000" b="1" dirty="0" err="1" smtClean="0"/>
              <a:t>standard</a:t>
            </a:r>
            <a:endParaRPr lang="de-DE" sz="2000" dirty="0" smtClean="0"/>
          </a:p>
          <a:p>
            <a:pPr lvl="1" eaLnBrk="1" hangingPunct="1"/>
            <a:r>
              <a:rPr lang="de-DE" sz="1800" dirty="0" err="1" smtClean="0"/>
              <a:t>originally</a:t>
            </a:r>
            <a:r>
              <a:rPr lang="de-DE" sz="1800" dirty="0" smtClean="0"/>
              <a:t> </a:t>
            </a:r>
            <a:r>
              <a:rPr lang="de-DE" sz="1800" dirty="0" err="1" smtClean="0"/>
              <a:t>called</a:t>
            </a:r>
            <a:r>
              <a:rPr lang="de-DE" sz="1800" dirty="0" smtClean="0"/>
              <a:t> </a:t>
            </a:r>
            <a:r>
              <a:rPr lang="en-US" sz="1800" dirty="0" err="1" smtClean="0"/>
              <a:t>Fraunhofer</a:t>
            </a:r>
            <a:r>
              <a:rPr lang="en-US" sz="1800" dirty="0" smtClean="0"/>
              <a:t> Virtual Machine (</a:t>
            </a:r>
            <a:r>
              <a:rPr lang="en-US" sz="1800" b="1" dirty="0" smtClean="0"/>
              <a:t>FVM</a:t>
            </a:r>
            <a:r>
              <a:rPr lang="en-US" sz="1800" dirty="0" smtClean="0"/>
              <a:t>)</a:t>
            </a:r>
          </a:p>
          <a:p>
            <a:pPr lvl="1" eaLnBrk="1" hangingPunct="1"/>
            <a:r>
              <a:rPr lang="de-DE" sz="1800" dirty="0" err="1" smtClean="0"/>
              <a:t>developed</a:t>
            </a:r>
            <a:r>
              <a:rPr lang="de-DE" sz="1800" dirty="0" smtClean="0"/>
              <a:t> </a:t>
            </a:r>
            <a:r>
              <a:rPr lang="de-DE" sz="1800" dirty="0" err="1" smtClean="0"/>
              <a:t>since</a:t>
            </a:r>
            <a:r>
              <a:rPr lang="de-DE" sz="1800" dirty="0" smtClean="0"/>
              <a:t> 2005</a:t>
            </a:r>
          </a:p>
          <a:p>
            <a:pPr lvl="1" eaLnBrk="1" hangingPunct="1"/>
            <a:r>
              <a:rPr lang="de-DE" sz="1800" dirty="0" err="1" smtClean="0"/>
              <a:t>used</a:t>
            </a:r>
            <a:r>
              <a:rPr lang="de-DE" sz="1800" dirty="0" smtClean="0"/>
              <a:t> in </a:t>
            </a:r>
            <a:r>
              <a:rPr lang="de-DE" sz="1800" dirty="0" err="1" smtClean="0"/>
              <a:t>many</a:t>
            </a:r>
            <a:r>
              <a:rPr lang="de-DE" sz="1800" dirty="0" smtClean="0"/>
              <a:t> </a:t>
            </a:r>
            <a:r>
              <a:rPr lang="de-DE" sz="1800" dirty="0" err="1" smtClean="0"/>
              <a:t>of</a:t>
            </a:r>
            <a:r>
              <a:rPr lang="de-DE" sz="1800" dirty="0" smtClean="0"/>
              <a:t> </a:t>
            </a:r>
            <a:r>
              <a:rPr lang="de-DE" sz="1800" dirty="0" err="1" smtClean="0"/>
              <a:t>the</a:t>
            </a:r>
            <a:r>
              <a:rPr lang="de-DE" sz="1800" dirty="0" smtClean="0"/>
              <a:t> </a:t>
            </a:r>
            <a:r>
              <a:rPr lang="de-DE" sz="1800" dirty="0" err="1" smtClean="0"/>
              <a:t>industry</a:t>
            </a:r>
            <a:r>
              <a:rPr lang="de-DE" sz="1800" dirty="0" smtClean="0"/>
              <a:t> </a:t>
            </a:r>
            <a:r>
              <a:rPr lang="de-DE" sz="1800" dirty="0" err="1" smtClean="0"/>
              <a:t>projects</a:t>
            </a:r>
            <a:r>
              <a:rPr lang="de-DE" sz="1800" dirty="0" smtClean="0"/>
              <a:t> at CC-HPC </a:t>
            </a:r>
            <a:r>
              <a:rPr lang="de-DE" sz="1800" dirty="0" err="1" smtClean="0"/>
              <a:t>of</a:t>
            </a:r>
            <a:r>
              <a:rPr lang="de-DE" sz="1800" dirty="0" smtClean="0"/>
              <a:t> Fraunhofer ITWM</a:t>
            </a:r>
          </a:p>
          <a:p>
            <a:pPr eaLnBrk="1" hangingPunct="1">
              <a:buFont typeface="Arial" charset="0"/>
              <a:buNone/>
            </a:pPr>
            <a:endParaRPr lang="de-DE" dirty="0" smtClean="0"/>
          </a:p>
          <a:p>
            <a:pPr eaLnBrk="1" hangingPunct="1"/>
            <a:endParaRPr lang="de-DE" dirty="0" smtClean="0"/>
          </a:p>
          <a:p>
            <a:pPr lvl="1" eaLnBrk="1" hangingPunct="1"/>
            <a:endParaRPr lang="de-DE" dirty="0" smtClean="0"/>
          </a:p>
        </p:txBody>
      </p:sp>
      <p:pic>
        <p:nvPicPr>
          <p:cNvPr id="19459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76400" y="4424363"/>
            <a:ext cx="571500" cy="142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460" name="Inhaltsplatzhalter 2"/>
          <p:cNvSpPr>
            <a:spLocks/>
          </p:cNvSpPr>
          <p:nvPr/>
        </p:nvSpPr>
        <p:spPr bwMode="auto">
          <a:xfrm>
            <a:off x="2355850" y="4011613"/>
            <a:ext cx="6513513" cy="4229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Font typeface="Arial" charset="0"/>
              <a:buChar char="•"/>
            </a:pPr>
            <a:endParaRPr lang="de-DE" sz="2000" b="1" dirty="0">
              <a:solidFill>
                <a:srgbClr val="3B57A0"/>
              </a:solidFill>
              <a:latin typeface="Calibri" pitchFamily="34" charset="0"/>
            </a:endParaRPr>
          </a:p>
          <a:p>
            <a:pPr marL="342900" indent="-342900">
              <a:spcBef>
                <a:spcPct val="20000"/>
              </a:spcBef>
              <a:buFont typeface="Arial" charset="0"/>
              <a:buNone/>
            </a:pPr>
            <a:r>
              <a:rPr lang="de-DE" sz="2000" b="1" dirty="0" smtClean="0">
                <a:solidFill>
                  <a:srgbClr val="3B57A0"/>
                </a:solidFill>
                <a:latin typeface="Calibri" pitchFamily="34" charset="0"/>
              </a:rPr>
              <a:t>Winner </a:t>
            </a:r>
            <a:r>
              <a:rPr lang="de-DE" sz="2000" b="1" dirty="0" err="1">
                <a:solidFill>
                  <a:srgbClr val="3B57A0"/>
                </a:solidFill>
                <a:latin typeface="Calibri" pitchFamily="34" charset="0"/>
              </a:rPr>
              <a:t>of</a:t>
            </a:r>
            <a:r>
              <a:rPr lang="de-DE" sz="2000" b="1" dirty="0">
                <a:solidFill>
                  <a:srgbClr val="3B57A0"/>
                </a:solidFill>
                <a:latin typeface="Calibri" pitchFamily="34" charset="0"/>
              </a:rPr>
              <a:t> </a:t>
            </a:r>
            <a:r>
              <a:rPr lang="de-DE" sz="2000" b="1" dirty="0" err="1">
                <a:solidFill>
                  <a:srgbClr val="3B57A0"/>
                </a:solidFill>
                <a:latin typeface="Calibri" pitchFamily="34" charset="0"/>
              </a:rPr>
              <a:t>the</a:t>
            </a:r>
            <a:r>
              <a:rPr lang="de-DE" sz="2000" b="1" dirty="0">
                <a:solidFill>
                  <a:srgbClr val="3B57A0"/>
                </a:solidFill>
                <a:latin typeface="Calibri" pitchFamily="34" charset="0"/>
              </a:rPr>
              <a:t> „Joseph von Fraunhofer Preis 2013</a:t>
            </a:r>
            <a:r>
              <a:rPr lang="de-DE" sz="2000" b="1" dirty="0" smtClean="0">
                <a:solidFill>
                  <a:srgbClr val="3B57A0"/>
                </a:solidFill>
                <a:latin typeface="Calibri" pitchFamily="34" charset="0"/>
              </a:rPr>
              <a:t>“</a:t>
            </a:r>
          </a:p>
          <a:p>
            <a:pPr marL="342900" indent="-342900">
              <a:spcBef>
                <a:spcPct val="20000"/>
              </a:spcBef>
              <a:buFont typeface="Arial" charset="0"/>
              <a:buNone/>
            </a:pPr>
            <a:r>
              <a:rPr lang="de-DE" sz="2000" b="1" dirty="0" smtClean="0">
                <a:solidFill>
                  <a:srgbClr val="3B57A0"/>
                </a:solidFill>
                <a:latin typeface="Calibri" pitchFamily="34" charset="0"/>
              </a:rPr>
              <a:t>Finalist </a:t>
            </a:r>
            <a:r>
              <a:rPr lang="de-DE" sz="2000" b="1" dirty="0" err="1" smtClean="0">
                <a:solidFill>
                  <a:srgbClr val="3B57A0"/>
                </a:solidFill>
                <a:latin typeface="Calibri" pitchFamily="34" charset="0"/>
              </a:rPr>
              <a:t>of</a:t>
            </a:r>
            <a:r>
              <a:rPr lang="de-DE" sz="2000" b="1" dirty="0" smtClean="0">
                <a:solidFill>
                  <a:srgbClr val="3B57A0"/>
                </a:solidFill>
                <a:latin typeface="Calibri" pitchFamily="34" charset="0"/>
              </a:rPr>
              <a:t> </a:t>
            </a:r>
            <a:r>
              <a:rPr lang="de-DE" sz="2000" b="1" dirty="0" err="1" smtClean="0">
                <a:solidFill>
                  <a:srgbClr val="3B57A0"/>
                </a:solidFill>
                <a:latin typeface="Calibri" pitchFamily="34" charset="0"/>
              </a:rPr>
              <a:t>the</a:t>
            </a:r>
            <a:r>
              <a:rPr lang="de-DE" sz="2000" b="1" dirty="0" smtClean="0">
                <a:solidFill>
                  <a:srgbClr val="3B57A0"/>
                </a:solidFill>
                <a:latin typeface="Calibri" pitchFamily="34" charset="0"/>
              </a:rPr>
              <a:t> „European Innovation Radar 2016“.</a:t>
            </a:r>
            <a:endParaRPr lang="de-DE" sz="2000" b="1" dirty="0">
              <a:solidFill>
                <a:srgbClr val="3B57A0"/>
              </a:solidFill>
              <a:latin typeface="Calibri" pitchFamily="34" charset="0"/>
            </a:endParaRPr>
          </a:p>
          <a:p>
            <a:pPr marL="342900" indent="-342900">
              <a:spcBef>
                <a:spcPct val="20000"/>
              </a:spcBef>
              <a:buFont typeface="Arial" charset="0"/>
              <a:buNone/>
            </a:pPr>
            <a:endParaRPr lang="de-DE" sz="2000" b="1" dirty="0">
              <a:solidFill>
                <a:srgbClr val="3B57A0"/>
              </a:solidFill>
              <a:latin typeface="Calibri" pitchFamily="34" charset="0"/>
            </a:endParaRPr>
          </a:p>
          <a:p>
            <a:pPr marL="342900" indent="-342900">
              <a:spcBef>
                <a:spcPct val="20000"/>
              </a:spcBef>
              <a:buFont typeface="Arial" charset="0"/>
              <a:buNone/>
            </a:pPr>
            <a:r>
              <a:rPr lang="de-DE" sz="2000" b="1" dirty="0">
                <a:solidFill>
                  <a:srgbClr val="3B57A0"/>
                </a:solidFill>
                <a:latin typeface="Calibri" pitchFamily="34" charset="0"/>
              </a:rPr>
              <a:t>								</a:t>
            </a:r>
            <a:r>
              <a:rPr lang="de-DE" sz="2400" b="1" dirty="0">
                <a:solidFill>
                  <a:srgbClr val="3B57A0"/>
                </a:solidFill>
                <a:latin typeface="Calibri" pitchFamily="34" charset="0"/>
              </a:rPr>
              <a:t>www.gpi-site.com</a:t>
            </a:r>
          </a:p>
          <a:p>
            <a:pPr marL="342900" indent="-342900">
              <a:spcBef>
                <a:spcPct val="20000"/>
              </a:spcBef>
              <a:buFont typeface="Arial" charset="0"/>
              <a:buNone/>
            </a:pPr>
            <a:endParaRPr lang="de-DE" sz="3200" dirty="0">
              <a:solidFill>
                <a:srgbClr val="3B57A0"/>
              </a:solidFill>
              <a:latin typeface="Calibri" pitchFamily="34" charset="0"/>
            </a:endParaRPr>
          </a:p>
          <a:p>
            <a:pPr marL="342900" indent="-342900">
              <a:spcBef>
                <a:spcPct val="20000"/>
              </a:spcBef>
              <a:buFont typeface="Arial" charset="0"/>
              <a:buChar char="•"/>
            </a:pPr>
            <a:endParaRPr lang="de-DE" sz="3200" dirty="0">
              <a:solidFill>
                <a:srgbClr val="3B57A0"/>
              </a:solidFill>
              <a:latin typeface="Calibri" pitchFamily="34" charset="0"/>
            </a:endParaRPr>
          </a:p>
          <a:p>
            <a:pPr marL="742950" lvl="1" indent="-285750">
              <a:spcBef>
                <a:spcPct val="20000"/>
              </a:spcBef>
              <a:buFont typeface="Arial" charset="0"/>
              <a:buChar char="–"/>
            </a:pPr>
            <a:endParaRPr lang="de-DE" sz="2800" dirty="0">
              <a:solidFill>
                <a:srgbClr val="3B57A0"/>
              </a:solidFill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Example</a:t>
            </a:r>
            <a:r>
              <a:rPr lang="de-DE" dirty="0" smtClean="0"/>
              <a:t>: </a:t>
            </a:r>
            <a:r>
              <a:rPr lang="de-DE" dirty="0" err="1" smtClean="0"/>
              <a:t>allgatherV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Complete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‚</a:t>
            </a:r>
            <a:r>
              <a:rPr lang="de-DE" dirty="0" err="1" smtClean="0"/>
              <a:t>folklore</a:t>
            </a:r>
            <a:r>
              <a:rPr lang="de-DE" dirty="0" smtClean="0"/>
              <a:t>‘ </a:t>
            </a:r>
            <a:r>
              <a:rPr lang="de-DE" dirty="0" err="1" smtClean="0"/>
              <a:t>round-robin</a:t>
            </a:r>
            <a:r>
              <a:rPr lang="de-DE" dirty="0" smtClean="0"/>
              <a:t> </a:t>
            </a:r>
            <a:r>
              <a:rPr lang="de-DE" dirty="0" err="1" smtClean="0"/>
              <a:t>algorithm</a:t>
            </a:r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  <a:p>
            <a:pPr lvl="1"/>
            <a:endParaRPr lang="de-DE" dirty="0" smtClean="0"/>
          </a:p>
          <a:p>
            <a:pPr lvl="1"/>
            <a:endParaRPr lang="en-US" dirty="0"/>
          </a:p>
        </p:txBody>
      </p:sp>
      <p:pic>
        <p:nvPicPr>
          <p:cNvPr id="2050" name="Picture 2" descr="matrix illustration of AllGather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985861" y="3235551"/>
            <a:ext cx="4838700" cy="1981201"/>
          </a:xfrm>
          <a:prstGeom prst="rect">
            <a:avLst/>
          </a:prstGeom>
          <a:noFill/>
        </p:spPr>
      </p:pic>
      <p:sp>
        <p:nvSpPr>
          <p:cNvPr id="5" name="Nach rechts gekrümmter Pfeil 4"/>
          <p:cNvSpPr/>
          <p:nvPr/>
        </p:nvSpPr>
        <p:spPr>
          <a:xfrm rot="10800000">
            <a:off x="4137751" y="3252028"/>
            <a:ext cx="731520" cy="1803980"/>
          </a:xfrm>
          <a:prstGeom prst="curved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6" name="Pfeil nach unten 5"/>
          <p:cNvSpPr/>
          <p:nvPr/>
        </p:nvSpPr>
        <p:spPr>
          <a:xfrm>
            <a:off x="2826430" y="3429000"/>
            <a:ext cx="318861" cy="1496379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160799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Example</a:t>
            </a:r>
            <a:r>
              <a:rPr lang="de-DE" dirty="0" smtClean="0"/>
              <a:t>: </a:t>
            </a:r>
            <a:r>
              <a:rPr lang="de-DE" dirty="0" err="1" smtClean="0"/>
              <a:t>allgatherV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7441" y="1794110"/>
            <a:ext cx="8229600" cy="4229100"/>
          </a:xfrm>
        </p:spPr>
        <p:txBody>
          <a:bodyPr/>
          <a:lstStyle/>
          <a:p>
            <a:r>
              <a:rPr lang="de-DE" dirty="0" err="1" smtClean="0"/>
              <a:t>Complete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‚</a:t>
            </a:r>
            <a:r>
              <a:rPr lang="de-DE" dirty="0" err="1" smtClean="0"/>
              <a:t>pipelined</a:t>
            </a:r>
            <a:r>
              <a:rPr lang="de-DE" dirty="0" smtClean="0"/>
              <a:t>‘ </a:t>
            </a:r>
            <a:r>
              <a:rPr lang="de-DE" dirty="0" err="1" smtClean="0"/>
              <a:t>algorithm</a:t>
            </a:r>
            <a:r>
              <a:rPr lang="de-DE" dirty="0" smtClean="0"/>
              <a:t>, </a:t>
            </a:r>
            <a:r>
              <a:rPr lang="de-DE" dirty="0" smtClean="0"/>
              <a:t>(</a:t>
            </a:r>
            <a:r>
              <a:rPr lang="de-DE" dirty="0" err="1" smtClean="0"/>
              <a:t>allscatter</a:t>
            </a:r>
            <a:r>
              <a:rPr lang="de-DE" dirty="0" smtClean="0"/>
              <a:t> </a:t>
            </a:r>
            <a:r>
              <a:rPr lang="de-DE" dirty="0" smtClean="0"/>
              <a:t>+ </a:t>
            </a:r>
            <a:r>
              <a:rPr lang="de-DE" dirty="0" err="1" smtClean="0"/>
              <a:t>broadcast</a:t>
            </a:r>
            <a:r>
              <a:rPr lang="de-DE" dirty="0" smtClean="0"/>
              <a:t>)</a:t>
            </a:r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  <a:p>
            <a:pPr lvl="1"/>
            <a:endParaRPr lang="de-DE" dirty="0" smtClean="0"/>
          </a:p>
          <a:p>
            <a:pPr lvl="1"/>
            <a:endParaRPr lang="en-US" dirty="0"/>
          </a:p>
        </p:txBody>
      </p:sp>
      <p:pic>
        <p:nvPicPr>
          <p:cNvPr id="6" name="Picture 2" descr="matrix illustration of AllGather"/>
          <p:cNvPicPr>
            <a:picLocks noChangeAspect="1" noChangeArrowheads="1"/>
          </p:cNvPicPr>
          <p:nvPr/>
        </p:nvPicPr>
        <p:blipFill>
          <a:blip r:embed="rId2"/>
          <a:srcRect r="56421"/>
          <a:stretch>
            <a:fillRect/>
          </a:stretch>
        </p:blipFill>
        <p:spPr bwMode="auto">
          <a:xfrm>
            <a:off x="2038779" y="3235551"/>
            <a:ext cx="2108653" cy="1981201"/>
          </a:xfrm>
          <a:prstGeom prst="rect">
            <a:avLst/>
          </a:prstGeom>
          <a:noFill/>
        </p:spPr>
      </p:pic>
      <p:sp>
        <p:nvSpPr>
          <p:cNvPr id="9" name="Textfeld 8"/>
          <p:cNvSpPr txBox="1"/>
          <p:nvPr/>
        </p:nvSpPr>
        <p:spPr>
          <a:xfrm>
            <a:off x="2888473" y="3907972"/>
            <a:ext cx="2792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50" dirty="0" smtClean="0"/>
              <a:t>A</a:t>
            </a:r>
            <a:endParaRPr lang="de-DE" sz="1050" dirty="0"/>
          </a:p>
        </p:txBody>
      </p:sp>
      <p:sp>
        <p:nvSpPr>
          <p:cNvPr id="10" name="Textfeld 9"/>
          <p:cNvSpPr txBox="1"/>
          <p:nvPr/>
        </p:nvSpPr>
        <p:spPr>
          <a:xfrm>
            <a:off x="3243915" y="4311096"/>
            <a:ext cx="2792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50" dirty="0" smtClean="0"/>
              <a:t>A</a:t>
            </a:r>
            <a:endParaRPr lang="de-DE" sz="1050" dirty="0"/>
          </a:p>
        </p:txBody>
      </p:sp>
      <p:sp>
        <p:nvSpPr>
          <p:cNvPr id="11" name="Textfeld 10"/>
          <p:cNvSpPr txBox="1"/>
          <p:nvPr/>
        </p:nvSpPr>
        <p:spPr>
          <a:xfrm>
            <a:off x="3585159" y="4724401"/>
            <a:ext cx="2792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50" dirty="0" smtClean="0"/>
              <a:t>A</a:t>
            </a:r>
            <a:endParaRPr lang="de-DE" sz="1050" dirty="0"/>
          </a:p>
        </p:txBody>
      </p:sp>
      <p:sp>
        <p:nvSpPr>
          <p:cNvPr id="12" name="Textfeld 11"/>
          <p:cNvSpPr txBox="1"/>
          <p:nvPr/>
        </p:nvSpPr>
        <p:spPr>
          <a:xfrm>
            <a:off x="2540134" y="3504847"/>
            <a:ext cx="2792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50" dirty="0" smtClean="0"/>
              <a:t>A</a:t>
            </a:r>
            <a:endParaRPr lang="de-DE" sz="1050" dirty="0"/>
          </a:p>
        </p:txBody>
      </p:sp>
      <p:pic>
        <p:nvPicPr>
          <p:cNvPr id="13" name="Picture 2" descr="matrix illustration of AllGather"/>
          <p:cNvPicPr>
            <a:picLocks noChangeAspect="1" noChangeArrowheads="1"/>
          </p:cNvPicPr>
          <p:nvPr/>
        </p:nvPicPr>
        <p:blipFill>
          <a:blip r:embed="rId2"/>
          <a:srcRect r="56421"/>
          <a:stretch>
            <a:fillRect/>
          </a:stretch>
        </p:blipFill>
        <p:spPr bwMode="auto">
          <a:xfrm>
            <a:off x="4470241" y="4657650"/>
            <a:ext cx="2108653" cy="1981201"/>
          </a:xfrm>
          <a:prstGeom prst="rect">
            <a:avLst/>
          </a:prstGeom>
          <a:noFill/>
        </p:spPr>
      </p:pic>
      <p:sp>
        <p:nvSpPr>
          <p:cNvPr id="14" name="Textfeld 13"/>
          <p:cNvSpPr txBox="1"/>
          <p:nvPr/>
        </p:nvSpPr>
        <p:spPr>
          <a:xfrm>
            <a:off x="4965778" y="4992259"/>
            <a:ext cx="2792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50" dirty="0" smtClean="0"/>
              <a:t>A</a:t>
            </a:r>
            <a:endParaRPr lang="de-DE" sz="1050" dirty="0"/>
          </a:p>
        </p:txBody>
      </p:sp>
      <p:sp>
        <p:nvSpPr>
          <p:cNvPr id="15" name="Textfeld 14"/>
          <p:cNvSpPr txBox="1"/>
          <p:nvPr/>
        </p:nvSpPr>
        <p:spPr>
          <a:xfrm>
            <a:off x="4965778" y="5079696"/>
            <a:ext cx="2792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50" dirty="0" smtClean="0"/>
              <a:t>A</a:t>
            </a:r>
            <a:endParaRPr lang="de-DE" sz="1050" dirty="0"/>
          </a:p>
        </p:txBody>
      </p:sp>
      <p:sp>
        <p:nvSpPr>
          <p:cNvPr id="16" name="Textfeld 15"/>
          <p:cNvSpPr txBox="1"/>
          <p:nvPr/>
        </p:nvSpPr>
        <p:spPr>
          <a:xfrm>
            <a:off x="4972872" y="5159433"/>
            <a:ext cx="2792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50" dirty="0" smtClean="0"/>
              <a:t>A</a:t>
            </a:r>
            <a:endParaRPr lang="de-DE" sz="1050" dirty="0"/>
          </a:p>
        </p:txBody>
      </p:sp>
      <p:sp>
        <p:nvSpPr>
          <p:cNvPr id="17" name="Textfeld 16"/>
          <p:cNvSpPr txBox="1"/>
          <p:nvPr/>
        </p:nvSpPr>
        <p:spPr>
          <a:xfrm>
            <a:off x="4971596" y="4905174"/>
            <a:ext cx="2792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50" dirty="0" smtClean="0"/>
              <a:t>A</a:t>
            </a:r>
            <a:endParaRPr lang="de-DE" sz="1050" dirty="0"/>
          </a:p>
        </p:txBody>
      </p:sp>
      <p:pic>
        <p:nvPicPr>
          <p:cNvPr id="18" name="Picture 2" descr="matrix illustration of AllGather"/>
          <p:cNvPicPr>
            <a:picLocks noChangeAspect="1" noChangeArrowheads="1"/>
          </p:cNvPicPr>
          <p:nvPr/>
        </p:nvPicPr>
        <p:blipFill>
          <a:blip r:embed="rId2"/>
          <a:srcRect l="62317"/>
          <a:stretch>
            <a:fillRect/>
          </a:stretch>
        </p:blipFill>
        <p:spPr bwMode="auto">
          <a:xfrm>
            <a:off x="6727371" y="2591505"/>
            <a:ext cx="1823357" cy="1981201"/>
          </a:xfrm>
          <a:prstGeom prst="rect">
            <a:avLst/>
          </a:prstGeom>
          <a:noFill/>
        </p:spPr>
      </p:pic>
      <p:grpSp>
        <p:nvGrpSpPr>
          <p:cNvPr id="42" name="Gruppieren 41"/>
          <p:cNvGrpSpPr/>
          <p:nvPr/>
        </p:nvGrpSpPr>
        <p:grpSpPr>
          <a:xfrm>
            <a:off x="4955263" y="5936122"/>
            <a:ext cx="284312" cy="515869"/>
            <a:chOff x="5113110" y="5057574"/>
            <a:chExt cx="284312" cy="515869"/>
          </a:xfrm>
        </p:grpSpPr>
        <p:sp>
          <p:nvSpPr>
            <p:cNvPr id="38" name="Textfeld 37"/>
            <p:cNvSpPr txBox="1"/>
            <p:nvPr/>
          </p:nvSpPr>
          <p:spPr>
            <a:xfrm>
              <a:off x="5118178" y="5144659"/>
              <a:ext cx="27924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050" dirty="0" smtClean="0"/>
                <a:t>A</a:t>
              </a:r>
              <a:endParaRPr lang="de-DE" sz="1050" dirty="0"/>
            </a:p>
          </p:txBody>
        </p:sp>
        <p:sp>
          <p:nvSpPr>
            <p:cNvPr id="39" name="Textfeld 38"/>
            <p:cNvSpPr txBox="1"/>
            <p:nvPr/>
          </p:nvSpPr>
          <p:spPr>
            <a:xfrm>
              <a:off x="5118178" y="5232096"/>
              <a:ext cx="27924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050" dirty="0" smtClean="0"/>
                <a:t>A</a:t>
              </a:r>
              <a:endParaRPr lang="de-DE" sz="1050" dirty="0"/>
            </a:p>
          </p:txBody>
        </p:sp>
        <p:sp>
          <p:nvSpPr>
            <p:cNvPr id="40" name="Textfeld 39"/>
            <p:cNvSpPr txBox="1"/>
            <p:nvPr/>
          </p:nvSpPr>
          <p:spPr>
            <a:xfrm>
              <a:off x="5114386" y="5311833"/>
              <a:ext cx="27924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050" dirty="0" smtClean="0"/>
                <a:t>A</a:t>
              </a:r>
              <a:endParaRPr lang="de-DE" sz="1050" dirty="0"/>
            </a:p>
          </p:txBody>
        </p:sp>
        <p:sp>
          <p:nvSpPr>
            <p:cNvPr id="41" name="Textfeld 40"/>
            <p:cNvSpPr txBox="1"/>
            <p:nvPr/>
          </p:nvSpPr>
          <p:spPr>
            <a:xfrm>
              <a:off x="5113110" y="5057574"/>
              <a:ext cx="27924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050" dirty="0" smtClean="0"/>
                <a:t>A</a:t>
              </a:r>
              <a:endParaRPr lang="de-DE" sz="1050" dirty="0"/>
            </a:p>
          </p:txBody>
        </p:sp>
      </p:grpSp>
      <p:grpSp>
        <p:nvGrpSpPr>
          <p:cNvPr id="43" name="Gruppieren 42"/>
          <p:cNvGrpSpPr/>
          <p:nvPr/>
        </p:nvGrpSpPr>
        <p:grpSpPr>
          <a:xfrm>
            <a:off x="4967425" y="5583889"/>
            <a:ext cx="286338" cy="515869"/>
            <a:chOff x="5118178" y="5057574"/>
            <a:chExt cx="286338" cy="515869"/>
          </a:xfrm>
        </p:grpSpPr>
        <p:sp>
          <p:nvSpPr>
            <p:cNvPr id="44" name="Textfeld 43"/>
            <p:cNvSpPr txBox="1"/>
            <p:nvPr/>
          </p:nvSpPr>
          <p:spPr>
            <a:xfrm>
              <a:off x="5118178" y="5144659"/>
              <a:ext cx="27924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050" dirty="0" smtClean="0"/>
                <a:t>A</a:t>
              </a:r>
              <a:endParaRPr lang="de-DE" sz="1050" dirty="0"/>
            </a:p>
          </p:txBody>
        </p:sp>
        <p:sp>
          <p:nvSpPr>
            <p:cNvPr id="45" name="Textfeld 44"/>
            <p:cNvSpPr txBox="1"/>
            <p:nvPr/>
          </p:nvSpPr>
          <p:spPr>
            <a:xfrm>
              <a:off x="5118178" y="5232096"/>
              <a:ext cx="27924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050" dirty="0" smtClean="0"/>
                <a:t>A</a:t>
              </a:r>
              <a:endParaRPr lang="de-DE" sz="1050" dirty="0"/>
            </a:p>
          </p:txBody>
        </p:sp>
        <p:sp>
          <p:nvSpPr>
            <p:cNvPr id="46" name="Textfeld 45"/>
            <p:cNvSpPr txBox="1"/>
            <p:nvPr/>
          </p:nvSpPr>
          <p:spPr>
            <a:xfrm>
              <a:off x="5125272" y="5311833"/>
              <a:ext cx="27924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050" dirty="0" smtClean="0"/>
                <a:t>A</a:t>
              </a:r>
              <a:endParaRPr lang="de-DE" sz="1050" dirty="0"/>
            </a:p>
          </p:txBody>
        </p:sp>
        <p:sp>
          <p:nvSpPr>
            <p:cNvPr id="47" name="Textfeld 46"/>
            <p:cNvSpPr txBox="1"/>
            <p:nvPr/>
          </p:nvSpPr>
          <p:spPr>
            <a:xfrm>
              <a:off x="5123996" y="5057574"/>
              <a:ext cx="27924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050" dirty="0" smtClean="0"/>
                <a:t>A</a:t>
              </a:r>
              <a:endParaRPr lang="de-DE" sz="1050" dirty="0"/>
            </a:p>
          </p:txBody>
        </p:sp>
      </p:grpSp>
      <p:grpSp>
        <p:nvGrpSpPr>
          <p:cNvPr id="48" name="Gruppieren 47"/>
          <p:cNvGrpSpPr/>
          <p:nvPr/>
        </p:nvGrpSpPr>
        <p:grpSpPr>
          <a:xfrm>
            <a:off x="4964909" y="5242542"/>
            <a:ext cx="288854" cy="515869"/>
            <a:chOff x="5114386" y="5057574"/>
            <a:chExt cx="288854" cy="515869"/>
          </a:xfrm>
        </p:grpSpPr>
        <p:sp>
          <p:nvSpPr>
            <p:cNvPr id="49" name="Textfeld 48"/>
            <p:cNvSpPr txBox="1"/>
            <p:nvPr/>
          </p:nvSpPr>
          <p:spPr>
            <a:xfrm>
              <a:off x="5118178" y="5144659"/>
              <a:ext cx="27924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050" dirty="0" smtClean="0"/>
                <a:t>A</a:t>
              </a:r>
              <a:endParaRPr lang="de-DE" sz="1050" dirty="0"/>
            </a:p>
          </p:txBody>
        </p:sp>
        <p:sp>
          <p:nvSpPr>
            <p:cNvPr id="50" name="Textfeld 49"/>
            <p:cNvSpPr txBox="1"/>
            <p:nvPr/>
          </p:nvSpPr>
          <p:spPr>
            <a:xfrm>
              <a:off x="5118178" y="5232096"/>
              <a:ext cx="27924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050" dirty="0" smtClean="0"/>
                <a:t>A</a:t>
              </a:r>
              <a:endParaRPr lang="de-DE" sz="1050" dirty="0"/>
            </a:p>
          </p:txBody>
        </p:sp>
        <p:sp>
          <p:nvSpPr>
            <p:cNvPr id="51" name="Textfeld 50"/>
            <p:cNvSpPr txBox="1"/>
            <p:nvPr/>
          </p:nvSpPr>
          <p:spPr>
            <a:xfrm>
              <a:off x="5114386" y="5311833"/>
              <a:ext cx="27924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050" dirty="0" smtClean="0"/>
                <a:t>A</a:t>
              </a:r>
              <a:endParaRPr lang="de-DE" sz="1050" dirty="0"/>
            </a:p>
          </p:txBody>
        </p:sp>
        <p:sp>
          <p:nvSpPr>
            <p:cNvPr id="52" name="Textfeld 51"/>
            <p:cNvSpPr txBox="1"/>
            <p:nvPr/>
          </p:nvSpPr>
          <p:spPr>
            <a:xfrm>
              <a:off x="5123996" y="5057574"/>
              <a:ext cx="27924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050" dirty="0" smtClean="0"/>
                <a:t>A</a:t>
              </a:r>
              <a:endParaRPr lang="de-DE" sz="1050" dirty="0"/>
            </a:p>
          </p:txBody>
        </p:sp>
      </p:grpSp>
      <p:sp>
        <p:nvSpPr>
          <p:cNvPr id="53" name="Pfeil nach unten 52"/>
          <p:cNvSpPr/>
          <p:nvPr/>
        </p:nvSpPr>
        <p:spPr>
          <a:xfrm rot="17139690">
            <a:off x="3958952" y="4976542"/>
            <a:ext cx="348339" cy="1040520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4" name="Pfeil nach unten 53"/>
          <p:cNvSpPr/>
          <p:nvPr/>
        </p:nvSpPr>
        <p:spPr>
          <a:xfrm rot="13293147">
            <a:off x="7028631" y="4537310"/>
            <a:ext cx="348339" cy="1040520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160799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17864" y="1897063"/>
            <a:ext cx="3517271" cy="4229100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Example</a:t>
            </a:r>
            <a:r>
              <a:rPr lang="de-DE" dirty="0" smtClean="0"/>
              <a:t>: Stencil </a:t>
            </a:r>
            <a:r>
              <a:rPr lang="de-DE" dirty="0" err="1" smtClean="0"/>
              <a:t>applications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de-DE" dirty="0" err="1" smtClean="0"/>
              <a:t>Important</a:t>
            </a:r>
            <a:r>
              <a:rPr lang="de-DE" dirty="0" smtClean="0"/>
              <a:t> </a:t>
            </a:r>
            <a:r>
              <a:rPr lang="de-DE" dirty="0" err="1" smtClean="0"/>
              <a:t>class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algorithms</a:t>
            </a:r>
            <a:endParaRPr lang="de-DE" dirty="0" smtClean="0"/>
          </a:p>
          <a:p>
            <a:pPr lvl="1"/>
            <a:r>
              <a:rPr lang="de-DE" dirty="0" smtClean="0"/>
              <a:t>FD </a:t>
            </a:r>
            <a:r>
              <a:rPr lang="de-DE" dirty="0" err="1" smtClean="0"/>
              <a:t>methods</a:t>
            </a:r>
            <a:endParaRPr lang="de-DE" dirty="0" smtClean="0"/>
          </a:p>
          <a:p>
            <a:pPr lvl="1"/>
            <a:r>
              <a:rPr lang="de-DE" dirty="0" smtClean="0"/>
              <a:t>Image </a:t>
            </a:r>
            <a:r>
              <a:rPr lang="de-DE" dirty="0" err="1" smtClean="0"/>
              <a:t>processing</a:t>
            </a:r>
            <a:endParaRPr lang="de-DE" dirty="0" smtClean="0"/>
          </a:p>
          <a:p>
            <a:pPr lvl="1"/>
            <a:r>
              <a:rPr lang="de-DE" dirty="0" smtClean="0"/>
              <a:t>PDEs</a:t>
            </a:r>
          </a:p>
          <a:p>
            <a:r>
              <a:rPr lang="de-DE" dirty="0" smtClean="0"/>
              <a:t>Iterative </a:t>
            </a:r>
            <a:r>
              <a:rPr lang="de-DE" dirty="0" err="1" smtClean="0"/>
              <a:t>method</a:t>
            </a:r>
            <a:endParaRPr lang="de-DE" dirty="0" smtClean="0"/>
          </a:p>
          <a:p>
            <a:r>
              <a:rPr lang="de-DE" dirty="0" smtClean="0"/>
              <a:t>Non-</a:t>
            </a:r>
            <a:r>
              <a:rPr lang="de-DE" dirty="0" err="1" smtClean="0"/>
              <a:t>local</a:t>
            </a:r>
            <a:r>
              <a:rPr lang="de-DE" dirty="0" smtClean="0"/>
              <a:t> </a:t>
            </a:r>
            <a:r>
              <a:rPr lang="de-DE" dirty="0" err="1" smtClean="0"/>
              <a:t>updates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-&gt; </a:t>
            </a:r>
            <a:r>
              <a:rPr lang="de-DE" dirty="0" err="1" smtClean="0"/>
              <a:t>data</a:t>
            </a:r>
            <a:r>
              <a:rPr lang="de-DE" dirty="0" smtClean="0"/>
              <a:t> </a:t>
            </a:r>
            <a:r>
              <a:rPr lang="de-DE" dirty="0" err="1" smtClean="0"/>
              <a:t>dependencies</a:t>
            </a:r>
            <a:endParaRPr lang="de-DE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928989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Stencil </a:t>
            </a:r>
            <a:r>
              <a:rPr lang="de-DE" dirty="0" err="1"/>
              <a:t>application</a:t>
            </a:r>
            <a:r>
              <a:rPr lang="de-DE" dirty="0"/>
              <a:t> </a:t>
            </a:r>
            <a:r>
              <a:rPr lang="de-DE" dirty="0" err="1"/>
              <a:t>proxy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57200" y="2246970"/>
            <a:ext cx="4038600" cy="3529285"/>
          </a:xfrm>
        </p:spPr>
      </p:pic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de-DE" dirty="0" smtClean="0"/>
              <a:t>2 </a:t>
            </a:r>
            <a:r>
              <a:rPr lang="de-DE" dirty="0" err="1" smtClean="0"/>
              <a:t>buffers</a:t>
            </a:r>
            <a:r>
              <a:rPr lang="de-DE" dirty="0" smtClean="0"/>
              <a:t> per </a:t>
            </a:r>
            <a:r>
              <a:rPr lang="de-DE" dirty="0" err="1" smtClean="0"/>
              <a:t>element</a:t>
            </a:r>
            <a:endParaRPr lang="de-DE" dirty="0" smtClean="0"/>
          </a:p>
          <a:p>
            <a:pPr lvl="1"/>
            <a:r>
              <a:rPr lang="de-DE" dirty="0" err="1" smtClean="0"/>
              <a:t>Buffer</a:t>
            </a:r>
            <a:r>
              <a:rPr lang="de-DE" dirty="0" smtClean="0"/>
              <a:t> 0</a:t>
            </a:r>
          </a:p>
          <a:p>
            <a:pPr lvl="1"/>
            <a:r>
              <a:rPr lang="de-DE" dirty="0" err="1" smtClean="0"/>
              <a:t>Buffer</a:t>
            </a:r>
            <a:r>
              <a:rPr lang="de-DE" dirty="0" smtClean="0"/>
              <a:t> 1</a:t>
            </a:r>
          </a:p>
          <a:p>
            <a:r>
              <a:rPr lang="de-DE" dirty="0" smtClean="0"/>
              <a:t>2 </a:t>
            </a:r>
            <a:r>
              <a:rPr lang="de-DE" dirty="0" err="1" smtClean="0"/>
              <a:t>vectors</a:t>
            </a:r>
            <a:r>
              <a:rPr lang="de-DE" dirty="0" smtClean="0"/>
              <a:t> per </a:t>
            </a:r>
            <a:r>
              <a:rPr lang="de-DE" dirty="0" err="1" smtClean="0"/>
              <a:t>buffer</a:t>
            </a:r>
            <a:endParaRPr lang="de-DE" dirty="0" smtClean="0"/>
          </a:p>
          <a:p>
            <a:pPr lvl="1"/>
            <a:r>
              <a:rPr lang="de-DE" dirty="0" err="1" smtClean="0"/>
              <a:t>Upper</a:t>
            </a:r>
            <a:r>
              <a:rPr lang="de-DE" dirty="0" smtClean="0"/>
              <a:t> </a:t>
            </a:r>
            <a:r>
              <a:rPr lang="de-DE" dirty="0" err="1" smtClean="0"/>
              <a:t>vector</a:t>
            </a:r>
            <a:endParaRPr lang="de-DE" dirty="0" smtClean="0"/>
          </a:p>
          <a:p>
            <a:pPr lvl="1"/>
            <a:r>
              <a:rPr lang="de-DE" dirty="0" err="1" smtClean="0"/>
              <a:t>Lower</a:t>
            </a:r>
            <a:r>
              <a:rPr lang="de-DE" dirty="0" smtClean="0"/>
              <a:t> </a:t>
            </a:r>
            <a:r>
              <a:rPr lang="de-DE" dirty="0" err="1" smtClean="0"/>
              <a:t>vector</a:t>
            </a:r>
            <a:endParaRPr lang="de-DE" dirty="0" smtClean="0"/>
          </a:p>
          <a:p>
            <a:r>
              <a:rPr lang="de-DE" dirty="0" smtClean="0"/>
              <a:t>Data </a:t>
            </a:r>
            <a:r>
              <a:rPr lang="de-DE" dirty="0" err="1" smtClean="0"/>
              <a:t>dependencies</a:t>
            </a:r>
            <a:endParaRPr lang="de-DE" dirty="0" smtClean="0"/>
          </a:p>
          <a:p>
            <a:pPr lvl="1"/>
            <a:r>
              <a:rPr lang="de-DE" dirty="0" err="1" smtClean="0"/>
              <a:t>Left</a:t>
            </a:r>
            <a:r>
              <a:rPr lang="de-DE" dirty="0" smtClean="0"/>
              <a:t> </a:t>
            </a:r>
            <a:r>
              <a:rPr lang="de-DE" dirty="0" err="1" smtClean="0"/>
              <a:t>element</a:t>
            </a:r>
            <a:endParaRPr lang="de-DE" dirty="0" smtClean="0"/>
          </a:p>
          <a:p>
            <a:pPr lvl="1"/>
            <a:r>
              <a:rPr lang="de-DE" dirty="0" err="1" smtClean="0"/>
              <a:t>Right</a:t>
            </a:r>
            <a:r>
              <a:rPr lang="de-DE" dirty="0" smtClean="0"/>
              <a:t> </a:t>
            </a:r>
            <a:r>
              <a:rPr lang="de-DE" dirty="0" err="1" smtClean="0"/>
              <a:t>element</a:t>
            </a:r>
            <a:endParaRPr lang="de-DE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418612" y="5264204"/>
            <a:ext cx="23159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Update </a:t>
            </a:r>
            <a:r>
              <a:rPr lang="de-DE" dirty="0" err="1" smtClean="0"/>
              <a:t>step</a:t>
            </a:r>
            <a:r>
              <a:rPr lang="de-DE" dirty="0" smtClean="0"/>
              <a:t>:</a:t>
            </a:r>
            <a:endParaRPr lang="de-DE" dirty="0"/>
          </a:p>
          <a:p>
            <a:r>
              <a:rPr lang="de-DE" dirty="0" smtClean="0"/>
              <a:t>  </a:t>
            </a:r>
            <a:r>
              <a:rPr lang="de-DE" dirty="0" smtClean="0">
                <a:solidFill>
                  <a:srgbClr val="1E02EE"/>
                </a:solidFill>
              </a:rPr>
              <a:t>- Update </a:t>
            </a:r>
            <a:r>
              <a:rPr lang="de-DE" dirty="0" err="1" smtClean="0">
                <a:solidFill>
                  <a:srgbClr val="1E02EE"/>
                </a:solidFill>
              </a:rPr>
              <a:t>upper</a:t>
            </a:r>
            <a:r>
              <a:rPr lang="de-DE" dirty="0" smtClean="0">
                <a:solidFill>
                  <a:srgbClr val="1E02EE"/>
                </a:solidFill>
              </a:rPr>
              <a:t> </a:t>
            </a:r>
            <a:r>
              <a:rPr lang="de-DE" dirty="0" err="1" smtClean="0">
                <a:solidFill>
                  <a:srgbClr val="1E02EE"/>
                </a:solidFill>
              </a:rPr>
              <a:t>part</a:t>
            </a:r>
            <a:endParaRPr lang="de-DE" dirty="0" smtClean="0">
              <a:solidFill>
                <a:srgbClr val="1E02EE"/>
              </a:solidFill>
            </a:endParaRPr>
          </a:p>
          <a:p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smtClean="0">
                <a:solidFill>
                  <a:srgbClr val="FF0000"/>
                </a:solidFill>
              </a:rPr>
              <a:t> - Update </a:t>
            </a:r>
            <a:r>
              <a:rPr lang="de-DE" dirty="0" err="1" smtClean="0">
                <a:solidFill>
                  <a:srgbClr val="FF0000"/>
                </a:solidFill>
              </a:rPr>
              <a:t>lower</a:t>
            </a:r>
            <a:r>
              <a:rPr lang="de-DE" dirty="0" smtClean="0">
                <a:solidFill>
                  <a:srgbClr val="FF0000"/>
                </a:solidFill>
              </a:rPr>
              <a:t> </a:t>
            </a:r>
            <a:r>
              <a:rPr lang="de-DE" dirty="0" err="1" smtClean="0">
                <a:solidFill>
                  <a:srgbClr val="FF0000"/>
                </a:solidFill>
              </a:rPr>
              <a:t>part</a:t>
            </a:r>
            <a:r>
              <a:rPr lang="de-DE" dirty="0" smtClean="0">
                <a:solidFill>
                  <a:srgbClr val="FF0000"/>
                </a:solidFill>
              </a:rPr>
              <a:t> 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-163784" y="4168915"/>
            <a:ext cx="2102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dirty="0" err="1" smtClean="0"/>
              <a:t>Buffer</a:t>
            </a:r>
            <a:r>
              <a:rPr lang="de-DE" dirty="0" smtClean="0"/>
              <a:t> 1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-165212" y="3065053"/>
            <a:ext cx="2102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dirty="0" err="1" smtClean="0"/>
              <a:t>Buffer</a:t>
            </a:r>
            <a:r>
              <a:rPr lang="de-DE" dirty="0" smtClean="0"/>
              <a:t> 0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207496" y="3040811"/>
            <a:ext cx="2102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>
                <a:solidFill>
                  <a:srgbClr val="1E02EE"/>
                </a:solidFill>
              </a:rPr>
              <a:t>Upper</a:t>
            </a:r>
            <a:r>
              <a:rPr lang="de-DE" dirty="0" smtClean="0">
                <a:solidFill>
                  <a:srgbClr val="1E02EE"/>
                </a:solidFill>
              </a:rPr>
              <a:t> </a:t>
            </a:r>
            <a:r>
              <a:rPr lang="de-DE" dirty="0" err="1" smtClean="0">
                <a:solidFill>
                  <a:srgbClr val="1E02EE"/>
                </a:solidFill>
              </a:rPr>
              <a:t>Vector</a:t>
            </a:r>
            <a:endParaRPr lang="en-US" dirty="0">
              <a:solidFill>
                <a:srgbClr val="1E02EE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214614" y="3637603"/>
            <a:ext cx="2102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>
                <a:solidFill>
                  <a:srgbClr val="FF0000"/>
                </a:solidFill>
              </a:rPr>
              <a:t>Lower</a:t>
            </a:r>
            <a:r>
              <a:rPr lang="de-DE" dirty="0" smtClean="0">
                <a:solidFill>
                  <a:srgbClr val="FF0000"/>
                </a:solidFill>
              </a:rPr>
              <a:t> </a:t>
            </a:r>
            <a:r>
              <a:rPr lang="de-DE" dirty="0" err="1" smtClean="0">
                <a:solidFill>
                  <a:srgbClr val="FF0000"/>
                </a:solidFill>
              </a:rPr>
              <a:t>Vector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223160" y="4150363"/>
            <a:ext cx="2102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>
                <a:solidFill>
                  <a:srgbClr val="1E02EE"/>
                </a:solidFill>
              </a:rPr>
              <a:t>Upper</a:t>
            </a:r>
            <a:r>
              <a:rPr lang="de-DE" dirty="0" smtClean="0">
                <a:solidFill>
                  <a:srgbClr val="1E02EE"/>
                </a:solidFill>
              </a:rPr>
              <a:t> </a:t>
            </a:r>
            <a:r>
              <a:rPr lang="de-DE" dirty="0" err="1" smtClean="0">
                <a:solidFill>
                  <a:srgbClr val="1E02EE"/>
                </a:solidFill>
              </a:rPr>
              <a:t>Vector</a:t>
            </a:r>
            <a:endParaRPr lang="en-US" dirty="0">
              <a:solidFill>
                <a:srgbClr val="1E02EE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230278" y="4747155"/>
            <a:ext cx="2102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>
                <a:solidFill>
                  <a:srgbClr val="FF0000"/>
                </a:solidFill>
              </a:rPr>
              <a:t>Lower</a:t>
            </a:r>
            <a:r>
              <a:rPr lang="de-DE" dirty="0" smtClean="0">
                <a:solidFill>
                  <a:srgbClr val="FF0000"/>
                </a:solidFill>
              </a:rPr>
              <a:t> </a:t>
            </a:r>
            <a:r>
              <a:rPr lang="de-DE" dirty="0" err="1" smtClean="0">
                <a:solidFill>
                  <a:srgbClr val="FF0000"/>
                </a:solidFill>
              </a:rPr>
              <a:t>Vector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3" name="Curved Right Arrow 12"/>
          <p:cNvSpPr/>
          <p:nvPr/>
        </p:nvSpPr>
        <p:spPr>
          <a:xfrm>
            <a:off x="128187" y="3314741"/>
            <a:ext cx="329013" cy="1103862"/>
          </a:xfrm>
          <a:prstGeom prst="curvedRightArrow">
            <a:avLst/>
          </a:prstGeom>
          <a:scene3d>
            <a:camera prst="orthographicFront">
              <a:rot lat="0" lon="10799999" rev="10799999"/>
            </a:camera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Curved Left Arrow 13"/>
          <p:cNvSpPr/>
          <p:nvPr/>
        </p:nvSpPr>
        <p:spPr>
          <a:xfrm>
            <a:off x="615293" y="3314741"/>
            <a:ext cx="299103" cy="1103862"/>
          </a:xfrm>
          <a:prstGeom prst="curved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8368" y="3613608"/>
            <a:ext cx="9614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 smtClean="0"/>
              <a:t>Update</a:t>
            </a:r>
            <a:br>
              <a:rPr lang="de-DE" sz="1400" dirty="0" smtClean="0"/>
            </a:br>
            <a:r>
              <a:rPr lang="de-DE" sz="1400" dirty="0" err="1" smtClean="0"/>
              <a:t>cycle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xmlns="" val="1523158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Stencil </a:t>
            </a:r>
            <a:r>
              <a:rPr lang="de-DE" dirty="0" err="1" smtClean="0"/>
              <a:t>application</a:t>
            </a:r>
            <a:r>
              <a:rPr lang="de-DE" dirty="0" smtClean="0"/>
              <a:t> </a:t>
            </a:r>
            <a:r>
              <a:rPr lang="de-DE" dirty="0" err="1" smtClean="0"/>
              <a:t>proxy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575050" y="966057"/>
            <a:ext cx="5111750" cy="4467099"/>
          </a:xfrm>
        </p:spPr>
      </p:pic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 smtClean="0"/>
              <a:t>Nthread</a:t>
            </a:r>
            <a:r>
              <a:rPr lang="de-DE" dirty="0" smtClean="0"/>
              <a:t> </a:t>
            </a:r>
            <a:r>
              <a:rPr lang="de-DE" dirty="0" err="1" smtClean="0"/>
              <a:t>omp</a:t>
            </a:r>
            <a:r>
              <a:rPr lang="de-DE" dirty="0" smtClean="0"/>
              <a:t> </a:t>
            </a:r>
            <a:r>
              <a:rPr lang="de-DE" dirty="0" err="1" smtClean="0"/>
              <a:t>threads</a:t>
            </a:r>
            <a:endParaRPr lang="de-DE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s</a:t>
            </a:r>
            <a:r>
              <a:rPr lang="de-DE" dirty="0" err="1" smtClean="0"/>
              <a:t>tatic</a:t>
            </a:r>
            <a:r>
              <a:rPr lang="de-DE" dirty="0" smtClean="0"/>
              <a:t> </a:t>
            </a:r>
            <a:r>
              <a:rPr lang="de-DE" dirty="0" err="1" smtClean="0"/>
              <a:t>domain</a:t>
            </a:r>
            <a:r>
              <a:rPr lang="de-DE" dirty="0" smtClean="0"/>
              <a:t> </a:t>
            </a:r>
            <a:r>
              <a:rPr lang="de-DE" dirty="0" err="1" smtClean="0"/>
              <a:t>decomposition</a:t>
            </a:r>
            <a:r>
              <a:rPr lang="de-DE" dirty="0" smtClean="0"/>
              <a:t> / </a:t>
            </a:r>
            <a:r>
              <a:rPr lang="de-DE" dirty="0" err="1" smtClean="0"/>
              <a:t>assignment</a:t>
            </a:r>
            <a:endParaRPr lang="de-DE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 smtClean="0"/>
              <a:t>Two</a:t>
            </a:r>
            <a:r>
              <a:rPr lang="de-DE" dirty="0" smtClean="0"/>
              <a:t> </a:t>
            </a:r>
            <a:r>
              <a:rPr lang="de-DE" dirty="0" err="1" smtClean="0"/>
              <a:t>buffers</a:t>
            </a:r>
            <a:r>
              <a:rPr lang="de-DE" dirty="0" smtClean="0"/>
              <a:t> per </a:t>
            </a:r>
            <a:r>
              <a:rPr lang="de-DE" dirty="0" err="1" smtClean="0"/>
              <a:t>thread</a:t>
            </a:r>
            <a:endParaRPr lang="de-DE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 smtClean="0"/>
              <a:t>Two</a:t>
            </a:r>
            <a:r>
              <a:rPr lang="de-DE" dirty="0" smtClean="0"/>
              <a:t> </a:t>
            </a:r>
            <a:r>
              <a:rPr lang="de-DE" dirty="0" err="1" smtClean="0"/>
              <a:t>vectors</a:t>
            </a:r>
            <a:r>
              <a:rPr lang="de-DE" dirty="0" smtClean="0"/>
              <a:t> per </a:t>
            </a:r>
            <a:r>
              <a:rPr lang="de-DE" dirty="0" err="1" smtClean="0"/>
              <a:t>buffer</a:t>
            </a:r>
            <a:endParaRPr lang="de-DE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 smtClean="0"/>
              <a:t>Vector</a:t>
            </a:r>
            <a:r>
              <a:rPr lang="de-DE" dirty="0" smtClean="0"/>
              <a:t> </a:t>
            </a:r>
            <a:r>
              <a:rPr lang="de-DE" dirty="0" err="1" smtClean="0"/>
              <a:t>length</a:t>
            </a:r>
            <a:r>
              <a:rPr lang="de-DE" dirty="0" smtClean="0"/>
              <a:t>: </a:t>
            </a:r>
            <a:r>
              <a:rPr lang="de-DE" dirty="0" err="1" smtClean="0"/>
              <a:t>nvector</a:t>
            </a:r>
            <a:endParaRPr lang="de-DE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884926" y="1825913"/>
            <a:ext cx="2102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Buffer</a:t>
            </a:r>
            <a:r>
              <a:rPr lang="de-DE" dirty="0" smtClean="0"/>
              <a:t> 0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883498" y="3294397"/>
            <a:ext cx="2102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Buffer</a:t>
            </a:r>
            <a:r>
              <a:rPr lang="de-DE" dirty="0" smtClean="0"/>
              <a:t> 1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071932" y="4935161"/>
            <a:ext cx="2102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tid0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591810" y="5164475"/>
            <a:ext cx="2102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tid1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121662" y="4925187"/>
            <a:ext cx="2102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tid2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641540" y="5154501"/>
            <a:ext cx="2102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tid3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609158" y="2015291"/>
            <a:ext cx="2102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>
                <a:solidFill>
                  <a:srgbClr val="1E02EE"/>
                </a:solidFill>
              </a:rPr>
              <a:t>Upper</a:t>
            </a:r>
            <a:r>
              <a:rPr lang="de-DE" dirty="0" smtClean="0">
                <a:solidFill>
                  <a:srgbClr val="1E02EE"/>
                </a:solidFill>
              </a:rPr>
              <a:t> </a:t>
            </a:r>
            <a:r>
              <a:rPr lang="de-DE" dirty="0" err="1" smtClean="0">
                <a:solidFill>
                  <a:srgbClr val="1E02EE"/>
                </a:solidFill>
              </a:rPr>
              <a:t>Vector</a:t>
            </a:r>
            <a:endParaRPr lang="en-US" dirty="0">
              <a:solidFill>
                <a:srgbClr val="1E02EE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624822" y="2612083"/>
            <a:ext cx="2102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>
                <a:solidFill>
                  <a:srgbClr val="FF0000"/>
                </a:solidFill>
              </a:rPr>
              <a:t>Lower</a:t>
            </a:r>
            <a:r>
              <a:rPr lang="de-DE" dirty="0" smtClean="0">
                <a:solidFill>
                  <a:srgbClr val="FF0000"/>
                </a:solidFill>
              </a:rPr>
              <a:t> </a:t>
            </a:r>
            <a:r>
              <a:rPr lang="de-DE" dirty="0" err="1" smtClean="0">
                <a:solidFill>
                  <a:srgbClr val="FF0000"/>
                </a:solidFill>
              </a:rPr>
              <a:t>Vector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641914" y="3423953"/>
            <a:ext cx="2102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>
                <a:solidFill>
                  <a:srgbClr val="1E02EE"/>
                </a:solidFill>
              </a:rPr>
              <a:t>Upper</a:t>
            </a:r>
            <a:r>
              <a:rPr lang="de-DE" dirty="0" smtClean="0">
                <a:solidFill>
                  <a:srgbClr val="1E02EE"/>
                </a:solidFill>
              </a:rPr>
              <a:t> </a:t>
            </a:r>
            <a:r>
              <a:rPr lang="de-DE" dirty="0" err="1" smtClean="0">
                <a:solidFill>
                  <a:srgbClr val="1E02EE"/>
                </a:solidFill>
              </a:rPr>
              <a:t>Vector</a:t>
            </a:r>
            <a:endParaRPr lang="en-US" dirty="0">
              <a:solidFill>
                <a:srgbClr val="1E02EE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631940" y="3978015"/>
            <a:ext cx="2102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>
                <a:solidFill>
                  <a:srgbClr val="FF0000"/>
                </a:solidFill>
              </a:rPr>
              <a:t>Lower</a:t>
            </a:r>
            <a:r>
              <a:rPr lang="de-DE" dirty="0" smtClean="0">
                <a:solidFill>
                  <a:srgbClr val="FF0000"/>
                </a:solidFill>
              </a:rPr>
              <a:t> </a:t>
            </a:r>
            <a:r>
              <a:rPr lang="de-DE" dirty="0" err="1" smtClean="0">
                <a:solidFill>
                  <a:srgbClr val="FF0000"/>
                </a:solidFill>
              </a:rPr>
              <a:t>Vector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755580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Fork-Join</a:t>
            </a:r>
            <a:r>
              <a:rPr lang="de-DE" dirty="0" smtClean="0"/>
              <a:t> </a:t>
            </a:r>
            <a:r>
              <a:rPr lang="de-DE" dirty="0" err="1" smtClean="0"/>
              <a:t>model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77154" y="3199121"/>
            <a:ext cx="4701623" cy="15793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1172345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Iteration 1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150129" y="1897063"/>
            <a:ext cx="4843741" cy="4229100"/>
          </a:xfrm>
        </p:spPr>
      </p:pic>
      <p:sp>
        <p:nvSpPr>
          <p:cNvPr id="3" name="TextBox 2"/>
          <p:cNvSpPr txBox="1"/>
          <p:nvPr/>
        </p:nvSpPr>
        <p:spPr>
          <a:xfrm>
            <a:off x="6289700" y="2909544"/>
            <a:ext cx="20979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>
                <a:solidFill>
                  <a:schemeClr val="accent1">
                    <a:lumMod val="50000"/>
                  </a:schemeClr>
                </a:solidFill>
              </a:rPr>
              <a:t>Upper</a:t>
            </a:r>
            <a:r>
              <a:rPr lang="de-DE" dirty="0" smtClean="0">
                <a:solidFill>
                  <a:schemeClr val="accent1">
                    <a:lumMod val="50000"/>
                  </a:schemeClr>
                </a:solidFill>
              </a:rPr>
              <a:t> half: </a:t>
            </a:r>
            <a:r>
              <a:rPr lang="de-DE" dirty="0" err="1" smtClean="0">
                <a:solidFill>
                  <a:schemeClr val="accent1">
                    <a:lumMod val="50000"/>
                  </a:schemeClr>
                </a:solidFill>
              </a:rPr>
              <a:t>move</a:t>
            </a:r>
            <a:r>
              <a:rPr lang="de-DE" dirty="0" smtClean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de-DE" dirty="0" err="1" smtClean="0">
                <a:solidFill>
                  <a:schemeClr val="accent1">
                    <a:lumMod val="50000"/>
                  </a:schemeClr>
                </a:solidFill>
              </a:rPr>
              <a:t>to</a:t>
            </a:r>
            <a:r>
              <a:rPr lang="de-DE" dirty="0" smtClean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de-DE" dirty="0" err="1" smtClean="0">
                <a:solidFill>
                  <a:schemeClr val="accent1">
                    <a:lumMod val="50000"/>
                  </a:schemeClr>
                </a:solidFill>
              </a:rPr>
              <a:t>the</a:t>
            </a:r>
            <a:r>
              <a:rPr lang="de-DE" dirty="0" smtClean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de-DE" dirty="0" err="1" smtClean="0">
                <a:solidFill>
                  <a:schemeClr val="accent1">
                    <a:lumMod val="50000"/>
                  </a:schemeClr>
                </a:solidFill>
              </a:rPr>
              <a:t>right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10415" y="3555875"/>
            <a:ext cx="20979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>
                <a:solidFill>
                  <a:srgbClr val="FF0000"/>
                </a:solidFill>
              </a:rPr>
              <a:t>Lower</a:t>
            </a:r>
            <a:r>
              <a:rPr lang="de-DE" dirty="0" smtClean="0">
                <a:solidFill>
                  <a:srgbClr val="FF0000"/>
                </a:solidFill>
              </a:rPr>
              <a:t> half: </a:t>
            </a:r>
            <a:r>
              <a:rPr lang="de-DE" dirty="0" err="1" smtClean="0">
                <a:solidFill>
                  <a:srgbClr val="FF0000"/>
                </a:solidFill>
              </a:rPr>
              <a:t>move</a:t>
            </a:r>
            <a:r>
              <a:rPr lang="de-DE" dirty="0" smtClean="0">
                <a:solidFill>
                  <a:srgbClr val="FF0000"/>
                </a:solidFill>
              </a:rPr>
              <a:t> </a:t>
            </a:r>
            <a:r>
              <a:rPr lang="de-DE" dirty="0" err="1" smtClean="0">
                <a:solidFill>
                  <a:srgbClr val="FF0000"/>
                </a:solidFill>
              </a:rPr>
              <a:t>to</a:t>
            </a:r>
            <a:r>
              <a:rPr lang="de-DE" dirty="0" smtClean="0">
                <a:solidFill>
                  <a:srgbClr val="FF0000"/>
                </a:solidFill>
              </a:rPr>
              <a:t> </a:t>
            </a:r>
            <a:r>
              <a:rPr lang="de-DE" dirty="0" err="1" smtClean="0">
                <a:solidFill>
                  <a:srgbClr val="FF0000"/>
                </a:solidFill>
              </a:rPr>
              <a:t>the</a:t>
            </a:r>
            <a:r>
              <a:rPr lang="de-DE" dirty="0" smtClean="0">
                <a:solidFill>
                  <a:srgbClr val="FF0000"/>
                </a:solidFill>
              </a:rPr>
              <a:t> </a:t>
            </a:r>
            <a:r>
              <a:rPr lang="de-DE" dirty="0" err="1" smtClean="0">
                <a:solidFill>
                  <a:srgbClr val="FF0000"/>
                </a:solidFill>
              </a:rPr>
              <a:t>left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2418462" y="6050416"/>
            <a:ext cx="433271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814404" y="5865750"/>
            <a:ext cx="1521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err="1" smtClean="0"/>
              <a:t>barrier</a:t>
            </a:r>
            <a:endParaRPr lang="en-US" b="1" dirty="0"/>
          </a:p>
        </p:txBody>
      </p:sp>
      <p:sp>
        <p:nvSpPr>
          <p:cNvPr id="9" name="TextBox 8"/>
          <p:cNvSpPr txBox="1"/>
          <p:nvPr/>
        </p:nvSpPr>
        <p:spPr>
          <a:xfrm>
            <a:off x="5826799" y="4694204"/>
            <a:ext cx="2097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>
                <a:solidFill>
                  <a:schemeClr val="accent1">
                    <a:lumMod val="50000"/>
                  </a:schemeClr>
                </a:solidFill>
              </a:rPr>
              <a:t>Periodic</a:t>
            </a:r>
            <a:r>
              <a:rPr lang="de-DE" dirty="0" smtClean="0">
                <a:solidFill>
                  <a:schemeClr val="accent1">
                    <a:lumMod val="50000"/>
                  </a:schemeClr>
                </a:solidFill>
              </a:rPr>
              <a:t> BC 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284005" y="4996750"/>
            <a:ext cx="2097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dirty="0" err="1" smtClean="0">
                <a:solidFill>
                  <a:srgbClr val="FF0000"/>
                </a:solidFill>
              </a:rPr>
              <a:t>Periodic</a:t>
            </a:r>
            <a:r>
              <a:rPr lang="de-DE" dirty="0" smtClean="0">
                <a:solidFill>
                  <a:srgbClr val="FF0000"/>
                </a:solidFill>
              </a:rPr>
              <a:t> BC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431276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Iteration 2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150129" y="1897063"/>
            <a:ext cx="4843741" cy="4229100"/>
          </a:xfrm>
        </p:spPr>
      </p:pic>
      <p:cxnSp>
        <p:nvCxnSpPr>
          <p:cNvPr id="5" name="Straight Connector 4"/>
          <p:cNvCxnSpPr/>
          <p:nvPr/>
        </p:nvCxnSpPr>
        <p:spPr>
          <a:xfrm>
            <a:off x="2418462" y="6050416"/>
            <a:ext cx="433271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814404" y="5865750"/>
            <a:ext cx="1521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err="1" smtClean="0"/>
              <a:t>barrier</a:t>
            </a:r>
            <a:endParaRPr 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6289700" y="4123076"/>
            <a:ext cx="20979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>
                <a:solidFill>
                  <a:schemeClr val="accent1">
                    <a:lumMod val="50000"/>
                  </a:schemeClr>
                </a:solidFill>
              </a:rPr>
              <a:t>Upper</a:t>
            </a:r>
            <a:r>
              <a:rPr lang="de-DE" dirty="0" smtClean="0">
                <a:solidFill>
                  <a:schemeClr val="accent1">
                    <a:lumMod val="50000"/>
                  </a:schemeClr>
                </a:solidFill>
              </a:rPr>
              <a:t> half: </a:t>
            </a:r>
            <a:r>
              <a:rPr lang="de-DE" dirty="0" err="1" smtClean="0">
                <a:solidFill>
                  <a:schemeClr val="accent1">
                    <a:lumMod val="50000"/>
                  </a:schemeClr>
                </a:solidFill>
              </a:rPr>
              <a:t>move</a:t>
            </a:r>
            <a:r>
              <a:rPr lang="de-DE" dirty="0" smtClean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de-DE" dirty="0" err="1" smtClean="0">
                <a:solidFill>
                  <a:schemeClr val="accent1">
                    <a:lumMod val="50000"/>
                  </a:schemeClr>
                </a:solidFill>
              </a:rPr>
              <a:t>to</a:t>
            </a:r>
            <a:r>
              <a:rPr lang="de-DE" dirty="0" smtClean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de-DE" dirty="0" err="1" smtClean="0">
                <a:solidFill>
                  <a:schemeClr val="accent1">
                    <a:lumMod val="50000"/>
                  </a:schemeClr>
                </a:solidFill>
              </a:rPr>
              <a:t>the</a:t>
            </a:r>
            <a:r>
              <a:rPr lang="de-DE" dirty="0" smtClean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de-DE" dirty="0" err="1" smtClean="0">
                <a:solidFill>
                  <a:schemeClr val="accent1">
                    <a:lumMod val="50000"/>
                  </a:schemeClr>
                </a:solidFill>
              </a:rPr>
              <a:t>right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10415" y="4769407"/>
            <a:ext cx="20979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>
                <a:solidFill>
                  <a:srgbClr val="FF0000"/>
                </a:solidFill>
              </a:rPr>
              <a:t>Lower</a:t>
            </a:r>
            <a:r>
              <a:rPr lang="de-DE" dirty="0" smtClean="0">
                <a:solidFill>
                  <a:srgbClr val="FF0000"/>
                </a:solidFill>
              </a:rPr>
              <a:t> half: </a:t>
            </a:r>
            <a:r>
              <a:rPr lang="de-DE" dirty="0" err="1" smtClean="0">
                <a:solidFill>
                  <a:srgbClr val="FF0000"/>
                </a:solidFill>
              </a:rPr>
              <a:t>move</a:t>
            </a:r>
            <a:r>
              <a:rPr lang="de-DE" dirty="0" smtClean="0">
                <a:solidFill>
                  <a:srgbClr val="FF0000"/>
                </a:solidFill>
              </a:rPr>
              <a:t> </a:t>
            </a:r>
            <a:r>
              <a:rPr lang="de-DE" dirty="0" err="1" smtClean="0">
                <a:solidFill>
                  <a:srgbClr val="FF0000"/>
                </a:solidFill>
              </a:rPr>
              <a:t>to</a:t>
            </a:r>
            <a:r>
              <a:rPr lang="de-DE" dirty="0" smtClean="0">
                <a:solidFill>
                  <a:srgbClr val="FF0000"/>
                </a:solidFill>
              </a:rPr>
              <a:t> </a:t>
            </a:r>
            <a:r>
              <a:rPr lang="de-DE" dirty="0" err="1" smtClean="0">
                <a:solidFill>
                  <a:srgbClr val="FF0000"/>
                </a:solidFill>
              </a:rPr>
              <a:t>the</a:t>
            </a:r>
            <a:r>
              <a:rPr lang="de-DE" dirty="0" smtClean="0">
                <a:solidFill>
                  <a:srgbClr val="FF0000"/>
                </a:solidFill>
              </a:rPr>
              <a:t> </a:t>
            </a:r>
            <a:r>
              <a:rPr lang="de-DE" dirty="0" err="1" smtClean="0">
                <a:solidFill>
                  <a:srgbClr val="FF0000"/>
                </a:solidFill>
              </a:rPr>
              <a:t>left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826799" y="3044826"/>
            <a:ext cx="2097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>
                <a:solidFill>
                  <a:schemeClr val="accent1">
                    <a:lumMod val="50000"/>
                  </a:schemeClr>
                </a:solidFill>
              </a:rPr>
              <a:t>Periodic</a:t>
            </a:r>
            <a:r>
              <a:rPr lang="de-DE" dirty="0" smtClean="0">
                <a:solidFill>
                  <a:schemeClr val="accent1">
                    <a:lumMod val="50000"/>
                  </a:schemeClr>
                </a:solidFill>
              </a:rPr>
              <a:t> BC 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284005" y="3347372"/>
            <a:ext cx="2097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dirty="0" err="1" smtClean="0">
                <a:solidFill>
                  <a:srgbClr val="FF0000"/>
                </a:solidFill>
              </a:rPr>
              <a:t>Periodic</a:t>
            </a:r>
            <a:r>
              <a:rPr lang="de-DE" dirty="0" smtClean="0">
                <a:solidFill>
                  <a:srgbClr val="FF0000"/>
                </a:solidFill>
              </a:rPr>
              <a:t> BC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903388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Iteration 3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150129" y="1897063"/>
            <a:ext cx="4843741" cy="4229100"/>
          </a:xfrm>
        </p:spPr>
      </p:pic>
      <p:cxnSp>
        <p:nvCxnSpPr>
          <p:cNvPr id="5" name="Straight Connector 4"/>
          <p:cNvCxnSpPr/>
          <p:nvPr/>
        </p:nvCxnSpPr>
        <p:spPr>
          <a:xfrm>
            <a:off x="2418462" y="6050416"/>
            <a:ext cx="433271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814404" y="5865750"/>
            <a:ext cx="1521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err="1" smtClean="0"/>
              <a:t>barrier</a:t>
            </a:r>
            <a:endParaRPr 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6289700" y="2789900"/>
            <a:ext cx="20979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>
                <a:solidFill>
                  <a:schemeClr val="accent1">
                    <a:lumMod val="50000"/>
                  </a:schemeClr>
                </a:solidFill>
              </a:rPr>
              <a:t>Upper</a:t>
            </a:r>
            <a:r>
              <a:rPr lang="de-DE" dirty="0" smtClean="0">
                <a:solidFill>
                  <a:schemeClr val="accent1">
                    <a:lumMod val="50000"/>
                  </a:schemeClr>
                </a:solidFill>
              </a:rPr>
              <a:t> half: </a:t>
            </a:r>
            <a:r>
              <a:rPr lang="de-DE" dirty="0" err="1" smtClean="0">
                <a:solidFill>
                  <a:schemeClr val="accent1">
                    <a:lumMod val="50000"/>
                  </a:schemeClr>
                </a:solidFill>
              </a:rPr>
              <a:t>move</a:t>
            </a:r>
            <a:r>
              <a:rPr lang="de-DE" dirty="0" smtClean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de-DE" dirty="0" err="1" smtClean="0">
                <a:solidFill>
                  <a:schemeClr val="accent1">
                    <a:lumMod val="50000"/>
                  </a:schemeClr>
                </a:solidFill>
              </a:rPr>
              <a:t>to</a:t>
            </a:r>
            <a:r>
              <a:rPr lang="de-DE" dirty="0" smtClean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de-DE" dirty="0" err="1" smtClean="0">
                <a:solidFill>
                  <a:schemeClr val="accent1">
                    <a:lumMod val="50000"/>
                  </a:schemeClr>
                </a:solidFill>
              </a:rPr>
              <a:t>the</a:t>
            </a:r>
            <a:r>
              <a:rPr lang="de-DE" dirty="0" smtClean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de-DE" dirty="0" err="1" smtClean="0">
                <a:solidFill>
                  <a:schemeClr val="accent1">
                    <a:lumMod val="50000"/>
                  </a:schemeClr>
                </a:solidFill>
              </a:rPr>
              <a:t>right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10415" y="3436231"/>
            <a:ext cx="20979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>
                <a:solidFill>
                  <a:srgbClr val="FF0000"/>
                </a:solidFill>
              </a:rPr>
              <a:t>Lower</a:t>
            </a:r>
            <a:r>
              <a:rPr lang="de-DE" dirty="0" smtClean="0">
                <a:solidFill>
                  <a:srgbClr val="FF0000"/>
                </a:solidFill>
              </a:rPr>
              <a:t> half: </a:t>
            </a:r>
            <a:r>
              <a:rPr lang="de-DE" dirty="0" err="1" smtClean="0">
                <a:solidFill>
                  <a:srgbClr val="FF0000"/>
                </a:solidFill>
              </a:rPr>
              <a:t>move</a:t>
            </a:r>
            <a:r>
              <a:rPr lang="de-DE" dirty="0" smtClean="0">
                <a:solidFill>
                  <a:srgbClr val="FF0000"/>
                </a:solidFill>
              </a:rPr>
              <a:t> </a:t>
            </a:r>
            <a:r>
              <a:rPr lang="de-DE" dirty="0" err="1" smtClean="0">
                <a:solidFill>
                  <a:srgbClr val="FF0000"/>
                </a:solidFill>
              </a:rPr>
              <a:t>to</a:t>
            </a:r>
            <a:r>
              <a:rPr lang="de-DE" dirty="0" smtClean="0">
                <a:solidFill>
                  <a:srgbClr val="FF0000"/>
                </a:solidFill>
              </a:rPr>
              <a:t> </a:t>
            </a:r>
            <a:r>
              <a:rPr lang="de-DE" dirty="0" err="1" smtClean="0">
                <a:solidFill>
                  <a:srgbClr val="FF0000"/>
                </a:solidFill>
              </a:rPr>
              <a:t>the</a:t>
            </a:r>
            <a:r>
              <a:rPr lang="de-DE" dirty="0" smtClean="0">
                <a:solidFill>
                  <a:srgbClr val="FF0000"/>
                </a:solidFill>
              </a:rPr>
              <a:t> </a:t>
            </a:r>
            <a:r>
              <a:rPr lang="de-DE" dirty="0" err="1" smtClean="0">
                <a:solidFill>
                  <a:srgbClr val="FF0000"/>
                </a:solidFill>
              </a:rPr>
              <a:t>left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826799" y="4369456"/>
            <a:ext cx="2097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>
                <a:solidFill>
                  <a:schemeClr val="accent1">
                    <a:lumMod val="50000"/>
                  </a:schemeClr>
                </a:solidFill>
              </a:rPr>
              <a:t>Periodic</a:t>
            </a:r>
            <a:r>
              <a:rPr lang="de-DE" dirty="0" smtClean="0">
                <a:solidFill>
                  <a:schemeClr val="accent1">
                    <a:lumMod val="50000"/>
                  </a:schemeClr>
                </a:solidFill>
              </a:rPr>
              <a:t> BC 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284005" y="4672002"/>
            <a:ext cx="2097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dirty="0" err="1" smtClean="0">
                <a:solidFill>
                  <a:srgbClr val="FF0000"/>
                </a:solidFill>
              </a:rPr>
              <a:t>Periodic</a:t>
            </a:r>
            <a:r>
              <a:rPr lang="de-DE" dirty="0" smtClean="0">
                <a:solidFill>
                  <a:srgbClr val="FF0000"/>
                </a:solidFill>
              </a:rPr>
              <a:t> BC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444773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Iteration 4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150129" y="1897063"/>
            <a:ext cx="4843741" cy="4229100"/>
          </a:xfrm>
        </p:spPr>
      </p:pic>
      <p:cxnSp>
        <p:nvCxnSpPr>
          <p:cNvPr id="5" name="Straight Connector 4"/>
          <p:cNvCxnSpPr/>
          <p:nvPr/>
        </p:nvCxnSpPr>
        <p:spPr>
          <a:xfrm>
            <a:off x="2418462" y="6050416"/>
            <a:ext cx="433271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814404" y="5865750"/>
            <a:ext cx="1521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err="1" smtClean="0"/>
              <a:t>barrier</a:t>
            </a:r>
            <a:endParaRPr 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6289700" y="4140168"/>
            <a:ext cx="20979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>
                <a:solidFill>
                  <a:schemeClr val="accent1">
                    <a:lumMod val="50000"/>
                  </a:schemeClr>
                </a:solidFill>
              </a:rPr>
              <a:t>Upper</a:t>
            </a:r>
            <a:r>
              <a:rPr lang="de-DE" dirty="0" smtClean="0">
                <a:solidFill>
                  <a:schemeClr val="accent1">
                    <a:lumMod val="50000"/>
                  </a:schemeClr>
                </a:solidFill>
              </a:rPr>
              <a:t> half: </a:t>
            </a:r>
            <a:r>
              <a:rPr lang="de-DE" dirty="0" err="1" smtClean="0">
                <a:solidFill>
                  <a:schemeClr val="accent1">
                    <a:lumMod val="50000"/>
                  </a:schemeClr>
                </a:solidFill>
              </a:rPr>
              <a:t>move</a:t>
            </a:r>
            <a:r>
              <a:rPr lang="de-DE" dirty="0" smtClean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de-DE" dirty="0" err="1" smtClean="0">
                <a:solidFill>
                  <a:schemeClr val="accent1">
                    <a:lumMod val="50000"/>
                  </a:schemeClr>
                </a:solidFill>
              </a:rPr>
              <a:t>to</a:t>
            </a:r>
            <a:r>
              <a:rPr lang="de-DE" dirty="0" smtClean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de-DE" dirty="0" err="1" smtClean="0">
                <a:solidFill>
                  <a:schemeClr val="accent1">
                    <a:lumMod val="50000"/>
                  </a:schemeClr>
                </a:solidFill>
              </a:rPr>
              <a:t>the</a:t>
            </a:r>
            <a:r>
              <a:rPr lang="de-DE" dirty="0" smtClean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de-DE" dirty="0" err="1" smtClean="0">
                <a:solidFill>
                  <a:schemeClr val="accent1">
                    <a:lumMod val="50000"/>
                  </a:schemeClr>
                </a:solidFill>
              </a:rPr>
              <a:t>right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10415" y="4786499"/>
            <a:ext cx="20979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>
                <a:solidFill>
                  <a:srgbClr val="FF0000"/>
                </a:solidFill>
              </a:rPr>
              <a:t>Lower</a:t>
            </a:r>
            <a:r>
              <a:rPr lang="de-DE" dirty="0" smtClean="0">
                <a:solidFill>
                  <a:srgbClr val="FF0000"/>
                </a:solidFill>
              </a:rPr>
              <a:t> half: </a:t>
            </a:r>
            <a:r>
              <a:rPr lang="de-DE" dirty="0" err="1" smtClean="0">
                <a:solidFill>
                  <a:srgbClr val="FF0000"/>
                </a:solidFill>
              </a:rPr>
              <a:t>move</a:t>
            </a:r>
            <a:r>
              <a:rPr lang="de-DE" dirty="0" smtClean="0">
                <a:solidFill>
                  <a:srgbClr val="FF0000"/>
                </a:solidFill>
              </a:rPr>
              <a:t> </a:t>
            </a:r>
            <a:r>
              <a:rPr lang="de-DE" dirty="0" err="1" smtClean="0">
                <a:solidFill>
                  <a:srgbClr val="FF0000"/>
                </a:solidFill>
              </a:rPr>
              <a:t>to</a:t>
            </a:r>
            <a:r>
              <a:rPr lang="de-DE" dirty="0" smtClean="0">
                <a:solidFill>
                  <a:srgbClr val="FF0000"/>
                </a:solidFill>
              </a:rPr>
              <a:t> </a:t>
            </a:r>
            <a:r>
              <a:rPr lang="de-DE" dirty="0" err="1" smtClean="0">
                <a:solidFill>
                  <a:srgbClr val="FF0000"/>
                </a:solidFill>
              </a:rPr>
              <a:t>the</a:t>
            </a:r>
            <a:r>
              <a:rPr lang="de-DE" dirty="0" smtClean="0">
                <a:solidFill>
                  <a:srgbClr val="FF0000"/>
                </a:solidFill>
              </a:rPr>
              <a:t> </a:t>
            </a:r>
            <a:r>
              <a:rPr lang="de-DE" dirty="0" err="1" smtClean="0">
                <a:solidFill>
                  <a:srgbClr val="FF0000"/>
                </a:solidFill>
              </a:rPr>
              <a:t>left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826799" y="3036280"/>
            <a:ext cx="2097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>
                <a:solidFill>
                  <a:schemeClr val="accent1">
                    <a:lumMod val="50000"/>
                  </a:schemeClr>
                </a:solidFill>
              </a:rPr>
              <a:t>Periodic</a:t>
            </a:r>
            <a:r>
              <a:rPr lang="de-DE" dirty="0" smtClean="0">
                <a:solidFill>
                  <a:schemeClr val="accent1">
                    <a:lumMod val="50000"/>
                  </a:schemeClr>
                </a:solidFill>
              </a:rPr>
              <a:t> BC 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284005" y="3338826"/>
            <a:ext cx="2097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dirty="0" err="1" smtClean="0">
                <a:solidFill>
                  <a:srgbClr val="FF0000"/>
                </a:solidFill>
              </a:rPr>
              <a:t>Periodic</a:t>
            </a:r>
            <a:r>
              <a:rPr lang="de-DE" dirty="0" smtClean="0">
                <a:solidFill>
                  <a:srgbClr val="FF0000"/>
                </a:solidFill>
              </a:rPr>
              <a:t> BC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423522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216024" y="1650049"/>
            <a:ext cx="6710363" cy="471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Hexagon 1"/>
          <p:cNvSpPr/>
          <p:nvPr/>
        </p:nvSpPr>
        <p:spPr>
          <a:xfrm>
            <a:off x="3763398" y="2886783"/>
            <a:ext cx="1843701" cy="1209124"/>
          </a:xfrm>
          <a:prstGeom prst="hexag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 err="1" smtClean="0"/>
              <a:t>Founding</a:t>
            </a:r>
            <a:r>
              <a:rPr lang="de-DE" sz="2000" dirty="0" smtClean="0"/>
              <a:t> Members</a:t>
            </a:r>
            <a:endParaRPr lang="de-DE" sz="2000" dirty="0"/>
          </a:p>
        </p:txBody>
      </p:sp>
      <p:sp>
        <p:nvSpPr>
          <p:cNvPr id="4" name="Titel 1"/>
          <p:cNvSpPr txBox="1">
            <a:spLocks/>
          </p:cNvSpPr>
          <p:nvPr/>
        </p:nvSpPr>
        <p:spPr bwMode="auto">
          <a:xfrm>
            <a:off x="915681" y="483573"/>
            <a:ext cx="82296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 kern="1200">
                <a:solidFill>
                  <a:srgbClr val="3B57A0"/>
                </a:solidFill>
                <a:latin typeface="+mj-lt"/>
                <a:ea typeface="+mj-ea"/>
                <a:cs typeface="+mj-cs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B57A0"/>
                </a:solidFill>
                <a:latin typeface="Calibri" pitchFamily="34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B57A0"/>
                </a:solidFill>
                <a:latin typeface="Calibri" pitchFamily="34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B57A0"/>
                </a:solidFill>
                <a:latin typeface="Calibri" pitchFamily="34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B57A0"/>
                </a:solidFill>
                <a:latin typeface="Calibri" pitchFamily="34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B57A0"/>
                </a:solidFill>
                <a:latin typeface="Calibri" pitchFamily="34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B57A0"/>
                </a:solidFill>
                <a:latin typeface="Calibri" pitchFamily="34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B57A0"/>
                </a:solidFill>
                <a:latin typeface="Calibri" pitchFamily="34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B57A0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de-DE" dirty="0" smtClean="0"/>
              <a:t>GASPI </a:t>
            </a:r>
          </a:p>
          <a:p>
            <a:pPr eaLnBrk="1" hangingPunct="1"/>
            <a:r>
              <a:rPr lang="de-DE" dirty="0" err="1" smtClean="0"/>
              <a:t>Standardization</a:t>
            </a:r>
            <a:r>
              <a:rPr lang="de-DE" dirty="0" smtClean="0"/>
              <a:t> Forum</a:t>
            </a:r>
          </a:p>
        </p:txBody>
      </p:sp>
    </p:spTree>
    <p:extLst>
      <p:ext uri="{BB962C8B-B14F-4D97-AF65-F5344CB8AC3E}">
        <p14:creationId xmlns:p14="http://schemas.microsoft.com/office/powerpoint/2010/main" xmlns="" val="832360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Nelem</a:t>
            </a:r>
            <a:r>
              <a:rPr lang="de-DE" dirty="0" smtClean="0"/>
              <a:t> </a:t>
            </a:r>
            <a:r>
              <a:rPr lang="de-DE" dirty="0" err="1" smtClean="0"/>
              <a:t>many</a:t>
            </a:r>
            <a:r>
              <a:rPr lang="de-DE" dirty="0" smtClean="0"/>
              <a:t> </a:t>
            </a:r>
            <a:r>
              <a:rPr lang="de-DE" dirty="0" err="1" smtClean="0"/>
              <a:t>iterations</a:t>
            </a:r>
            <a:r>
              <a:rPr lang="de-DE" dirty="0" smtClean="0"/>
              <a:t>:</a:t>
            </a:r>
          </a:p>
          <a:p>
            <a:pPr lvl="1"/>
            <a:r>
              <a:rPr lang="de-DE" dirty="0" smtClean="0"/>
              <a:t>Initial </a:t>
            </a:r>
            <a:r>
              <a:rPr lang="de-DE" dirty="0" err="1" smtClean="0"/>
              <a:t>configuration</a:t>
            </a:r>
            <a:r>
              <a:rPr lang="de-DE" dirty="0" smtClean="0"/>
              <a:t> </a:t>
            </a:r>
            <a:r>
              <a:rPr lang="de-DE" dirty="0" err="1" smtClean="0"/>
              <a:t>recovered</a:t>
            </a:r>
            <a:endParaRPr lang="en-US" dirty="0" smtClean="0"/>
          </a:p>
          <a:p>
            <a:pPr marL="457200" lvl="1" indent="0">
              <a:buNone/>
            </a:pPr>
            <a:r>
              <a:rPr lang="de-DE" dirty="0" smtClean="0"/>
              <a:t>-&gt; Easy </a:t>
            </a:r>
            <a:r>
              <a:rPr lang="de-DE" dirty="0" err="1" smtClean="0"/>
              <a:t>to</a:t>
            </a:r>
            <a:r>
              <a:rPr lang="de-DE" dirty="0" smtClean="0"/>
              <a:t> check</a:t>
            </a:r>
          </a:p>
        </p:txBody>
      </p:sp>
    </p:spTree>
    <p:extLst>
      <p:ext uri="{BB962C8B-B14F-4D97-AF65-F5344CB8AC3E}">
        <p14:creationId xmlns:p14="http://schemas.microsoft.com/office/powerpoint/2010/main" xmlns="" val="2288102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Temporal </a:t>
            </a:r>
            <a:r>
              <a:rPr lang="de-DE" dirty="0" err="1" smtClean="0"/>
              <a:t>evolution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150129" y="1897063"/>
            <a:ext cx="4843741" cy="4229100"/>
          </a:xfrm>
        </p:spPr>
      </p:pic>
      <p:cxnSp>
        <p:nvCxnSpPr>
          <p:cNvPr id="6" name="Straight Arrow Connector 5"/>
          <p:cNvCxnSpPr/>
          <p:nvPr/>
        </p:nvCxnSpPr>
        <p:spPr>
          <a:xfrm>
            <a:off x="2179182" y="5546222"/>
            <a:ext cx="4994154" cy="42729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674267" y="5765377"/>
            <a:ext cx="15296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Time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690049" y="4909349"/>
            <a:ext cx="15296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Join</a:t>
            </a:r>
            <a:r>
              <a:rPr lang="de-DE" dirty="0" smtClean="0"/>
              <a:t> / </a:t>
            </a:r>
            <a:r>
              <a:rPr lang="de-DE" dirty="0" err="1" smtClean="0"/>
              <a:t>barrier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876987" y="4899375"/>
            <a:ext cx="15296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Fork</a:t>
            </a:r>
            <a:r>
              <a:rPr lang="de-DE" dirty="0" smtClean="0"/>
              <a:t> / </a:t>
            </a:r>
            <a:r>
              <a:rPr lang="de-DE" dirty="0" err="1" smtClean="0"/>
              <a:t>barrier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050991" y="3295335"/>
            <a:ext cx="1068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tid</a:t>
            </a:r>
            <a:r>
              <a:rPr lang="de-DE" dirty="0" smtClean="0"/>
              <a:t> 0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058109" y="3687023"/>
            <a:ext cx="1068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tid</a:t>
            </a:r>
            <a:r>
              <a:rPr lang="de-DE" dirty="0" smtClean="0"/>
              <a:t> 1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058109" y="4131415"/>
            <a:ext cx="1068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tid</a:t>
            </a:r>
            <a:r>
              <a:rPr lang="de-DE" dirty="0" smtClean="0"/>
              <a:t> 2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082319" y="4514557"/>
            <a:ext cx="1068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tid</a:t>
            </a:r>
            <a:r>
              <a:rPr lang="de-DE" dirty="0" smtClean="0"/>
              <a:t> 3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3127758" y="2632115"/>
            <a:ext cx="2837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single</a:t>
            </a:r>
            <a:r>
              <a:rPr lang="de-DE" dirty="0" smtClean="0"/>
              <a:t> </a:t>
            </a:r>
            <a:r>
              <a:rPr lang="de-DE" dirty="0" err="1" smtClean="0"/>
              <a:t>iteration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638017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More </a:t>
            </a:r>
            <a:r>
              <a:rPr lang="de-DE" dirty="0" err="1" smtClean="0"/>
              <a:t>than</a:t>
            </a:r>
            <a:r>
              <a:rPr lang="de-DE" dirty="0" smtClean="0"/>
              <a:t> </a:t>
            </a:r>
            <a:r>
              <a:rPr lang="de-DE" dirty="0" err="1" smtClean="0"/>
              <a:t>one</a:t>
            </a:r>
            <a:r>
              <a:rPr lang="de-DE" dirty="0" smtClean="0"/>
              <a:t> </a:t>
            </a:r>
            <a:r>
              <a:rPr lang="de-DE" dirty="0" err="1" smtClean="0"/>
              <a:t>process</a:t>
            </a:r>
            <a:r>
              <a:rPr lang="de-DE" dirty="0" smtClean="0"/>
              <a:t> 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657440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Elementary</a:t>
            </a:r>
            <a:r>
              <a:rPr lang="de-DE" dirty="0" smtClean="0"/>
              <a:t> update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57200" y="2246970"/>
            <a:ext cx="4038600" cy="3529285"/>
          </a:xfrm>
        </p:spPr>
      </p:pic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de-DE" dirty="0" err="1" smtClean="0"/>
              <a:t>Each</a:t>
            </a:r>
            <a:r>
              <a:rPr lang="de-DE" dirty="0" smtClean="0"/>
              <a:t> </a:t>
            </a:r>
            <a:r>
              <a:rPr lang="de-DE" dirty="0" err="1" smtClean="0"/>
              <a:t>process</a:t>
            </a:r>
            <a:r>
              <a:rPr lang="de-DE" dirty="0" smtClean="0"/>
              <a:t> </a:t>
            </a:r>
            <a:r>
              <a:rPr lang="de-DE" dirty="0" err="1" smtClean="0"/>
              <a:t>hosts</a:t>
            </a:r>
            <a:r>
              <a:rPr lang="de-DE" dirty="0" smtClean="0"/>
              <a:t> </a:t>
            </a:r>
            <a:r>
              <a:rPr lang="de-DE" dirty="0" err="1" smtClean="0"/>
              <a:t>some</a:t>
            </a:r>
            <a:r>
              <a:rPr lang="de-DE" dirty="0" smtClean="0"/>
              <a:t> </a:t>
            </a:r>
            <a:r>
              <a:rPr lang="de-DE" dirty="0" err="1" smtClean="0"/>
              <a:t>part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information</a:t>
            </a:r>
            <a:endParaRPr lang="de-DE" dirty="0" smtClean="0"/>
          </a:p>
          <a:p>
            <a:r>
              <a:rPr lang="de-DE" dirty="0" smtClean="0"/>
              <a:t>Part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information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no</a:t>
            </a:r>
            <a:r>
              <a:rPr lang="de-DE" dirty="0" smtClean="0"/>
              <a:t> </a:t>
            </a:r>
            <a:r>
              <a:rPr lang="de-DE" dirty="0" err="1" smtClean="0"/>
              <a:t>longer</a:t>
            </a:r>
            <a:r>
              <a:rPr lang="de-DE" dirty="0" smtClean="0"/>
              <a:t> </a:t>
            </a:r>
            <a:r>
              <a:rPr lang="de-DE" dirty="0" err="1" smtClean="0"/>
              <a:t>directly</a:t>
            </a:r>
            <a:r>
              <a:rPr lang="de-DE" dirty="0" smtClean="0"/>
              <a:t> </a:t>
            </a:r>
            <a:r>
              <a:rPr lang="de-DE" dirty="0" err="1" smtClean="0"/>
              <a:t>accessible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139553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Boundary</a:t>
            </a:r>
            <a:r>
              <a:rPr lang="de-DE" dirty="0" smtClean="0"/>
              <a:t> / Halo </a:t>
            </a:r>
            <a:r>
              <a:rPr lang="de-DE" dirty="0" err="1" smtClean="0"/>
              <a:t>domains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150129" y="1897063"/>
            <a:ext cx="4843741" cy="4229100"/>
          </a:xfrm>
        </p:spPr>
      </p:pic>
    </p:spTree>
    <p:extLst>
      <p:ext uri="{BB962C8B-B14F-4D97-AF65-F5344CB8AC3E}">
        <p14:creationId xmlns:p14="http://schemas.microsoft.com/office/powerpoint/2010/main" xmlns="" val="794515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57200" y="2215285"/>
            <a:ext cx="8229600" cy="3592656"/>
          </a:xfrm>
        </p:spPr>
      </p:pic>
    </p:spTree>
    <p:extLst>
      <p:ext uri="{BB962C8B-B14F-4D97-AF65-F5344CB8AC3E}">
        <p14:creationId xmlns:p14="http://schemas.microsoft.com/office/powerpoint/2010/main" xmlns="" val="2675427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Memory </a:t>
            </a:r>
            <a:r>
              <a:rPr lang="de-DE" dirty="0" err="1" smtClean="0"/>
              <a:t>layout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40929" y="1897063"/>
            <a:ext cx="4843741" cy="4229100"/>
          </a:xfrm>
        </p:spPr>
      </p:pic>
    </p:spTree>
    <p:extLst>
      <p:ext uri="{BB962C8B-B14F-4D97-AF65-F5344CB8AC3E}">
        <p14:creationId xmlns:p14="http://schemas.microsoft.com/office/powerpoint/2010/main" xmlns="" val="1646276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Bulk</a:t>
            </a:r>
            <a:r>
              <a:rPr lang="de-DE" dirty="0" smtClean="0"/>
              <a:t> </a:t>
            </a:r>
            <a:r>
              <a:rPr lang="de-DE" dirty="0" err="1" smtClean="0"/>
              <a:t>Synchronous</a:t>
            </a:r>
            <a:r>
              <a:rPr lang="de-DE" dirty="0" smtClean="0"/>
              <a:t> 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Separate </a:t>
            </a:r>
            <a:r>
              <a:rPr lang="de-DE" dirty="0" err="1" smtClean="0"/>
              <a:t>communication</a:t>
            </a:r>
            <a:r>
              <a:rPr lang="de-DE" dirty="0" smtClean="0"/>
              <a:t> / </a:t>
            </a:r>
            <a:r>
              <a:rPr lang="de-DE" dirty="0" err="1" smtClean="0"/>
              <a:t>computation</a:t>
            </a:r>
            <a:r>
              <a:rPr lang="de-DE" dirty="0" smtClean="0"/>
              <a:t> </a:t>
            </a:r>
            <a:r>
              <a:rPr lang="de-DE" dirty="0" err="1" smtClean="0"/>
              <a:t>phases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801378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Communication </a:t>
            </a:r>
            <a:r>
              <a:rPr lang="de-DE" dirty="0" err="1" smtClean="0"/>
              <a:t>phase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57200" y="2215285"/>
            <a:ext cx="8229600" cy="3592656"/>
          </a:xfrm>
        </p:spPr>
      </p:pic>
      <p:grpSp>
        <p:nvGrpSpPr>
          <p:cNvPr id="11" name="Group 10"/>
          <p:cNvGrpSpPr/>
          <p:nvPr/>
        </p:nvGrpSpPr>
        <p:grpSpPr>
          <a:xfrm>
            <a:off x="598220" y="5535783"/>
            <a:ext cx="8587156" cy="369332"/>
            <a:chOff x="598220" y="5535783"/>
            <a:chExt cx="8587156" cy="369332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1580972" y="5717122"/>
              <a:ext cx="2965391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598220" y="5535783"/>
              <a:ext cx="15211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 err="1" smtClean="0"/>
                <a:t>barrier</a:t>
              </a:r>
              <a:endParaRPr lang="en-US" b="1" dirty="0"/>
            </a:p>
          </p:txBody>
        </p:sp>
        <p:cxnSp>
          <p:nvCxnSpPr>
            <p:cNvPr id="9" name="Straight Connector 8"/>
            <p:cNvCxnSpPr/>
            <p:nvPr/>
          </p:nvCxnSpPr>
          <p:spPr>
            <a:xfrm>
              <a:off x="4698834" y="5715694"/>
              <a:ext cx="2965391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7664225" y="5535783"/>
              <a:ext cx="15211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 err="1" smtClean="0"/>
                <a:t>barrier</a:t>
              </a:r>
              <a:endParaRPr 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xmlns="" val="4072791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Computation</a:t>
            </a:r>
            <a:r>
              <a:rPr lang="de-DE" dirty="0" smtClean="0"/>
              <a:t> </a:t>
            </a:r>
            <a:r>
              <a:rPr lang="de-DE" dirty="0" err="1" smtClean="0"/>
              <a:t>phase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57200" y="2215285"/>
            <a:ext cx="8229600" cy="3592656"/>
          </a:xfrm>
        </p:spPr>
      </p:pic>
      <p:grpSp>
        <p:nvGrpSpPr>
          <p:cNvPr id="5" name="Group 4"/>
          <p:cNvGrpSpPr/>
          <p:nvPr/>
        </p:nvGrpSpPr>
        <p:grpSpPr>
          <a:xfrm>
            <a:off x="598220" y="5535783"/>
            <a:ext cx="8587156" cy="369332"/>
            <a:chOff x="598220" y="5535783"/>
            <a:chExt cx="8587156" cy="369332"/>
          </a:xfrm>
        </p:grpSpPr>
        <p:cxnSp>
          <p:nvCxnSpPr>
            <p:cNvPr id="6" name="Straight Connector 5"/>
            <p:cNvCxnSpPr/>
            <p:nvPr/>
          </p:nvCxnSpPr>
          <p:spPr>
            <a:xfrm>
              <a:off x="1580972" y="5717122"/>
              <a:ext cx="2965391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598220" y="5535783"/>
              <a:ext cx="15211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 err="1" smtClean="0"/>
                <a:t>barrier</a:t>
              </a:r>
              <a:endParaRPr lang="en-US" b="1" dirty="0"/>
            </a:p>
          </p:txBody>
        </p:sp>
        <p:cxnSp>
          <p:nvCxnSpPr>
            <p:cNvPr id="8" name="Straight Connector 7"/>
            <p:cNvCxnSpPr/>
            <p:nvPr/>
          </p:nvCxnSpPr>
          <p:spPr>
            <a:xfrm>
              <a:off x="4698834" y="5715694"/>
              <a:ext cx="2965391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7664225" y="5535783"/>
              <a:ext cx="15211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 err="1" smtClean="0"/>
                <a:t>barrier</a:t>
              </a:r>
              <a:endParaRPr 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xmlns="" val="1346241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el 1"/>
          <p:cNvSpPr>
            <a:spLocks noGrp="1"/>
          </p:cNvSpPr>
          <p:nvPr>
            <p:ph type="title" idx="4294967295"/>
          </p:nvPr>
        </p:nvSpPr>
        <p:spPr>
          <a:xfrm>
            <a:off x="457200" y="850477"/>
            <a:ext cx="8229600" cy="990600"/>
          </a:xfrm>
        </p:spPr>
        <p:txBody>
          <a:bodyPr/>
          <a:lstStyle/>
          <a:p>
            <a:pPr eaLnBrk="1" hangingPunct="1"/>
            <a:r>
              <a:rPr lang="de-DE" dirty="0"/>
              <a:t>	</a:t>
            </a:r>
            <a:r>
              <a:rPr lang="de-DE" dirty="0" smtClean="0"/>
              <a:t>GASPI in </a:t>
            </a:r>
            <a:br>
              <a:rPr lang="de-DE" dirty="0" smtClean="0"/>
            </a:br>
            <a:r>
              <a:rPr lang="de-DE" dirty="0" smtClean="0"/>
              <a:t>European </a:t>
            </a:r>
            <a:r>
              <a:rPr lang="de-DE" dirty="0" err="1" smtClean="0"/>
              <a:t>Exascale</a:t>
            </a:r>
            <a:r>
              <a:rPr lang="de-DE" dirty="0" smtClean="0"/>
              <a:t> Projects</a:t>
            </a:r>
          </a:p>
        </p:txBody>
      </p:sp>
      <p:sp>
        <p:nvSpPr>
          <p:cNvPr id="19458" name="Inhaltsplatzhalter 2"/>
          <p:cNvSpPr>
            <a:spLocks noGrp="1"/>
          </p:cNvSpPr>
          <p:nvPr>
            <p:ph idx="4294967295"/>
          </p:nvPr>
        </p:nvSpPr>
        <p:spPr>
          <a:xfrm>
            <a:off x="457200" y="1897063"/>
            <a:ext cx="6513513" cy="4229100"/>
          </a:xfrm>
        </p:spPr>
        <p:txBody>
          <a:bodyPr/>
          <a:lstStyle/>
          <a:p>
            <a:pPr eaLnBrk="1" hangingPunct="1"/>
            <a:endParaRPr lang="de-DE" sz="2000" b="1" dirty="0" smtClean="0"/>
          </a:p>
          <a:p>
            <a:pPr eaLnBrk="1" hangingPunct="1"/>
            <a:endParaRPr lang="de-DE" dirty="0" smtClean="0"/>
          </a:p>
          <a:p>
            <a:pPr lvl="1" eaLnBrk="1" hangingPunct="1"/>
            <a:endParaRPr lang="de-DE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59600" y="1897028"/>
            <a:ext cx="7834496" cy="48060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756534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Communication </a:t>
            </a:r>
            <a:r>
              <a:rPr lang="de-DE" dirty="0" err="1" smtClean="0"/>
              <a:t>phase</a:t>
            </a:r>
            <a:r>
              <a:rPr lang="de-DE" dirty="0" smtClean="0"/>
              <a:t>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57200" y="2215285"/>
            <a:ext cx="8229600" cy="3592656"/>
          </a:xfrm>
        </p:spPr>
      </p:pic>
      <p:grpSp>
        <p:nvGrpSpPr>
          <p:cNvPr id="5" name="Group 4"/>
          <p:cNvGrpSpPr/>
          <p:nvPr/>
        </p:nvGrpSpPr>
        <p:grpSpPr>
          <a:xfrm>
            <a:off x="598220" y="5535783"/>
            <a:ext cx="8587156" cy="369332"/>
            <a:chOff x="598220" y="5535783"/>
            <a:chExt cx="8587156" cy="369332"/>
          </a:xfrm>
        </p:grpSpPr>
        <p:cxnSp>
          <p:nvCxnSpPr>
            <p:cNvPr id="6" name="Straight Connector 5"/>
            <p:cNvCxnSpPr/>
            <p:nvPr/>
          </p:nvCxnSpPr>
          <p:spPr>
            <a:xfrm>
              <a:off x="1580972" y="5717122"/>
              <a:ext cx="2965391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598220" y="5535783"/>
              <a:ext cx="15211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 err="1" smtClean="0"/>
                <a:t>barrier</a:t>
              </a:r>
              <a:endParaRPr lang="en-US" b="1" dirty="0"/>
            </a:p>
          </p:txBody>
        </p:sp>
        <p:cxnSp>
          <p:nvCxnSpPr>
            <p:cNvPr id="8" name="Straight Connector 7"/>
            <p:cNvCxnSpPr/>
            <p:nvPr/>
          </p:nvCxnSpPr>
          <p:spPr>
            <a:xfrm>
              <a:off x="4698834" y="5715694"/>
              <a:ext cx="2965391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7664225" y="5535783"/>
              <a:ext cx="15211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 err="1" smtClean="0"/>
                <a:t>barrier</a:t>
              </a:r>
              <a:endParaRPr 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xmlns="" val="2197031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Computation</a:t>
            </a:r>
            <a:r>
              <a:rPr lang="de-DE" dirty="0" smtClean="0"/>
              <a:t> </a:t>
            </a:r>
            <a:r>
              <a:rPr lang="de-DE" dirty="0" err="1" smtClean="0"/>
              <a:t>phase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57200" y="2215285"/>
            <a:ext cx="8229600" cy="3592656"/>
          </a:xfrm>
        </p:spPr>
      </p:pic>
      <p:grpSp>
        <p:nvGrpSpPr>
          <p:cNvPr id="5" name="Group 4"/>
          <p:cNvGrpSpPr/>
          <p:nvPr/>
        </p:nvGrpSpPr>
        <p:grpSpPr>
          <a:xfrm>
            <a:off x="598220" y="5535783"/>
            <a:ext cx="8587156" cy="369332"/>
            <a:chOff x="598220" y="5535783"/>
            <a:chExt cx="8587156" cy="369332"/>
          </a:xfrm>
        </p:grpSpPr>
        <p:cxnSp>
          <p:nvCxnSpPr>
            <p:cNvPr id="6" name="Straight Connector 5"/>
            <p:cNvCxnSpPr/>
            <p:nvPr/>
          </p:nvCxnSpPr>
          <p:spPr>
            <a:xfrm>
              <a:off x="1580972" y="5717122"/>
              <a:ext cx="2965391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598220" y="5535783"/>
              <a:ext cx="15211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 err="1" smtClean="0"/>
                <a:t>barrier</a:t>
              </a:r>
              <a:endParaRPr lang="en-US" b="1" dirty="0"/>
            </a:p>
          </p:txBody>
        </p:sp>
        <p:cxnSp>
          <p:nvCxnSpPr>
            <p:cNvPr id="8" name="Straight Connector 7"/>
            <p:cNvCxnSpPr/>
            <p:nvPr/>
          </p:nvCxnSpPr>
          <p:spPr>
            <a:xfrm>
              <a:off x="4698834" y="5715694"/>
              <a:ext cx="2965391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7664225" y="5535783"/>
              <a:ext cx="15211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 err="1" smtClean="0"/>
                <a:t>barrier</a:t>
              </a:r>
              <a:endParaRPr 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xmlns="" val="3946828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Hands-on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Implement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bulk</a:t>
            </a:r>
            <a:r>
              <a:rPr lang="de-DE" dirty="0"/>
              <a:t>-</a:t>
            </a:r>
            <a:r>
              <a:rPr lang="de-DE" dirty="0" err="1" smtClean="0"/>
              <a:t>synchronous</a:t>
            </a:r>
            <a:r>
              <a:rPr lang="de-DE" dirty="0" smtClean="0"/>
              <a:t> </a:t>
            </a:r>
            <a:r>
              <a:rPr lang="de-DE" dirty="0" err="1" smtClean="0"/>
              <a:t>algorithm</a:t>
            </a:r>
            <a:endParaRPr lang="de-DE" dirty="0" smtClean="0"/>
          </a:p>
          <a:p>
            <a:pPr lvl="1"/>
            <a:r>
              <a:rPr lang="de-DE" dirty="0" err="1" smtClean="0"/>
              <a:t>use</a:t>
            </a:r>
            <a:r>
              <a:rPr lang="de-DE" dirty="0" smtClean="0"/>
              <a:t> </a:t>
            </a:r>
            <a:r>
              <a:rPr lang="de-DE" dirty="0" err="1" smtClean="0"/>
              <a:t>left_right_double_buffer_funneled.c</a:t>
            </a:r>
            <a:r>
              <a:rPr lang="de-DE" dirty="0" smtClean="0"/>
              <a:t> </a:t>
            </a:r>
            <a:r>
              <a:rPr lang="de-DE" dirty="0" err="1" smtClean="0"/>
              <a:t>as</a:t>
            </a:r>
            <a:r>
              <a:rPr lang="de-DE" dirty="0" smtClean="0"/>
              <a:t> </a:t>
            </a:r>
            <a:r>
              <a:rPr lang="de-DE" dirty="0" err="1" smtClean="0"/>
              <a:t>template</a:t>
            </a:r>
            <a:endParaRPr lang="de-DE" dirty="0" smtClean="0"/>
          </a:p>
          <a:p>
            <a:pPr lvl="1"/>
            <a:endParaRPr lang="de-DE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60799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Titel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de-DE" dirty="0" smtClean="0"/>
              <a:t>The GASPI Ring Exchange </a:t>
            </a:r>
          </a:p>
        </p:txBody>
      </p:sp>
      <p:sp>
        <p:nvSpPr>
          <p:cNvPr id="95235" name="Inhaltsplatzhalter 5"/>
          <p:cNvSpPr>
            <a:spLocks noGrp="1"/>
          </p:cNvSpPr>
          <p:nvPr>
            <p:ph idx="4294967295"/>
          </p:nvPr>
        </p:nvSpPr>
        <p:spPr/>
        <p:txBody>
          <a:bodyPr/>
          <a:lstStyle/>
          <a:p>
            <a:r>
              <a:rPr lang="de-DE" dirty="0" smtClean="0"/>
              <a:t>GASPI – </a:t>
            </a:r>
            <a:r>
              <a:rPr lang="de-DE" dirty="0" err="1" smtClean="0"/>
              <a:t>left_right_double_buffer_funneled.c</a:t>
            </a:r>
            <a:endParaRPr lang="de-DE" dirty="0" smtClean="0"/>
          </a:p>
        </p:txBody>
      </p:sp>
      <p:sp>
        <p:nvSpPr>
          <p:cNvPr id="7" name="Inhaltsplatzhalter 2"/>
          <p:cNvSpPr txBox="1">
            <a:spLocks/>
          </p:cNvSpPr>
          <p:nvPr/>
        </p:nvSpPr>
        <p:spPr bwMode="auto">
          <a:xfrm>
            <a:off x="457199" y="2571751"/>
            <a:ext cx="8686801" cy="3926586"/>
          </a:xfrm>
          <a:prstGeom prst="rect">
            <a:avLst/>
          </a:prstGeom>
          <a:ln w="25400" cap="flat" cmpd="sng" algn="ctr">
            <a:solidFill>
              <a:schemeClr val="dk1"/>
            </a:solidFill>
            <a:prstDash val="solid"/>
            <a:miter lim="800000"/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>
              <a:defRPr/>
            </a:pP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if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(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tid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== 0) {</a:t>
            </a:r>
          </a:p>
          <a:p>
            <a:pPr>
              <a:defRPr/>
            </a:pP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// 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issue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write</a:t>
            </a:r>
            <a:endParaRPr lang="de-DE" sz="1400" dirty="0" smtClean="0">
              <a:solidFill>
                <a:prstClr val="black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defRPr/>
            </a:pP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write_notify_and_cycle</a:t>
            </a:r>
            <a:endParaRPr lang="de-DE" sz="1400" dirty="0" smtClean="0">
              <a:solidFill>
                <a:prstClr val="black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defRPr/>
            </a:pP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 ( .. , LEFT(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iProc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nProc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),., 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right_data_available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[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buffer_id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], 1 + i);</a:t>
            </a:r>
          </a:p>
          <a:p>
            <a:pPr>
              <a:defRPr/>
            </a:pP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// 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issue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write</a:t>
            </a:r>
            <a:endParaRPr lang="de-DE" sz="1400" dirty="0" smtClean="0">
              <a:solidFill>
                <a:prstClr val="black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defRPr/>
            </a:pP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write_notify_and_cycle</a:t>
            </a:r>
            <a:endParaRPr lang="de-DE" sz="1400" dirty="0" smtClean="0">
              <a:solidFill>
                <a:prstClr val="black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defRPr/>
            </a:pP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 ( .., RIGHT(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iProc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nProc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),., 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left_data_available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[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buffer_id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], 1 + i);</a:t>
            </a:r>
          </a:p>
          <a:p>
            <a:pPr>
              <a:defRPr/>
            </a:pP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 }</a:t>
            </a:r>
          </a:p>
          <a:p>
            <a:pPr>
              <a:defRPr/>
            </a:pPr>
            <a:r>
              <a:rPr lang="de-DE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de-DE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pragma</a:t>
            </a:r>
            <a:r>
              <a:rPr lang="de-DE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omp</a:t>
            </a:r>
            <a:r>
              <a:rPr lang="de-DE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barrier</a:t>
            </a:r>
            <a:endParaRPr lang="de-DE" sz="1400" b="1" dirty="0" smtClean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defRPr/>
            </a:pP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data_compute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( NTHREADS, 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array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, 1 - 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buffer_id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buffer_id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slice_id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);</a:t>
            </a:r>
          </a:p>
          <a:p>
            <a:pPr>
              <a:defRPr/>
            </a:pPr>
            <a:r>
              <a:rPr lang="de-DE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de-DE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pragma</a:t>
            </a:r>
            <a:r>
              <a:rPr lang="de-DE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omp</a:t>
            </a:r>
            <a:r>
              <a:rPr lang="de-DE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barrier</a:t>
            </a:r>
            <a:endParaRPr lang="de-DE" sz="1400" dirty="0" smtClean="0">
              <a:solidFill>
                <a:prstClr val="black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defRPr/>
            </a:pP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buffer_id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= 1 - 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buffer_id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xmlns="" val="3228452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Excursion</a:t>
            </a:r>
            <a:r>
              <a:rPr lang="de-DE" dirty="0" smtClean="0"/>
              <a:t>: </a:t>
            </a:r>
            <a:r>
              <a:rPr lang="de-DE" dirty="0" err="1" smtClean="0"/>
              <a:t>Efficient</a:t>
            </a:r>
            <a:r>
              <a:rPr lang="de-DE" dirty="0" smtClean="0"/>
              <a:t> parallel 								</a:t>
            </a:r>
            <a:r>
              <a:rPr lang="de-DE" dirty="0" err="1" smtClean="0"/>
              <a:t>execution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Basic </a:t>
            </a:r>
            <a:r>
              <a:rPr lang="de-DE" dirty="0" err="1" smtClean="0"/>
              <a:t>ingredients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940331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Efficient</a:t>
            </a:r>
            <a:r>
              <a:rPr lang="de-DE" dirty="0" smtClean="0"/>
              <a:t> parallel </a:t>
            </a:r>
            <a:r>
              <a:rPr lang="de-DE" dirty="0" err="1" smtClean="0"/>
              <a:t>execution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Question</a:t>
            </a:r>
            <a:r>
              <a:rPr lang="de-DE" dirty="0" smtClean="0"/>
              <a:t>: </a:t>
            </a:r>
            <a:r>
              <a:rPr lang="de-DE" dirty="0" err="1" smtClean="0"/>
              <a:t>What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measure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„</a:t>
            </a:r>
            <a:r>
              <a:rPr lang="de-DE" dirty="0" err="1" smtClean="0"/>
              <a:t>efficient</a:t>
            </a:r>
            <a:r>
              <a:rPr lang="de-DE" dirty="0" smtClean="0"/>
              <a:t> </a:t>
            </a:r>
            <a:br>
              <a:rPr lang="de-DE" dirty="0" smtClean="0"/>
            </a:br>
            <a:r>
              <a:rPr lang="de-DE" dirty="0" smtClean="0"/>
              <a:t>                   parallel </a:t>
            </a:r>
            <a:r>
              <a:rPr lang="de-DE" dirty="0" err="1" smtClean="0"/>
              <a:t>execution</a:t>
            </a:r>
            <a:r>
              <a:rPr lang="de-DE" dirty="0" smtClean="0"/>
              <a:t>“ ?</a:t>
            </a:r>
            <a:endParaRPr lang="en-US" dirty="0" smtClean="0"/>
          </a:p>
          <a:p>
            <a:pPr marL="0" indent="0">
              <a:buNone/>
            </a:pPr>
            <a:endParaRPr lang="de-DE" b="1" dirty="0" smtClean="0"/>
          </a:p>
        </p:txBody>
      </p:sp>
    </p:spTree>
    <p:extLst>
      <p:ext uri="{BB962C8B-B14F-4D97-AF65-F5344CB8AC3E}">
        <p14:creationId xmlns:p14="http://schemas.microsoft.com/office/powerpoint/2010/main" xmlns="" val="2656443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Efficient</a:t>
            </a:r>
            <a:r>
              <a:rPr lang="de-DE" dirty="0" smtClean="0"/>
              <a:t> parallel </a:t>
            </a:r>
            <a:r>
              <a:rPr lang="de-DE" dirty="0" err="1" smtClean="0"/>
              <a:t>execution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Question</a:t>
            </a:r>
            <a:r>
              <a:rPr lang="de-DE" dirty="0" smtClean="0"/>
              <a:t>: </a:t>
            </a:r>
            <a:r>
              <a:rPr lang="de-DE" dirty="0" err="1" smtClean="0"/>
              <a:t>What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measure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„</a:t>
            </a:r>
            <a:r>
              <a:rPr lang="de-DE" dirty="0" err="1" smtClean="0"/>
              <a:t>efficient</a:t>
            </a:r>
            <a:r>
              <a:rPr lang="de-DE" dirty="0" smtClean="0"/>
              <a:t> </a:t>
            </a:r>
            <a:br>
              <a:rPr lang="de-DE" dirty="0" smtClean="0"/>
            </a:br>
            <a:r>
              <a:rPr lang="de-DE" dirty="0" smtClean="0"/>
              <a:t>                   parallel </a:t>
            </a:r>
            <a:r>
              <a:rPr lang="de-DE" dirty="0" err="1" smtClean="0"/>
              <a:t>execution</a:t>
            </a:r>
            <a:r>
              <a:rPr lang="de-DE" dirty="0" smtClean="0"/>
              <a:t>“ ?</a:t>
            </a:r>
            <a:endParaRPr lang="en-US" dirty="0" smtClean="0"/>
          </a:p>
          <a:p>
            <a:pPr marL="0" indent="0">
              <a:buNone/>
            </a:pPr>
            <a:endParaRPr lang="de-DE" b="1" dirty="0" smtClean="0"/>
          </a:p>
        </p:txBody>
      </p:sp>
      <p:sp>
        <p:nvSpPr>
          <p:cNvPr id="4" name="Rectangle 3"/>
          <p:cNvSpPr/>
          <p:nvPr/>
        </p:nvSpPr>
        <p:spPr>
          <a:xfrm>
            <a:off x="2055987" y="3559629"/>
            <a:ext cx="4762843" cy="923330"/>
          </a:xfrm>
          <a:prstGeom prst="rect">
            <a:avLst/>
          </a:prstGeom>
          <a:solidFill>
            <a:srgbClr val="FF0000"/>
          </a:solidFill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SCALABILITY</a:t>
            </a:r>
            <a:endParaRPr lang="en-US" sz="54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xmlns="" val="1052554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99858" y="3614871"/>
            <a:ext cx="7588665" cy="1170774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Scalability</a:t>
            </a:r>
            <a:r>
              <a:rPr lang="de-DE" dirty="0" smtClean="0"/>
              <a:t> 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897063"/>
                <a:ext cx="8229600" cy="4229100"/>
              </a:xfrm>
            </p:spPr>
            <p:txBody>
              <a:bodyPr/>
              <a:lstStyle/>
              <a:p>
                <a:r>
                  <a:rPr lang="de-DE" dirty="0" smtClean="0"/>
                  <a:t>Definition: 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/>
                      </a:rPr>
                      <m:t>𝑆</m:t>
                    </m:r>
                    <m:r>
                      <a:rPr lang="de-DE" b="0" i="1" smtClean="0">
                        <a:latin typeface="Cambria Math"/>
                      </a:rPr>
                      <m:t>(</m:t>
                    </m:r>
                    <m:sSub>
                      <m:sSubPr>
                        <m:ctrlPr>
                          <a:rPr lang="de-DE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/>
                          </a:rPr>
                          <m:t>𝑁</m:t>
                        </m:r>
                      </m:e>
                      <m:sub>
                        <m:r>
                          <a:rPr lang="de-DE" b="0" i="1" smtClean="0">
                            <a:latin typeface="Cambria Math"/>
                          </a:rPr>
                          <m:t>𝑝𝑟𝑜𝑐</m:t>
                        </m:r>
                      </m:sub>
                    </m:sSub>
                    <m:r>
                      <a:rPr lang="de-DE" b="0" i="1" smtClean="0">
                        <a:latin typeface="Cambria Math"/>
                      </a:rPr>
                      <m:t>)</m:t>
                    </m:r>
                    <m:r>
                      <a:rPr lang="de-DE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de-DE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de-DE" b="0" i="1" smtClean="0">
                            <a:latin typeface="Cambria Math"/>
                          </a:rPr>
                          <m:t>𝑇</m:t>
                        </m:r>
                        <m:r>
                          <a:rPr lang="de-DE" b="0" i="1" smtClean="0">
                            <a:latin typeface="Cambria Math"/>
                          </a:rPr>
                          <m:t>(1)</m:t>
                        </m:r>
                      </m:num>
                      <m:den>
                        <m:r>
                          <a:rPr lang="de-DE" b="0" i="1" smtClean="0">
                            <a:latin typeface="Cambria Math"/>
                          </a:rPr>
                          <m:t>𝑇</m:t>
                        </m:r>
                        <m:r>
                          <a:rPr lang="de-DE" b="0" i="1" smtClean="0">
                            <a:latin typeface="Cambria Math"/>
                          </a:rPr>
                          <m:t>(</m:t>
                        </m:r>
                        <m:sSub>
                          <m:sSubPr>
                            <m:ctrlPr>
                              <a:rPr lang="de-DE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de-DE" i="1">
                                <a:latin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de-DE" i="1">
                                <a:latin typeface="Cambria Math"/>
                              </a:rPr>
                              <m:t>𝑝𝑟𝑜𝑐</m:t>
                            </m:r>
                          </m:sub>
                        </m:sSub>
                        <m:r>
                          <a:rPr lang="de-DE" b="0" i="1" smtClean="0">
                            <a:latin typeface="Cambria Math"/>
                          </a:rPr>
                          <m:t>)</m:t>
                        </m:r>
                      </m:den>
                    </m:f>
                  </m:oMath>
                </a14:m>
                <a:endParaRPr lang="de-DE" dirty="0" smtClean="0"/>
              </a:p>
              <a:p>
                <a:r>
                  <a:rPr lang="de-DE" dirty="0" smtClean="0"/>
                  <a:t>Interpretation:</a:t>
                </a:r>
                <a:br>
                  <a:rPr lang="de-DE" dirty="0" smtClean="0"/>
                </a:br>
                <a:r>
                  <a:rPr lang="de-DE" sz="1600" dirty="0" smtClean="0"/>
                  <a:t> </a:t>
                </a:r>
                <a:endParaRPr lang="de-DE" dirty="0"/>
              </a:p>
              <a:p>
                <a:pPr marL="0" indent="0">
                  <a:buNone/>
                </a:pPr>
                <a:r>
                  <a:rPr lang="de-DE" dirty="0"/>
                  <a:t>	</a:t>
                </a:r>
                <a:r>
                  <a:rPr lang="de-DE" dirty="0" err="1"/>
                  <a:t>Measure</a:t>
                </a:r>
                <a:r>
                  <a:rPr lang="de-DE" dirty="0"/>
                  <a:t> </a:t>
                </a:r>
                <a:r>
                  <a:rPr lang="de-DE" dirty="0" err="1"/>
                  <a:t>for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additional </a:t>
                </a:r>
                <a:r>
                  <a:rPr lang="de-DE" dirty="0" err="1"/>
                  <a:t>benefit</a:t>
                </a:r>
                <a:r>
                  <a:rPr lang="de-DE" dirty="0"/>
                  <a:t> </a:t>
                </a:r>
                <a:r>
                  <a:rPr lang="de-DE" dirty="0" err="1"/>
                  <a:t>generated</a:t>
                </a:r>
                <a:r>
                  <a:rPr lang="de-DE" dirty="0"/>
                  <a:t> </a:t>
                </a:r>
                <a:br>
                  <a:rPr lang="de-DE" dirty="0"/>
                </a:br>
                <a:r>
                  <a:rPr lang="de-DE" dirty="0"/>
                  <a:t>	</a:t>
                </a:r>
                <a:r>
                  <a:rPr lang="de-DE" dirty="0" err="1"/>
                  <a:t>by</a:t>
                </a:r>
                <a:r>
                  <a:rPr lang="de-DE" dirty="0"/>
                  <a:t> </a:t>
                </a:r>
                <a:r>
                  <a:rPr lang="de-DE" dirty="0" err="1"/>
                  <a:t>employing</a:t>
                </a:r>
                <a:r>
                  <a:rPr lang="de-DE" dirty="0"/>
                  <a:t> additional </a:t>
                </a:r>
                <a:r>
                  <a:rPr lang="de-DE" dirty="0" err="1" smtClean="0"/>
                  <a:t>resources</a:t>
                </a:r>
                <a:endParaRPr lang="de-DE" dirty="0"/>
              </a:p>
              <a:p>
                <a:pPr marL="0" indent="0">
                  <a:buNone/>
                </a:pPr>
                <a:endParaRPr lang="de-DE" sz="16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897063"/>
                <a:ext cx="8229600" cy="4229100"/>
              </a:xfrm>
              <a:blipFill rotWithShape="1">
                <a:blip r:embed="rId2"/>
                <a:stretch>
                  <a:fillRect l="-1630" r="-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xmlns="" val="1508890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Scalability</a:t>
            </a:r>
            <a:r>
              <a:rPr lang="de-DE" dirty="0" smtClean="0"/>
              <a:t> 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897063"/>
                <a:ext cx="8229600" cy="4229100"/>
              </a:xfrm>
            </p:spPr>
            <p:txBody>
              <a:bodyPr/>
              <a:lstStyle/>
              <a:p>
                <a:pPr marL="0" indent="0">
                  <a:buNone/>
                </a:pPr>
                <a:endParaRPr lang="de-DE" sz="1600" dirty="0" smtClean="0"/>
              </a:p>
              <a:p>
                <a:r>
                  <a:rPr lang="de-DE" dirty="0" smtClean="0"/>
                  <a:t>Optimal: linear </a:t>
                </a:r>
                <a:r>
                  <a:rPr lang="de-DE" dirty="0" err="1" smtClean="0"/>
                  <a:t>scalability</a:t>
                </a:r>
                <a:r>
                  <a:rPr lang="de-DE" dirty="0" smtClean="0"/>
                  <a:t>, i.e.</a:t>
                </a:r>
                <a:r>
                  <a:rPr lang="de-DE" dirty="0"/>
                  <a:t/>
                </a:r>
                <a:br>
                  <a:rPr lang="de-DE" dirty="0"/>
                </a:br>
                <a:r>
                  <a:rPr lang="de-DE" sz="1600" dirty="0" smtClean="0"/>
                  <a:t> </a:t>
                </a:r>
                <a:r>
                  <a:rPr lang="de-DE" dirty="0" smtClean="0"/>
                  <a:t/>
                </a:r>
                <a:br>
                  <a:rPr lang="de-DE" dirty="0" smtClean="0"/>
                </a:br>
                <a14:m>
                  <m:oMath xmlns:m="http://schemas.openxmlformats.org/officeDocument/2006/math">
                    <m:r>
                      <a:rPr lang="de-DE" b="0" i="1" smtClean="0">
                        <a:latin typeface="Cambria Math"/>
                      </a:rPr>
                      <m:t>𝑇</m:t>
                    </m:r>
                    <m:r>
                      <a:rPr lang="de-DE" b="0" i="1" smtClean="0">
                        <a:latin typeface="Cambria Math"/>
                      </a:rPr>
                      <m:t>(</m:t>
                    </m:r>
                    <m:sSub>
                      <m:sSubPr>
                        <m:ctrlPr>
                          <a:rPr lang="de-DE" i="1">
                            <a:latin typeface="Cambria Math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/>
                          </a:rPr>
                          <m:t>𝑁</m:t>
                        </m:r>
                      </m:e>
                      <m:sub>
                        <m:r>
                          <a:rPr lang="de-DE" i="1">
                            <a:latin typeface="Cambria Math"/>
                          </a:rPr>
                          <m:t>𝑝𝑟𝑜𝑐</m:t>
                        </m:r>
                      </m:sub>
                    </m:sSub>
                    <m:r>
                      <a:rPr lang="de-DE" b="0" i="1" smtClean="0">
                        <a:latin typeface="Cambria Math"/>
                      </a:rPr>
                      <m:t>)</m:t>
                    </m:r>
                    <m:r>
                      <a:rPr lang="de-DE" i="1" smtClean="0">
                        <a:latin typeface="Cambria Math"/>
                      </a:rPr>
                      <m:t>=</m:t>
                    </m:r>
                  </m:oMath>
                </a14:m>
                <a:r>
                  <a:rPr lang="de-DE" dirty="0" smtClean="0"/>
                  <a:t>T(1)/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/>
                          </a:rPr>
                          <m:t>𝑁</m:t>
                        </m:r>
                      </m:e>
                      <m:sub>
                        <m:r>
                          <a:rPr lang="de-DE" i="1">
                            <a:latin typeface="Cambria Math"/>
                          </a:rPr>
                          <m:t>𝑝𝑟𝑜𝑐</m:t>
                        </m:r>
                      </m:sub>
                    </m:sSub>
                  </m:oMath>
                </a14:m>
                <a:r>
                  <a:rPr lang="de-DE" dirty="0" smtClean="0"/>
                  <a:t/>
                </a:r>
                <a:br>
                  <a:rPr lang="de-DE" dirty="0" smtClean="0"/>
                </a:br>
                <a:r>
                  <a:rPr lang="de-DE" sz="1600" dirty="0" smtClean="0"/>
                  <a:t> </a:t>
                </a:r>
                <a:r>
                  <a:rPr lang="de-DE" dirty="0" smtClean="0"/>
                  <a:t/>
                </a:r>
                <a:br>
                  <a:rPr lang="de-DE" dirty="0" smtClean="0"/>
                </a:br>
                <a:r>
                  <a:rPr lang="de-DE" dirty="0" smtClean="0"/>
                  <a:t>-&gt;  </a:t>
                </a:r>
                <a:r>
                  <a:rPr lang="de-DE" dirty="0" err="1" smtClean="0"/>
                  <a:t>doubling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the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resources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implies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doubling</a:t>
                </a:r>
                <a:r>
                  <a:rPr lang="de-DE" dirty="0" smtClean="0"/>
                  <a:t> </a:t>
                </a:r>
                <a:br>
                  <a:rPr lang="de-DE" dirty="0" smtClean="0"/>
                </a:br>
                <a:r>
                  <a:rPr lang="de-DE" dirty="0" smtClean="0"/>
                  <a:t>     </a:t>
                </a:r>
                <a:r>
                  <a:rPr lang="de-DE" dirty="0" err="1" smtClean="0"/>
                  <a:t>the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generated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benefit</a:t>
                </a:r>
                <a:r>
                  <a:rPr lang="de-DE" dirty="0" smtClean="0"/>
                  <a:t> 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897063"/>
                <a:ext cx="8229600" cy="4229100"/>
              </a:xfrm>
              <a:blipFill rotWithShape="1">
                <a:blip r:embed="rId2"/>
                <a:stretch>
                  <a:fillRect l="-16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xmlns="" val="3294991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Implications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parallelization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897063"/>
                <a:ext cx="8229600" cy="4229100"/>
              </a:xfrm>
            </p:spPr>
            <p:txBody>
              <a:bodyPr/>
              <a:lstStyle/>
              <a:p>
                <a:pPr marL="0" indent="0">
                  <a:buNone/>
                </a:pPr>
                <a:endParaRPr lang="de-DE" sz="1600" dirty="0" smtClean="0"/>
              </a:p>
              <a:p>
                <a14:m>
                  <m:oMath xmlns:m="http://schemas.openxmlformats.org/officeDocument/2006/math">
                    <m:r>
                      <a:rPr lang="de-DE" b="0" i="1" smtClean="0">
                        <a:latin typeface="Cambria Math"/>
                      </a:rPr>
                      <m:t>𝑇</m:t>
                    </m:r>
                    <m:d>
                      <m:dPr>
                        <m:ctrlPr>
                          <a:rPr lang="de-DE" b="0" i="1" smtClean="0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de-DE" i="1">
                                <a:latin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de-DE" i="1">
                                <a:latin typeface="Cambria Math"/>
                              </a:rPr>
                              <m:t>𝑝𝑟𝑜𝑐</m:t>
                            </m:r>
                          </m:sub>
                        </m:sSub>
                      </m:e>
                    </m:d>
                    <m:r>
                      <a:rPr lang="de-DE" b="0" i="1" smtClean="0">
                        <a:latin typeface="Cambria Math"/>
                      </a:rPr>
                      <m:t>:</m:t>
                    </m:r>
                    <m:r>
                      <a:rPr lang="de-DE" i="1" smtClean="0">
                        <a:latin typeface="Cambria Math"/>
                      </a:rPr>
                      <m:t>=</m:t>
                    </m:r>
                  </m:oMath>
                </a14:m>
                <a:r>
                  <a:rPr lang="de-DE" dirty="0" smtClean="0"/>
                  <a:t>T(1)/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/>
                          </a:rPr>
                          <m:t>𝑁</m:t>
                        </m:r>
                      </m:e>
                      <m:sub>
                        <m:r>
                          <a:rPr lang="de-DE" i="1">
                            <a:latin typeface="Cambria Math"/>
                          </a:rPr>
                          <m:t>𝑝𝑟𝑜𝑐</m:t>
                        </m:r>
                      </m:sub>
                    </m:sSub>
                    <m:r>
                      <a:rPr lang="de-DE" b="0" i="1" smtClean="0">
                        <a:latin typeface="Cambria Math"/>
                      </a:rPr>
                      <m:t> </m:t>
                    </m:r>
                  </m:oMath>
                </a14:m>
                <a:endParaRPr lang="de-DE" b="0" dirty="0" smtClean="0"/>
              </a:p>
              <a:p>
                <a:pPr marL="457200" lvl="1" indent="0">
                  <a:buNone/>
                </a:pPr>
                <a:r>
                  <a:rPr lang="de-DE" dirty="0" smtClean="0"/>
                  <a:t/>
                </a:r>
                <a:br>
                  <a:rPr lang="de-DE" dirty="0" smtClean="0"/>
                </a:br>
                <a:r>
                  <a:rPr lang="de-DE" sz="1200" dirty="0" smtClean="0"/>
                  <a:t> </a:t>
                </a:r>
                <a:r>
                  <a:rPr lang="de-DE" dirty="0" smtClean="0"/>
                  <a:t/>
                </a:r>
                <a:br>
                  <a:rPr lang="de-DE" dirty="0" smtClean="0"/>
                </a:br>
                <a:endParaRPr lang="de-DE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897063"/>
                <a:ext cx="8229600" cy="4229100"/>
              </a:xfr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69140" y="3282968"/>
            <a:ext cx="5869244" cy="234871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467741" y="3277668"/>
            <a:ext cx="1093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T(1)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948297" y="4299923"/>
            <a:ext cx="1761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T(4) = T(1) / 4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851695" y="5700050"/>
            <a:ext cx="6489152" cy="42729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905009" y="5816653"/>
            <a:ext cx="15296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solidFill>
                  <a:prstClr val="black"/>
                </a:solidFill>
              </a:rPr>
              <a:t>Time</a:t>
            </a:r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035181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80132" y="1386920"/>
            <a:ext cx="38994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err="1" smtClean="0">
                <a:solidFill>
                  <a:srgbClr val="3B57A0"/>
                </a:solidFill>
                <a:latin typeface="+mn-lt"/>
              </a:rPr>
              <a:t>Visualization</a:t>
            </a:r>
            <a:endParaRPr lang="de-DE" dirty="0">
              <a:solidFill>
                <a:srgbClr val="3B57A0"/>
              </a:solidFill>
              <a:latin typeface="+mn-lt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38988" y="1944280"/>
            <a:ext cx="3282950" cy="2230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931798" y="1797676"/>
            <a:ext cx="3149600" cy="1763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337727" y="1473620"/>
            <a:ext cx="1328737" cy="884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042450" y="4899301"/>
            <a:ext cx="2538413" cy="1339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427098" y="4810401"/>
            <a:ext cx="2159000" cy="1517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108549" y="1549190"/>
            <a:ext cx="13980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 smtClean="0">
                <a:solidFill>
                  <a:srgbClr val="3B57A0"/>
                </a:solidFill>
                <a:latin typeface="+mn-lt"/>
              </a:rPr>
              <a:t>CFD</a:t>
            </a:r>
            <a:endParaRPr lang="de-DE" dirty="0">
              <a:solidFill>
                <a:srgbClr val="3B57A0"/>
              </a:solidFill>
              <a:latin typeface="+mn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327703" y="3650043"/>
            <a:ext cx="26592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err="1" smtClean="0">
                <a:solidFill>
                  <a:srgbClr val="3B57A0"/>
                </a:solidFill>
                <a:latin typeface="+mn-lt"/>
              </a:rPr>
              <a:t>Machine</a:t>
            </a:r>
            <a:r>
              <a:rPr lang="de-DE" sz="2400" dirty="0" smtClean="0">
                <a:solidFill>
                  <a:srgbClr val="3B57A0"/>
                </a:solidFill>
                <a:latin typeface="+mn-lt"/>
              </a:rPr>
              <a:t> Learning</a:t>
            </a:r>
          </a:p>
          <a:p>
            <a:r>
              <a:rPr lang="de-DE" sz="2400" dirty="0" smtClean="0">
                <a:solidFill>
                  <a:srgbClr val="3B57A0"/>
                </a:solidFill>
                <a:latin typeface="+mn-lt"/>
              </a:rPr>
              <a:t>Big Data</a:t>
            </a:r>
          </a:p>
          <a:p>
            <a:r>
              <a:rPr lang="de-DE" sz="2400" dirty="0" smtClean="0">
                <a:solidFill>
                  <a:srgbClr val="3B57A0"/>
                </a:solidFill>
                <a:latin typeface="+mn-lt"/>
              </a:rPr>
              <a:t>Iterative </a:t>
            </a:r>
            <a:r>
              <a:rPr lang="de-DE" sz="2400" dirty="0" err="1" smtClean="0">
                <a:solidFill>
                  <a:srgbClr val="3B57A0"/>
                </a:solidFill>
                <a:latin typeface="+mn-lt"/>
              </a:rPr>
              <a:t>Solvers</a:t>
            </a:r>
            <a:endParaRPr lang="de-DE" sz="2400" dirty="0">
              <a:solidFill>
                <a:srgbClr val="3B57A0"/>
              </a:solidFill>
              <a:latin typeface="+mn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81891" y="4413302"/>
            <a:ext cx="42999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err="1" smtClean="0">
                <a:solidFill>
                  <a:srgbClr val="3B57A0"/>
                </a:solidFill>
                <a:latin typeface="+mn-lt"/>
              </a:rPr>
              <a:t>Seismic</a:t>
            </a:r>
            <a:r>
              <a:rPr lang="de-DE" sz="2400" dirty="0" smtClean="0">
                <a:solidFill>
                  <a:srgbClr val="3B57A0"/>
                </a:solidFill>
                <a:latin typeface="+mn-lt"/>
              </a:rPr>
              <a:t> Imaging &amp; </a:t>
            </a:r>
            <a:r>
              <a:rPr lang="de-DE" sz="2400" dirty="0" err="1" smtClean="0">
                <a:solidFill>
                  <a:srgbClr val="3B57A0"/>
                </a:solidFill>
                <a:latin typeface="+mn-lt"/>
              </a:rPr>
              <a:t>Algorithms</a:t>
            </a:r>
            <a:endParaRPr lang="de-DE" sz="2400" dirty="0">
              <a:solidFill>
                <a:srgbClr val="3B57A0"/>
              </a:solidFill>
              <a:latin typeface="+mn-lt"/>
            </a:endParaRPr>
          </a:p>
        </p:txBody>
      </p:sp>
      <p:sp>
        <p:nvSpPr>
          <p:cNvPr id="11" name="Titel 1"/>
          <p:cNvSpPr txBox="1">
            <a:spLocks/>
          </p:cNvSpPr>
          <p:nvPr/>
        </p:nvSpPr>
        <p:spPr bwMode="auto">
          <a:xfrm>
            <a:off x="595391" y="318634"/>
            <a:ext cx="82296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 kern="1200">
                <a:solidFill>
                  <a:srgbClr val="3B57A0"/>
                </a:solidFill>
                <a:latin typeface="+mj-lt"/>
                <a:ea typeface="+mj-ea"/>
                <a:cs typeface="+mj-cs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B57A0"/>
                </a:solidFill>
                <a:latin typeface="Calibri" pitchFamily="34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B57A0"/>
                </a:solidFill>
                <a:latin typeface="Calibri" pitchFamily="34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B57A0"/>
                </a:solidFill>
                <a:latin typeface="Calibri" pitchFamily="34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B57A0"/>
                </a:solidFill>
                <a:latin typeface="Calibri" pitchFamily="34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B57A0"/>
                </a:solidFill>
                <a:latin typeface="Calibri" pitchFamily="34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B57A0"/>
                </a:solidFill>
                <a:latin typeface="Calibri" pitchFamily="34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B57A0"/>
                </a:solidFill>
                <a:latin typeface="Calibri" pitchFamily="34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B57A0"/>
                </a:solidFill>
                <a:latin typeface="Calibri" pitchFamily="34" charset="0"/>
              </a:defRPr>
            </a:lvl9pPr>
          </a:lstStyle>
          <a:p>
            <a:pPr algn="r" eaLnBrk="1" hangingPunct="1"/>
            <a:r>
              <a:rPr lang="de-DE" dirty="0" err="1" smtClean="0"/>
              <a:t>Some</a:t>
            </a:r>
            <a:r>
              <a:rPr lang="de-DE" dirty="0" smtClean="0"/>
              <a:t> GASPI </a:t>
            </a:r>
            <a:r>
              <a:rPr lang="de-DE" dirty="0" err="1" smtClean="0"/>
              <a:t>Applications</a:t>
            </a:r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xmlns="" val="3767251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Implications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parallelization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897063"/>
                <a:ext cx="8229600" cy="4229100"/>
              </a:xfrm>
            </p:spPr>
            <p:txBody>
              <a:bodyPr/>
              <a:lstStyle/>
              <a:p>
                <a:pPr marL="0" indent="0">
                  <a:buNone/>
                </a:pPr>
                <a:endParaRPr lang="de-DE" sz="1600" dirty="0" smtClean="0"/>
              </a:p>
              <a:p>
                <a14:m>
                  <m:oMath xmlns:m="http://schemas.openxmlformats.org/officeDocument/2006/math">
                    <m:r>
                      <a:rPr lang="de-DE" b="0" i="1" smtClean="0">
                        <a:latin typeface="Cambria Math"/>
                      </a:rPr>
                      <m:t>𝑇</m:t>
                    </m:r>
                    <m:d>
                      <m:dPr>
                        <m:ctrlPr>
                          <a:rPr lang="de-DE" b="0" i="1" smtClean="0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de-DE" i="1">
                                <a:latin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de-DE" i="1">
                                <a:latin typeface="Cambria Math"/>
                              </a:rPr>
                              <m:t>𝑝𝑟𝑜𝑐</m:t>
                            </m:r>
                          </m:sub>
                        </m:sSub>
                      </m:e>
                    </m:d>
                    <m:r>
                      <a:rPr lang="de-DE" b="0" i="1" smtClean="0">
                        <a:latin typeface="Cambria Math"/>
                      </a:rPr>
                      <m:t>:</m:t>
                    </m:r>
                    <m:r>
                      <a:rPr lang="de-DE" i="1" smtClean="0">
                        <a:latin typeface="Cambria Math"/>
                      </a:rPr>
                      <m:t>=</m:t>
                    </m:r>
                  </m:oMath>
                </a14:m>
                <a:r>
                  <a:rPr lang="de-DE" dirty="0" smtClean="0"/>
                  <a:t>T(1)/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/>
                          </a:rPr>
                          <m:t>𝑁</m:t>
                        </m:r>
                      </m:e>
                      <m:sub>
                        <m:r>
                          <a:rPr lang="de-DE" i="1">
                            <a:latin typeface="Cambria Math"/>
                          </a:rPr>
                          <m:t>𝑝𝑟𝑜𝑐</m:t>
                        </m:r>
                      </m:sub>
                    </m:sSub>
                    <m:r>
                      <a:rPr lang="de-DE" b="0" i="1" smtClean="0">
                        <a:latin typeface="Cambria Math"/>
                      </a:rPr>
                      <m:t> </m:t>
                    </m:r>
                  </m:oMath>
                </a14:m>
                <a:endParaRPr lang="de-DE" b="0" dirty="0" smtClean="0"/>
              </a:p>
              <a:p>
                <a:r>
                  <a:rPr lang="de-DE" dirty="0" smtClean="0"/>
                  <a:t>T(1) </a:t>
                </a:r>
                <a:r>
                  <a:rPr lang="de-DE" dirty="0" err="1" smtClean="0"/>
                  <a:t>is</a:t>
                </a:r>
                <a:r>
                  <a:rPr lang="de-DE" dirty="0" smtClean="0"/>
                  <a:t> pure </a:t>
                </a:r>
                <a:r>
                  <a:rPr lang="de-DE" dirty="0" err="1" smtClean="0"/>
                  <a:t>computation</a:t>
                </a:r>
                <a:r>
                  <a:rPr lang="de-DE" dirty="0" smtClean="0"/>
                  <a:t> time, i.e.</a:t>
                </a:r>
              </a:p>
              <a:p>
                <a:pPr lvl="1"/>
                <a:r>
                  <a:rPr lang="de-DE" dirty="0" err="1" smtClean="0"/>
                  <a:t>communication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latencies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need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to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be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completely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hidden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by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the</a:t>
                </a:r>
                <a:r>
                  <a:rPr lang="de-DE" dirty="0" smtClean="0"/>
                  <a:t> parallel </a:t>
                </a:r>
                <a:r>
                  <a:rPr lang="de-DE" dirty="0" err="1" smtClean="0"/>
                  <a:t>implementation</a:t>
                </a:r>
                <a:endParaRPr lang="de-DE" dirty="0" smtClean="0"/>
              </a:p>
              <a:p>
                <a:pPr lvl="1"/>
                <a:r>
                  <a:rPr lang="de-DE" dirty="0" smtClean="0"/>
                  <a:t>Optimal </a:t>
                </a:r>
                <a:r>
                  <a:rPr lang="de-DE" dirty="0" err="1" smtClean="0"/>
                  <a:t>load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balancing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is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required</a:t>
                </a:r>
                <a:endParaRPr lang="de-DE" dirty="0"/>
              </a:p>
              <a:p>
                <a:pPr lvl="2"/>
                <a:r>
                  <a:rPr lang="de-DE" dirty="0" err="1" smtClean="0"/>
                  <a:t>No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synchronization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points</a:t>
                </a:r>
                <a:r>
                  <a:rPr lang="de-DE" dirty="0" smtClean="0"/>
                  <a:t> </a:t>
                </a:r>
                <a:br>
                  <a:rPr lang="de-DE" dirty="0" smtClean="0"/>
                </a:br>
                <a:r>
                  <a:rPr lang="de-DE" dirty="0" smtClean="0"/>
                  <a:t>(Potential </a:t>
                </a:r>
                <a:r>
                  <a:rPr lang="de-DE" dirty="0" err="1" smtClean="0"/>
                  <a:t>aggregation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of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imbalances</a:t>
                </a:r>
                <a:r>
                  <a:rPr lang="de-DE" dirty="0" smtClean="0"/>
                  <a:t>, </a:t>
                </a:r>
                <a:r>
                  <a:rPr lang="de-DE" dirty="0" err="1" smtClean="0"/>
                  <a:t>imbalances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are</a:t>
                </a:r>
                <a:r>
                  <a:rPr lang="de-DE" dirty="0" smtClean="0"/>
                  <a:t> per se </a:t>
                </a:r>
                <a:r>
                  <a:rPr lang="de-DE" dirty="0" err="1" smtClean="0"/>
                  <a:t>unavoidable</a:t>
                </a:r>
                <a:r>
                  <a:rPr lang="de-DE" dirty="0" smtClean="0"/>
                  <a:t>, e.g. OS </a:t>
                </a:r>
                <a:r>
                  <a:rPr lang="de-DE" dirty="0" err="1" smtClean="0"/>
                  <a:t>jitter</a:t>
                </a:r>
                <a:r>
                  <a:rPr lang="de-DE" dirty="0" smtClean="0"/>
                  <a:t> etc. )</a:t>
                </a:r>
              </a:p>
              <a:p>
                <a:pPr lvl="2"/>
                <a:r>
                  <a:rPr lang="de-DE" dirty="0" err="1" smtClean="0"/>
                  <a:t>Contiguous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stream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of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computational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tasks</a:t>
                </a:r>
                <a:r>
                  <a:rPr lang="de-DE" dirty="0" smtClean="0"/>
                  <a:t> </a:t>
                </a:r>
              </a:p>
              <a:p>
                <a:pPr marL="457200" lvl="1" indent="0">
                  <a:buNone/>
                </a:pPr>
                <a:r>
                  <a:rPr lang="de-DE" dirty="0" smtClean="0"/>
                  <a:t/>
                </a:r>
                <a:br>
                  <a:rPr lang="de-DE" dirty="0" smtClean="0"/>
                </a:br>
                <a:r>
                  <a:rPr lang="de-DE" sz="1200" dirty="0" smtClean="0"/>
                  <a:t> </a:t>
                </a:r>
                <a:r>
                  <a:rPr lang="de-DE" dirty="0" smtClean="0"/>
                  <a:t/>
                </a:r>
                <a:br>
                  <a:rPr lang="de-DE" dirty="0" smtClean="0"/>
                </a:br>
                <a:endParaRPr lang="de-DE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897063"/>
                <a:ext cx="8229600" cy="4229100"/>
              </a:xfrm>
              <a:blipFill rotWithShape="1">
                <a:blip r:embed="rId2"/>
                <a:stretch>
                  <a:fillRect l="-1630" b="-132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xmlns="" val="2171049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End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Excursion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984115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Temporal </a:t>
            </a:r>
            <a:r>
              <a:rPr lang="de-DE" dirty="0" err="1" smtClean="0"/>
              <a:t>evolution</a:t>
            </a:r>
            <a:r>
              <a:rPr lang="de-DE" dirty="0" smtClean="0"/>
              <a:t>: </a:t>
            </a:r>
            <a:r>
              <a:rPr lang="de-DE" dirty="0" err="1"/>
              <a:t>o</a:t>
            </a:r>
            <a:r>
              <a:rPr lang="de-DE" dirty="0" err="1" smtClean="0"/>
              <a:t>ne</a:t>
            </a:r>
            <a:r>
              <a:rPr lang="de-DE" dirty="0" smtClean="0"/>
              <a:t> </a:t>
            </a:r>
            <a:r>
              <a:rPr lang="de-DE" dirty="0" err="1" smtClean="0"/>
              <a:t>iteration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57200" y="2215285"/>
            <a:ext cx="8229600" cy="3592656"/>
          </a:xfrm>
        </p:spPr>
      </p:pic>
      <p:sp>
        <p:nvSpPr>
          <p:cNvPr id="5" name="TextBox 4"/>
          <p:cNvSpPr txBox="1"/>
          <p:nvPr/>
        </p:nvSpPr>
        <p:spPr>
          <a:xfrm>
            <a:off x="3147646" y="3059723"/>
            <a:ext cx="1872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>
                <a:solidFill>
                  <a:prstClr val="black"/>
                </a:solidFill>
              </a:rPr>
              <a:t>comm</a:t>
            </a:r>
            <a:r>
              <a:rPr lang="de-DE" dirty="0" smtClean="0">
                <a:solidFill>
                  <a:prstClr val="black"/>
                </a:solidFill>
              </a:rPr>
              <a:t>.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58446" y="3053867"/>
            <a:ext cx="1872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>
                <a:solidFill>
                  <a:prstClr val="black"/>
                </a:solidFill>
              </a:rPr>
              <a:t>comp.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144997" y="3346611"/>
            <a:ext cx="1068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>
                <a:solidFill>
                  <a:prstClr val="black"/>
                </a:solidFill>
              </a:rPr>
              <a:t>tid</a:t>
            </a:r>
            <a:r>
              <a:rPr lang="de-DE" dirty="0" smtClean="0">
                <a:solidFill>
                  <a:prstClr val="black"/>
                </a:solidFill>
              </a:rPr>
              <a:t> 0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152115" y="3738299"/>
            <a:ext cx="1068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>
                <a:solidFill>
                  <a:prstClr val="black"/>
                </a:solidFill>
              </a:rPr>
              <a:t>tid</a:t>
            </a:r>
            <a:r>
              <a:rPr lang="de-DE" dirty="0" smtClean="0">
                <a:solidFill>
                  <a:prstClr val="black"/>
                </a:solidFill>
              </a:rPr>
              <a:t> 1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152115" y="4182691"/>
            <a:ext cx="1068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>
                <a:solidFill>
                  <a:prstClr val="black"/>
                </a:solidFill>
              </a:rPr>
              <a:t>tid</a:t>
            </a:r>
            <a:r>
              <a:rPr lang="de-DE" dirty="0" smtClean="0">
                <a:solidFill>
                  <a:prstClr val="black"/>
                </a:solidFill>
              </a:rPr>
              <a:t> 2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176325" y="4565833"/>
            <a:ext cx="1068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>
                <a:solidFill>
                  <a:prstClr val="black"/>
                </a:solidFill>
              </a:rPr>
              <a:t>tid</a:t>
            </a:r>
            <a:r>
              <a:rPr lang="de-DE" dirty="0" smtClean="0">
                <a:solidFill>
                  <a:prstClr val="black"/>
                </a:solidFill>
              </a:rPr>
              <a:t> 3</a:t>
            </a:r>
            <a:endParaRPr lang="en-US" dirty="0">
              <a:solidFill>
                <a:prstClr val="black"/>
              </a:solidFill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2179182" y="5187290"/>
            <a:ext cx="4994154" cy="42729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674267" y="5406445"/>
            <a:ext cx="15296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solidFill>
                  <a:prstClr val="black"/>
                </a:solidFill>
              </a:rPr>
              <a:t>Time</a:t>
            </a:r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677160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Temporal </a:t>
            </a:r>
            <a:r>
              <a:rPr lang="de-DE" dirty="0" err="1" smtClean="0"/>
              <a:t>evolution</a:t>
            </a:r>
            <a:r>
              <a:rPr lang="de-DE" dirty="0" smtClean="0"/>
              <a:t>: </a:t>
            </a:r>
            <a:r>
              <a:rPr lang="de-DE" dirty="0" err="1" smtClean="0"/>
              <a:t>one</a:t>
            </a:r>
            <a:r>
              <a:rPr lang="de-DE" dirty="0" smtClean="0"/>
              <a:t> </a:t>
            </a:r>
            <a:r>
              <a:rPr lang="de-DE" dirty="0" err="1" smtClean="0"/>
              <a:t>iteration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57200" y="2215285"/>
            <a:ext cx="8229600" cy="3592656"/>
          </a:xfrm>
        </p:spPr>
      </p:pic>
      <p:sp>
        <p:nvSpPr>
          <p:cNvPr id="5" name="TextBox 4"/>
          <p:cNvSpPr txBox="1"/>
          <p:nvPr/>
        </p:nvSpPr>
        <p:spPr>
          <a:xfrm>
            <a:off x="3147646" y="3059723"/>
            <a:ext cx="1872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>
                <a:solidFill>
                  <a:prstClr val="black"/>
                </a:solidFill>
              </a:rPr>
              <a:t>comm</a:t>
            </a:r>
            <a:r>
              <a:rPr lang="de-DE" dirty="0" smtClean="0">
                <a:solidFill>
                  <a:prstClr val="black"/>
                </a:solidFill>
              </a:rPr>
              <a:t>.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58446" y="3053867"/>
            <a:ext cx="1872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>
                <a:solidFill>
                  <a:prstClr val="black"/>
                </a:solidFill>
              </a:rPr>
              <a:t>comp.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144997" y="3346611"/>
            <a:ext cx="1068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>
                <a:solidFill>
                  <a:prstClr val="black"/>
                </a:solidFill>
              </a:rPr>
              <a:t>tid</a:t>
            </a:r>
            <a:r>
              <a:rPr lang="de-DE" dirty="0" smtClean="0">
                <a:solidFill>
                  <a:prstClr val="black"/>
                </a:solidFill>
              </a:rPr>
              <a:t> 0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152115" y="3738299"/>
            <a:ext cx="1068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>
                <a:solidFill>
                  <a:prstClr val="black"/>
                </a:solidFill>
              </a:rPr>
              <a:t>tid</a:t>
            </a:r>
            <a:r>
              <a:rPr lang="de-DE" dirty="0" smtClean="0">
                <a:solidFill>
                  <a:prstClr val="black"/>
                </a:solidFill>
              </a:rPr>
              <a:t> 1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152115" y="4182691"/>
            <a:ext cx="1068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>
                <a:solidFill>
                  <a:prstClr val="black"/>
                </a:solidFill>
              </a:rPr>
              <a:t>tid</a:t>
            </a:r>
            <a:r>
              <a:rPr lang="de-DE" dirty="0" smtClean="0">
                <a:solidFill>
                  <a:prstClr val="black"/>
                </a:solidFill>
              </a:rPr>
              <a:t> 2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176325" y="4565833"/>
            <a:ext cx="1068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>
                <a:solidFill>
                  <a:prstClr val="black"/>
                </a:solidFill>
              </a:rPr>
              <a:t>tid</a:t>
            </a:r>
            <a:r>
              <a:rPr lang="de-DE" dirty="0" smtClean="0">
                <a:solidFill>
                  <a:prstClr val="black"/>
                </a:solidFill>
              </a:rPr>
              <a:t> 3</a:t>
            </a:r>
            <a:endParaRPr lang="en-US" dirty="0">
              <a:solidFill>
                <a:prstClr val="black"/>
              </a:solidFill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2179182" y="5187290"/>
            <a:ext cx="4994154" cy="42729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674267" y="5406445"/>
            <a:ext cx="15296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solidFill>
                  <a:prstClr val="black"/>
                </a:solidFill>
              </a:rPr>
              <a:t>Time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054554" y="3059723"/>
            <a:ext cx="1632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imbalances</a:t>
            </a:r>
            <a:endParaRPr lang="en-US" dirty="0"/>
          </a:p>
        </p:txBody>
      </p:sp>
      <p:cxnSp>
        <p:nvCxnSpPr>
          <p:cNvPr id="14" name="Straight Arrow Connector 13"/>
          <p:cNvCxnSpPr/>
          <p:nvPr/>
        </p:nvCxnSpPr>
        <p:spPr>
          <a:xfrm flipH="1">
            <a:off x="6289706" y="3423199"/>
            <a:ext cx="1435693" cy="21730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5742774" y="3423199"/>
            <a:ext cx="1982626" cy="57623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6195701" y="3429055"/>
            <a:ext cx="1529699" cy="8523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>
            <a:off x="6571716" y="3429055"/>
            <a:ext cx="1153683" cy="121131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827565" y="2063272"/>
            <a:ext cx="3958080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 err="1"/>
              <a:t>b</a:t>
            </a:r>
            <a:r>
              <a:rPr lang="de-DE" dirty="0" err="1" smtClean="0"/>
              <a:t>ad</a:t>
            </a:r>
            <a:r>
              <a:rPr lang="de-DE" dirty="0" smtClean="0"/>
              <a:t>: </a:t>
            </a:r>
            <a:r>
              <a:rPr lang="de-DE" dirty="0" err="1" smtClean="0"/>
              <a:t>explicitly</a:t>
            </a:r>
            <a:r>
              <a:rPr lang="de-DE" dirty="0" smtClean="0"/>
              <a:t> </a:t>
            </a:r>
            <a:r>
              <a:rPr lang="de-DE" dirty="0" err="1" smtClean="0"/>
              <a:t>visible</a:t>
            </a:r>
            <a:r>
              <a:rPr lang="de-DE" dirty="0" smtClean="0"/>
              <a:t> </a:t>
            </a:r>
            <a:r>
              <a:rPr lang="de-DE" dirty="0" err="1" smtClean="0"/>
              <a:t>communication</a:t>
            </a:r>
            <a:r>
              <a:rPr lang="de-DE" dirty="0" smtClean="0"/>
              <a:t> </a:t>
            </a:r>
            <a:br>
              <a:rPr lang="de-DE" dirty="0" smtClean="0"/>
            </a:br>
            <a:r>
              <a:rPr lang="de-DE" dirty="0" smtClean="0"/>
              <a:t>        </a:t>
            </a:r>
            <a:r>
              <a:rPr lang="de-DE" dirty="0" err="1" smtClean="0"/>
              <a:t>latency</a:t>
            </a:r>
            <a:r>
              <a:rPr lang="de-DE" dirty="0" smtClean="0"/>
              <a:t> </a:t>
            </a:r>
            <a:endParaRPr lang="en-US" dirty="0"/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2427006" y="2623559"/>
            <a:ext cx="957129" cy="43616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8644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Temporal </a:t>
            </a:r>
            <a:r>
              <a:rPr lang="de-DE" dirty="0" err="1" smtClean="0"/>
              <a:t>evolution</a:t>
            </a:r>
            <a:r>
              <a:rPr lang="de-DE" dirty="0" smtClean="0"/>
              <a:t>: all </a:t>
            </a:r>
            <a:r>
              <a:rPr lang="de-DE" dirty="0" err="1" smtClean="0"/>
              <a:t>iterations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57200" y="2364979"/>
            <a:ext cx="8229600" cy="3293268"/>
          </a:xfrm>
        </p:spPr>
      </p:pic>
      <p:sp>
        <p:nvSpPr>
          <p:cNvPr id="7" name="TextBox 6"/>
          <p:cNvSpPr txBox="1"/>
          <p:nvPr/>
        </p:nvSpPr>
        <p:spPr>
          <a:xfrm>
            <a:off x="418705" y="3295335"/>
            <a:ext cx="1068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>
                <a:solidFill>
                  <a:prstClr val="black"/>
                </a:solidFill>
              </a:rPr>
              <a:t>tid</a:t>
            </a:r>
            <a:r>
              <a:rPr lang="de-DE" dirty="0" smtClean="0">
                <a:solidFill>
                  <a:prstClr val="black"/>
                </a:solidFill>
              </a:rPr>
              <a:t> 0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25823" y="3687023"/>
            <a:ext cx="1068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>
                <a:solidFill>
                  <a:prstClr val="black"/>
                </a:solidFill>
              </a:rPr>
              <a:t>tid</a:t>
            </a:r>
            <a:r>
              <a:rPr lang="de-DE" dirty="0" smtClean="0">
                <a:solidFill>
                  <a:prstClr val="black"/>
                </a:solidFill>
              </a:rPr>
              <a:t> 1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25823" y="4131415"/>
            <a:ext cx="1068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>
                <a:solidFill>
                  <a:prstClr val="black"/>
                </a:solidFill>
              </a:rPr>
              <a:t>tid</a:t>
            </a:r>
            <a:r>
              <a:rPr lang="de-DE" dirty="0" smtClean="0">
                <a:solidFill>
                  <a:prstClr val="black"/>
                </a:solidFill>
              </a:rPr>
              <a:t> 2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0033" y="4514557"/>
            <a:ext cx="1068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>
                <a:solidFill>
                  <a:prstClr val="black"/>
                </a:solidFill>
              </a:rPr>
              <a:t>tid</a:t>
            </a:r>
            <a:r>
              <a:rPr lang="de-DE" dirty="0" smtClean="0">
                <a:solidFill>
                  <a:prstClr val="black"/>
                </a:solidFill>
              </a:rPr>
              <a:t> 3</a:t>
            </a:r>
            <a:endParaRPr lang="en-US" dirty="0">
              <a:solidFill>
                <a:prstClr val="black"/>
              </a:solidFill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450033" y="5546222"/>
            <a:ext cx="8236767" cy="42729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503229" y="5765377"/>
            <a:ext cx="15296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solidFill>
                  <a:prstClr val="black"/>
                </a:solidFill>
              </a:rPr>
              <a:t>Time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058730" y="2089496"/>
            <a:ext cx="382063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 err="1"/>
              <a:t>b</a:t>
            </a:r>
            <a:r>
              <a:rPr lang="de-DE" dirty="0" err="1" smtClean="0"/>
              <a:t>ad</a:t>
            </a:r>
            <a:r>
              <a:rPr lang="de-DE" dirty="0" smtClean="0"/>
              <a:t>: </a:t>
            </a:r>
            <a:r>
              <a:rPr lang="de-DE" dirty="0" err="1" smtClean="0"/>
              <a:t>barrier</a:t>
            </a:r>
            <a:r>
              <a:rPr lang="de-DE" dirty="0" smtClean="0"/>
              <a:t> </a:t>
            </a:r>
            <a:r>
              <a:rPr lang="de-DE" dirty="0" err="1" smtClean="0"/>
              <a:t>aggregates</a:t>
            </a:r>
            <a:r>
              <a:rPr lang="de-DE" dirty="0" smtClean="0"/>
              <a:t> </a:t>
            </a:r>
            <a:r>
              <a:rPr lang="de-DE" dirty="0" err="1" smtClean="0"/>
              <a:t>imbalances</a:t>
            </a:r>
            <a:endParaRPr lang="en-US" dirty="0"/>
          </a:p>
        </p:txBody>
      </p:sp>
      <p:cxnSp>
        <p:nvCxnSpPr>
          <p:cNvPr id="4" name="Straight Arrow Connector 3"/>
          <p:cNvCxnSpPr/>
          <p:nvPr/>
        </p:nvCxnSpPr>
        <p:spPr>
          <a:xfrm flipH="1">
            <a:off x="4452359" y="2458828"/>
            <a:ext cx="760576" cy="93385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5289895" y="2458828"/>
            <a:ext cx="2768789" cy="93385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3266583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Temporal </a:t>
            </a:r>
            <a:r>
              <a:rPr lang="de-DE" dirty="0" err="1" smtClean="0"/>
              <a:t>evolution</a:t>
            </a:r>
            <a:r>
              <a:rPr lang="de-DE" dirty="0" smtClean="0"/>
              <a:t>: all </a:t>
            </a:r>
            <a:r>
              <a:rPr lang="de-DE" dirty="0" err="1" smtClean="0"/>
              <a:t>iterations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57200" y="2364979"/>
            <a:ext cx="8229600" cy="3293268"/>
          </a:xfrm>
        </p:spPr>
      </p:pic>
      <p:sp>
        <p:nvSpPr>
          <p:cNvPr id="7" name="TextBox 6"/>
          <p:cNvSpPr txBox="1"/>
          <p:nvPr/>
        </p:nvSpPr>
        <p:spPr>
          <a:xfrm>
            <a:off x="418705" y="3295335"/>
            <a:ext cx="1068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>
                <a:solidFill>
                  <a:prstClr val="black"/>
                </a:solidFill>
              </a:rPr>
              <a:t>tid</a:t>
            </a:r>
            <a:r>
              <a:rPr lang="de-DE" dirty="0" smtClean="0">
                <a:solidFill>
                  <a:prstClr val="black"/>
                </a:solidFill>
              </a:rPr>
              <a:t> 0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25823" y="3687023"/>
            <a:ext cx="1068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>
                <a:solidFill>
                  <a:prstClr val="black"/>
                </a:solidFill>
              </a:rPr>
              <a:t>tid</a:t>
            </a:r>
            <a:r>
              <a:rPr lang="de-DE" dirty="0" smtClean="0">
                <a:solidFill>
                  <a:prstClr val="black"/>
                </a:solidFill>
              </a:rPr>
              <a:t> 1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25823" y="4131415"/>
            <a:ext cx="1068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>
                <a:solidFill>
                  <a:prstClr val="black"/>
                </a:solidFill>
              </a:rPr>
              <a:t>tid</a:t>
            </a:r>
            <a:r>
              <a:rPr lang="de-DE" dirty="0" smtClean="0">
                <a:solidFill>
                  <a:prstClr val="black"/>
                </a:solidFill>
              </a:rPr>
              <a:t> 2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0033" y="4514557"/>
            <a:ext cx="1068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>
                <a:solidFill>
                  <a:prstClr val="black"/>
                </a:solidFill>
              </a:rPr>
              <a:t>tid</a:t>
            </a:r>
            <a:r>
              <a:rPr lang="de-DE" dirty="0" smtClean="0">
                <a:solidFill>
                  <a:prstClr val="black"/>
                </a:solidFill>
              </a:rPr>
              <a:t> 3</a:t>
            </a:r>
            <a:endParaRPr lang="en-US" dirty="0">
              <a:solidFill>
                <a:prstClr val="black"/>
              </a:solidFill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450033" y="5546222"/>
            <a:ext cx="8236767" cy="42729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503229" y="5765377"/>
            <a:ext cx="15296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solidFill>
                  <a:prstClr val="black"/>
                </a:solidFill>
              </a:rPr>
              <a:t>Time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058730" y="2089496"/>
            <a:ext cx="382063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 err="1"/>
              <a:t>b</a:t>
            </a:r>
            <a:r>
              <a:rPr lang="de-DE" dirty="0" err="1" smtClean="0"/>
              <a:t>ad</a:t>
            </a:r>
            <a:r>
              <a:rPr lang="de-DE" dirty="0" smtClean="0"/>
              <a:t>: </a:t>
            </a:r>
            <a:r>
              <a:rPr lang="de-DE" dirty="0" err="1" smtClean="0"/>
              <a:t>barrier</a:t>
            </a:r>
            <a:r>
              <a:rPr lang="de-DE" dirty="0" smtClean="0"/>
              <a:t> </a:t>
            </a:r>
            <a:r>
              <a:rPr lang="de-DE" dirty="0" err="1" smtClean="0"/>
              <a:t>aggregates</a:t>
            </a:r>
            <a:r>
              <a:rPr lang="de-DE" dirty="0" smtClean="0"/>
              <a:t> </a:t>
            </a:r>
            <a:r>
              <a:rPr lang="de-DE" dirty="0" err="1" smtClean="0"/>
              <a:t>imbalances</a:t>
            </a:r>
            <a:endParaRPr lang="en-US" dirty="0"/>
          </a:p>
        </p:txBody>
      </p:sp>
      <p:cxnSp>
        <p:nvCxnSpPr>
          <p:cNvPr id="4" name="Straight Arrow Connector 3"/>
          <p:cNvCxnSpPr/>
          <p:nvPr/>
        </p:nvCxnSpPr>
        <p:spPr>
          <a:xfrm flipH="1">
            <a:off x="4452359" y="2458828"/>
            <a:ext cx="760576" cy="93385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5289895" y="2458828"/>
            <a:ext cx="2768789" cy="93385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2167041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CommUNICATION</a:t>
            </a:r>
            <a:r>
              <a:rPr lang="de-DE" dirty="0" smtClean="0"/>
              <a:t> / </a:t>
            </a:r>
            <a:r>
              <a:rPr lang="de-DE" dirty="0" err="1" smtClean="0"/>
              <a:t>computation</a:t>
            </a:r>
            <a:r>
              <a:rPr lang="de-DE" dirty="0" smtClean="0"/>
              <a:t> </a:t>
            </a:r>
            <a:r>
              <a:rPr lang="de-DE" dirty="0" err="1" smtClean="0"/>
              <a:t>overlap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Hide</a:t>
            </a:r>
            <a:r>
              <a:rPr lang="de-DE" dirty="0" smtClean="0"/>
              <a:t> </a:t>
            </a:r>
            <a:r>
              <a:rPr lang="de-DE" dirty="0" err="1" smtClean="0"/>
              <a:t>communication</a:t>
            </a:r>
            <a:r>
              <a:rPr lang="de-DE" dirty="0" smtClean="0"/>
              <a:t> </a:t>
            </a:r>
            <a:r>
              <a:rPr lang="de-DE" dirty="0" err="1" smtClean="0"/>
              <a:t>behind</a:t>
            </a:r>
            <a:r>
              <a:rPr lang="de-DE" dirty="0" smtClean="0"/>
              <a:t> </a:t>
            </a:r>
            <a:r>
              <a:rPr lang="de-DE" dirty="0" err="1" smtClean="0"/>
              <a:t>computation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614589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Strategy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Hide</a:t>
            </a:r>
            <a:r>
              <a:rPr lang="de-DE" dirty="0" smtClean="0"/>
              <a:t> </a:t>
            </a:r>
            <a:r>
              <a:rPr lang="de-DE" dirty="0" err="1" smtClean="0"/>
              <a:t>communication</a:t>
            </a:r>
            <a:r>
              <a:rPr lang="de-DE" dirty="0" smtClean="0"/>
              <a:t> </a:t>
            </a:r>
            <a:r>
              <a:rPr lang="de-DE" dirty="0" err="1" smtClean="0"/>
              <a:t>latencies</a:t>
            </a:r>
            <a:r>
              <a:rPr lang="de-DE" dirty="0" smtClean="0"/>
              <a:t> </a:t>
            </a:r>
            <a:r>
              <a:rPr lang="de-DE" dirty="0" err="1" smtClean="0"/>
              <a:t>behind</a:t>
            </a:r>
            <a:r>
              <a:rPr lang="de-DE" dirty="0" smtClean="0"/>
              <a:t> </a:t>
            </a:r>
            <a:r>
              <a:rPr lang="de-DE" dirty="0" err="1" smtClean="0"/>
              <a:t>computation</a:t>
            </a:r>
            <a:endParaRPr lang="de-DE" dirty="0" smtClean="0"/>
          </a:p>
          <a:p>
            <a:r>
              <a:rPr lang="de-DE" dirty="0" smtClean="0"/>
              <a:t>Split </a:t>
            </a:r>
            <a:r>
              <a:rPr lang="de-DE" dirty="0" err="1" smtClean="0"/>
              <a:t>data</a:t>
            </a:r>
            <a:r>
              <a:rPr lang="de-DE" dirty="0" smtClean="0"/>
              <a:t> </a:t>
            </a:r>
            <a:r>
              <a:rPr lang="de-DE" dirty="0" err="1" smtClean="0"/>
              <a:t>into</a:t>
            </a:r>
            <a:r>
              <a:rPr lang="de-DE" dirty="0" smtClean="0"/>
              <a:t> </a:t>
            </a:r>
            <a:r>
              <a:rPr lang="de-DE" dirty="0" err="1" smtClean="0"/>
              <a:t>inner</a:t>
            </a:r>
            <a:r>
              <a:rPr lang="de-DE" dirty="0" smtClean="0"/>
              <a:t> / </a:t>
            </a:r>
            <a:r>
              <a:rPr lang="de-DE" dirty="0" err="1" smtClean="0"/>
              <a:t>boundary</a:t>
            </a:r>
            <a:r>
              <a:rPr lang="de-DE" dirty="0" smtClean="0"/>
              <a:t> </a:t>
            </a:r>
            <a:r>
              <a:rPr lang="de-DE" dirty="0" err="1" smtClean="0"/>
              <a:t>part</a:t>
            </a:r>
            <a:endParaRPr lang="de-DE" dirty="0" smtClean="0"/>
          </a:p>
          <a:p>
            <a:pPr lvl="1"/>
            <a:r>
              <a:rPr lang="de-DE" dirty="0" err="1" smtClean="0"/>
              <a:t>Inner</a:t>
            </a:r>
            <a:r>
              <a:rPr lang="de-DE" dirty="0" smtClean="0"/>
              <a:t> </a:t>
            </a:r>
            <a:r>
              <a:rPr lang="de-DE" dirty="0" err="1" smtClean="0"/>
              <a:t>data</a:t>
            </a:r>
            <a:r>
              <a:rPr lang="de-DE" dirty="0" smtClean="0"/>
              <a:t> </a:t>
            </a:r>
            <a:r>
              <a:rPr lang="de-DE" dirty="0" smtClean="0">
                <a:sym typeface="Wingdings" panose="05000000000000000000" pitchFamily="2" charset="2"/>
              </a:rPr>
              <a:t></a:t>
            </a:r>
            <a:r>
              <a:rPr lang="de-DE" dirty="0" smtClean="0"/>
              <a:t> </a:t>
            </a:r>
            <a:r>
              <a:rPr lang="de-DE" dirty="0" err="1" smtClean="0"/>
              <a:t>no</a:t>
            </a:r>
            <a:r>
              <a:rPr lang="de-DE" dirty="0" smtClean="0"/>
              <a:t> </a:t>
            </a:r>
            <a:r>
              <a:rPr lang="de-DE" dirty="0" err="1" smtClean="0"/>
              <a:t>dependence</a:t>
            </a:r>
            <a:r>
              <a:rPr lang="de-DE" dirty="0" smtClean="0"/>
              <a:t> on remote </a:t>
            </a:r>
            <a:r>
              <a:rPr lang="de-DE" dirty="0" err="1" smtClean="0"/>
              <a:t>information</a:t>
            </a:r>
            <a:endParaRPr lang="de-DE" dirty="0" smtClean="0"/>
          </a:p>
          <a:p>
            <a:pPr lvl="1"/>
            <a:r>
              <a:rPr lang="de-DE" dirty="0" err="1" smtClean="0"/>
              <a:t>Boundary</a:t>
            </a:r>
            <a:r>
              <a:rPr lang="de-DE" dirty="0" smtClean="0"/>
              <a:t> </a:t>
            </a:r>
            <a:r>
              <a:rPr lang="de-DE" dirty="0" err="1" smtClean="0"/>
              <a:t>data</a:t>
            </a:r>
            <a:r>
              <a:rPr lang="de-DE" dirty="0" smtClean="0"/>
              <a:t> </a:t>
            </a:r>
            <a:r>
              <a:rPr lang="de-DE" dirty="0" smtClean="0">
                <a:sym typeface="Wingdings" panose="05000000000000000000" pitchFamily="2" charset="2"/>
              </a:rPr>
              <a:t></a:t>
            </a:r>
            <a:r>
              <a:rPr lang="de-DE" dirty="0" smtClean="0"/>
              <a:t> </a:t>
            </a:r>
            <a:r>
              <a:rPr lang="de-DE" dirty="0" err="1" smtClean="0"/>
              <a:t>has</a:t>
            </a:r>
            <a:r>
              <a:rPr lang="de-DE" dirty="0" smtClean="0"/>
              <a:t> </a:t>
            </a:r>
            <a:r>
              <a:rPr lang="de-DE" dirty="0" err="1" smtClean="0"/>
              <a:t>dependence</a:t>
            </a:r>
            <a:r>
              <a:rPr lang="de-DE" dirty="0" smtClean="0"/>
              <a:t> on remote </a:t>
            </a:r>
            <a:r>
              <a:rPr lang="de-DE" dirty="0" err="1" smtClean="0"/>
              <a:t>information</a:t>
            </a:r>
            <a:endParaRPr lang="de-DE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963744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Strategy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Algorithmic</a:t>
            </a:r>
            <a:r>
              <a:rPr lang="de-DE" dirty="0" smtClean="0"/>
              <a:t> </a:t>
            </a:r>
            <a:r>
              <a:rPr lang="de-DE" dirty="0" err="1" smtClean="0"/>
              <a:t>phases</a:t>
            </a:r>
            <a:r>
              <a:rPr lang="de-DE" dirty="0" smtClean="0"/>
              <a:t>:</a:t>
            </a:r>
          </a:p>
          <a:p>
            <a:pPr lvl="1"/>
            <a:r>
              <a:rPr lang="de-DE" dirty="0" err="1" smtClean="0"/>
              <a:t>Init</a:t>
            </a:r>
            <a:r>
              <a:rPr lang="de-DE" dirty="0" smtClean="0"/>
              <a:t> </a:t>
            </a:r>
            <a:r>
              <a:rPr lang="de-DE" dirty="0" err="1" smtClean="0"/>
              <a:t>boundary</a:t>
            </a:r>
            <a:r>
              <a:rPr lang="de-DE" dirty="0" smtClean="0"/>
              <a:t> </a:t>
            </a:r>
            <a:r>
              <a:rPr lang="de-DE" dirty="0" err="1" smtClean="0"/>
              <a:t>data</a:t>
            </a:r>
            <a:r>
              <a:rPr lang="de-DE" dirty="0" smtClean="0"/>
              <a:t> </a:t>
            </a:r>
            <a:r>
              <a:rPr lang="de-DE" dirty="0" err="1" smtClean="0"/>
              <a:t>transfer</a:t>
            </a:r>
            <a:r>
              <a:rPr lang="de-DE" dirty="0" smtClean="0"/>
              <a:t> </a:t>
            </a:r>
          </a:p>
          <a:p>
            <a:pPr lvl="1"/>
            <a:r>
              <a:rPr lang="de-DE" dirty="0" smtClean="0"/>
              <a:t>Update </a:t>
            </a:r>
            <a:r>
              <a:rPr lang="de-DE" dirty="0" err="1" smtClean="0"/>
              <a:t>inner</a:t>
            </a:r>
            <a:r>
              <a:rPr lang="de-DE" dirty="0" smtClean="0"/>
              <a:t> </a:t>
            </a:r>
            <a:r>
              <a:rPr lang="de-DE" dirty="0" err="1" smtClean="0"/>
              <a:t>data</a:t>
            </a:r>
            <a:r>
              <a:rPr lang="de-DE" dirty="0" smtClean="0"/>
              <a:t> </a:t>
            </a:r>
            <a:r>
              <a:rPr lang="de-DE" dirty="0" err="1" smtClean="0"/>
              <a:t>along</a:t>
            </a:r>
            <a:r>
              <a:rPr lang="de-DE" dirty="0" smtClean="0"/>
              <a:t> </a:t>
            </a:r>
            <a:r>
              <a:rPr lang="de-DE" dirty="0" err="1" smtClean="0"/>
              <a:t>data</a:t>
            </a:r>
            <a:r>
              <a:rPr lang="de-DE" dirty="0" smtClean="0"/>
              <a:t> </a:t>
            </a:r>
            <a:r>
              <a:rPr lang="de-DE" dirty="0" err="1" smtClean="0"/>
              <a:t>transfer</a:t>
            </a:r>
            <a:endParaRPr lang="de-DE" dirty="0" smtClean="0"/>
          </a:p>
          <a:p>
            <a:pPr lvl="1"/>
            <a:r>
              <a:rPr lang="de-DE" dirty="0" smtClean="0"/>
              <a:t>Update </a:t>
            </a:r>
            <a:r>
              <a:rPr lang="de-DE" dirty="0" err="1" smtClean="0"/>
              <a:t>boundary</a:t>
            </a:r>
            <a:r>
              <a:rPr lang="de-DE" dirty="0" smtClean="0"/>
              <a:t> </a:t>
            </a:r>
            <a:r>
              <a:rPr lang="de-DE" dirty="0" err="1" smtClean="0"/>
              <a:t>data</a:t>
            </a:r>
            <a:endParaRPr lang="de-DE" dirty="0" smtClean="0"/>
          </a:p>
          <a:p>
            <a:pPr marL="457200" lvl="1" indent="0">
              <a:buNone/>
            </a:pPr>
            <a:endParaRPr lang="de-DE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877628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Single </a:t>
            </a:r>
            <a:r>
              <a:rPr lang="de-DE" dirty="0" err="1" smtClean="0"/>
              <a:t>iteration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57200" y="2215285"/>
            <a:ext cx="8229600" cy="3592656"/>
          </a:xfrm>
        </p:spPr>
      </p:pic>
      <p:grpSp>
        <p:nvGrpSpPr>
          <p:cNvPr id="5" name="Group 4"/>
          <p:cNvGrpSpPr/>
          <p:nvPr/>
        </p:nvGrpSpPr>
        <p:grpSpPr>
          <a:xfrm>
            <a:off x="598220" y="5535783"/>
            <a:ext cx="8587156" cy="369332"/>
            <a:chOff x="598220" y="5535783"/>
            <a:chExt cx="8587156" cy="369332"/>
          </a:xfrm>
        </p:grpSpPr>
        <p:cxnSp>
          <p:nvCxnSpPr>
            <p:cNvPr id="6" name="Straight Connector 5"/>
            <p:cNvCxnSpPr/>
            <p:nvPr/>
          </p:nvCxnSpPr>
          <p:spPr>
            <a:xfrm>
              <a:off x="1580972" y="5717122"/>
              <a:ext cx="2965391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598220" y="5535783"/>
              <a:ext cx="15211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 err="1" smtClean="0"/>
                <a:t>barrier</a:t>
              </a:r>
              <a:endParaRPr lang="en-US" b="1" dirty="0"/>
            </a:p>
          </p:txBody>
        </p:sp>
        <p:cxnSp>
          <p:nvCxnSpPr>
            <p:cNvPr id="8" name="Straight Connector 7"/>
            <p:cNvCxnSpPr/>
            <p:nvPr/>
          </p:nvCxnSpPr>
          <p:spPr>
            <a:xfrm>
              <a:off x="4698834" y="5715694"/>
              <a:ext cx="2965391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7664225" y="5535783"/>
              <a:ext cx="15211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 err="1" smtClean="0"/>
                <a:t>barrier</a:t>
              </a:r>
              <a:endParaRPr 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xmlns="" val="287408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Titel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de-DE" dirty="0" err="1" smtClean="0"/>
              <a:t>Concepts</a:t>
            </a:r>
            <a:r>
              <a:rPr lang="de-DE" dirty="0" smtClean="0"/>
              <a:t>: Communication</a:t>
            </a:r>
          </a:p>
        </p:txBody>
      </p:sp>
      <p:graphicFrame>
        <p:nvGraphicFramePr>
          <p:cNvPr id="2" name="Content Placeholder 1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xmlns="" val="2642340778"/>
              </p:ext>
            </p:extLst>
          </p:nvPr>
        </p:nvGraphicFramePr>
        <p:xfrm>
          <a:off x="457200" y="1897063"/>
          <a:ext cx="8545513" cy="46450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3555" name="Picture 5" descr="a350pic7"/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560452" y="204783"/>
            <a:ext cx="1328738" cy="884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Chevron 3"/>
          <p:cNvSpPr/>
          <p:nvPr/>
        </p:nvSpPr>
        <p:spPr>
          <a:xfrm rot="-780000">
            <a:off x="5393094" y="3265707"/>
            <a:ext cx="484632" cy="484632"/>
          </a:xfrm>
          <a:prstGeom prst="chevron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083559" y="3256086"/>
            <a:ext cx="1582549" cy="36933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de-DE" dirty="0" smtClean="0">
                <a:solidFill>
                  <a:schemeClr val="bg1"/>
                </a:solidFill>
              </a:rPr>
              <a:t>Data Transfer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Chevron 8"/>
          <p:cNvSpPr/>
          <p:nvPr/>
        </p:nvSpPr>
        <p:spPr>
          <a:xfrm rot="780000">
            <a:off x="5394843" y="4715081"/>
            <a:ext cx="484632" cy="484632"/>
          </a:xfrm>
          <a:prstGeom prst="chevron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114666" y="4853513"/>
            <a:ext cx="1826141" cy="36933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de-DE" dirty="0" smtClean="0">
                <a:solidFill>
                  <a:schemeClr val="bg1"/>
                </a:solidFill>
              </a:rPr>
              <a:t>Synchronisation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Left</a:t>
            </a:r>
            <a:r>
              <a:rPr lang="de-DE" dirty="0" smtClean="0"/>
              <a:t> </a:t>
            </a:r>
            <a:r>
              <a:rPr lang="de-DE" dirty="0" err="1" smtClean="0"/>
              <a:t>boundary</a:t>
            </a:r>
            <a:r>
              <a:rPr lang="de-DE" dirty="0" smtClean="0"/>
              <a:t> </a:t>
            </a:r>
            <a:r>
              <a:rPr lang="de-DE" dirty="0" err="1" smtClean="0"/>
              <a:t>element</a:t>
            </a:r>
            <a:r>
              <a:rPr lang="de-DE" dirty="0" smtClean="0"/>
              <a:t>: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575050" y="2083348"/>
            <a:ext cx="5111750" cy="2232516"/>
          </a:xfrm>
        </p:spPr>
      </p:pic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de-DE" dirty="0" err="1" smtClean="0"/>
              <a:t>Initiate</a:t>
            </a:r>
            <a:r>
              <a:rPr lang="de-DE" dirty="0" smtClean="0"/>
              <a:t> </a:t>
            </a:r>
            <a:r>
              <a:rPr lang="de-DE" dirty="0" err="1" smtClean="0"/>
              <a:t>boundary</a:t>
            </a:r>
            <a:r>
              <a:rPr lang="de-DE" dirty="0" smtClean="0"/>
              <a:t> </a:t>
            </a:r>
            <a:r>
              <a:rPr lang="de-DE" dirty="0" err="1" smtClean="0"/>
              <a:t>data</a:t>
            </a:r>
            <a:r>
              <a:rPr lang="de-DE" dirty="0" smtClean="0"/>
              <a:t> </a:t>
            </a:r>
            <a:r>
              <a:rPr lang="de-DE" dirty="0" err="1" smtClean="0"/>
              <a:t>transfer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remote </a:t>
            </a:r>
            <a:r>
              <a:rPr lang="de-DE" dirty="0" err="1" smtClean="0"/>
              <a:t>halo</a:t>
            </a:r>
            <a:r>
              <a:rPr lang="de-DE" dirty="0" smtClean="0"/>
              <a:t/>
            </a:r>
            <a:br>
              <a:rPr lang="de-DE" dirty="0" smtClean="0"/>
            </a:br>
            <a:endParaRPr lang="de-DE" sz="1600" b="1" dirty="0" smtClean="0"/>
          </a:p>
        </p:txBody>
      </p:sp>
      <p:cxnSp>
        <p:nvCxnSpPr>
          <p:cNvPr id="7" name="Straight Connector 6"/>
          <p:cNvCxnSpPr/>
          <p:nvPr/>
        </p:nvCxnSpPr>
        <p:spPr>
          <a:xfrm>
            <a:off x="4185578" y="4192980"/>
            <a:ext cx="193830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483386" y="4074449"/>
            <a:ext cx="9942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 err="1" smtClean="0"/>
              <a:t>barrier</a:t>
            </a:r>
            <a:endParaRPr lang="en-US" sz="1400" b="1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6223549" y="4192047"/>
            <a:ext cx="193830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8161858" y="4074449"/>
            <a:ext cx="9942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 err="1" smtClean="0"/>
              <a:t>barrier</a:t>
            </a:r>
            <a:endParaRPr lang="en-US" sz="1400" b="1" dirty="0"/>
          </a:p>
        </p:txBody>
      </p:sp>
      <p:sp>
        <p:nvSpPr>
          <p:cNvPr id="11" name="Title 1"/>
          <p:cNvSpPr txBox="1">
            <a:spLocks/>
          </p:cNvSpPr>
          <p:nvPr/>
        </p:nvSpPr>
        <p:spPr bwMode="auto">
          <a:xfrm>
            <a:off x="457200" y="803911"/>
            <a:ext cx="82296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rgbClr val="3B57A0"/>
                </a:solidFill>
                <a:latin typeface="+mj-lt"/>
                <a:ea typeface="+mj-ea"/>
                <a:cs typeface="+mj-cs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B57A0"/>
                </a:solidFill>
                <a:latin typeface="Calibri" pitchFamily="34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B57A0"/>
                </a:solidFill>
                <a:latin typeface="Calibri" pitchFamily="34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B57A0"/>
                </a:solidFill>
                <a:latin typeface="Calibri" pitchFamily="34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B57A0"/>
                </a:solidFill>
                <a:latin typeface="Calibri" pitchFamily="34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B57A0"/>
                </a:solidFill>
                <a:latin typeface="Calibri" pitchFamily="34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B57A0"/>
                </a:solidFill>
                <a:latin typeface="Calibri" pitchFamily="34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B57A0"/>
                </a:solidFill>
                <a:latin typeface="Calibri" pitchFamily="34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B57A0"/>
                </a:solidFill>
                <a:latin typeface="Calibri" pitchFamily="34" charset="0"/>
              </a:defRPr>
            </a:lvl9pPr>
          </a:lstStyle>
          <a:p>
            <a:pPr algn="ctr"/>
            <a:r>
              <a:rPr lang="de-DE" dirty="0" smtClean="0"/>
              <a:t> </a:t>
            </a:r>
            <a:r>
              <a:rPr lang="de-DE" sz="4400" dirty="0" smtClean="0"/>
              <a:t>Single </a:t>
            </a:r>
            <a:r>
              <a:rPr lang="de-DE" sz="4400" dirty="0" err="1" smtClean="0"/>
              <a:t>iteration</a:t>
            </a:r>
            <a:r>
              <a:rPr lang="de-DE" sz="4400" dirty="0" smtClean="0"/>
              <a:t>: </a:t>
            </a:r>
            <a:r>
              <a:rPr lang="de-DE" sz="4400" dirty="0" err="1" smtClean="0"/>
              <a:t>details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xmlns="" val="513975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Left</a:t>
            </a:r>
            <a:r>
              <a:rPr lang="de-DE" dirty="0" smtClean="0"/>
              <a:t> </a:t>
            </a:r>
            <a:r>
              <a:rPr lang="de-DE" dirty="0" err="1" smtClean="0"/>
              <a:t>boundary</a:t>
            </a:r>
            <a:r>
              <a:rPr lang="de-DE" dirty="0" smtClean="0"/>
              <a:t> </a:t>
            </a:r>
            <a:r>
              <a:rPr lang="de-DE" dirty="0" err="1" smtClean="0"/>
              <a:t>element</a:t>
            </a:r>
            <a:r>
              <a:rPr lang="de-DE" dirty="0" smtClean="0"/>
              <a:t>: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575050" y="2083348"/>
            <a:ext cx="5111750" cy="2232516"/>
          </a:xfrm>
        </p:spPr>
      </p:pic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de-DE" dirty="0" err="1" smtClean="0"/>
              <a:t>Initiate</a:t>
            </a:r>
            <a:r>
              <a:rPr lang="de-DE" dirty="0" smtClean="0"/>
              <a:t> </a:t>
            </a:r>
            <a:r>
              <a:rPr lang="de-DE" dirty="0" err="1" smtClean="0"/>
              <a:t>boundary</a:t>
            </a:r>
            <a:r>
              <a:rPr lang="de-DE" dirty="0" smtClean="0"/>
              <a:t> </a:t>
            </a:r>
            <a:r>
              <a:rPr lang="de-DE" dirty="0" err="1" smtClean="0"/>
              <a:t>data</a:t>
            </a:r>
            <a:r>
              <a:rPr lang="de-DE" dirty="0" smtClean="0"/>
              <a:t> </a:t>
            </a:r>
            <a:r>
              <a:rPr lang="de-DE" dirty="0" err="1" smtClean="0"/>
              <a:t>transfer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remote </a:t>
            </a:r>
            <a:r>
              <a:rPr lang="de-DE" dirty="0" err="1" smtClean="0"/>
              <a:t>halo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/>
            </a:r>
            <a:br>
              <a:rPr lang="de-DE" dirty="0" smtClean="0"/>
            </a:br>
            <a:endParaRPr lang="de-DE" dirty="0" smtClean="0"/>
          </a:p>
          <a:p>
            <a:pPr marL="342900" indent="-342900">
              <a:buFont typeface="+mj-lt"/>
              <a:buAutoNum type="arabicPeriod"/>
            </a:pPr>
            <a:r>
              <a:rPr lang="de-DE" dirty="0" err="1" smtClean="0"/>
              <a:t>Wait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boundary</a:t>
            </a:r>
            <a:r>
              <a:rPr lang="de-DE" dirty="0" smtClean="0"/>
              <a:t> </a:t>
            </a:r>
            <a:r>
              <a:rPr lang="de-DE" dirty="0" err="1" smtClean="0"/>
              <a:t>data</a:t>
            </a:r>
            <a:r>
              <a:rPr lang="de-DE" dirty="0" smtClean="0"/>
              <a:t> </a:t>
            </a:r>
            <a:r>
              <a:rPr lang="de-DE" dirty="0" err="1" smtClean="0"/>
              <a:t>transfer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en-US" dirty="0" smtClean="0"/>
              <a:t> local halo completion</a:t>
            </a:r>
            <a:br>
              <a:rPr lang="en-US" dirty="0" smtClean="0"/>
            </a:br>
            <a:endParaRPr lang="en-US" dirty="0" smtClean="0"/>
          </a:p>
        </p:txBody>
      </p:sp>
      <p:cxnSp>
        <p:nvCxnSpPr>
          <p:cNvPr id="7" name="Straight Connector 6"/>
          <p:cNvCxnSpPr/>
          <p:nvPr/>
        </p:nvCxnSpPr>
        <p:spPr>
          <a:xfrm>
            <a:off x="4185578" y="4192980"/>
            <a:ext cx="193830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483386" y="4074449"/>
            <a:ext cx="9942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 err="1" smtClean="0"/>
              <a:t>barrier</a:t>
            </a:r>
            <a:endParaRPr lang="en-US" sz="1400" b="1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6223549" y="4192047"/>
            <a:ext cx="193830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8161858" y="4074449"/>
            <a:ext cx="9942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 err="1" smtClean="0"/>
              <a:t>barrier</a:t>
            </a: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xmlns="" val="2406198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Left</a:t>
            </a:r>
            <a:r>
              <a:rPr lang="de-DE" dirty="0" smtClean="0"/>
              <a:t> </a:t>
            </a:r>
            <a:r>
              <a:rPr lang="de-DE" dirty="0" err="1" smtClean="0"/>
              <a:t>boundary</a:t>
            </a:r>
            <a:r>
              <a:rPr lang="de-DE" dirty="0" smtClean="0"/>
              <a:t> </a:t>
            </a:r>
            <a:r>
              <a:rPr lang="de-DE" dirty="0" err="1" smtClean="0"/>
              <a:t>element</a:t>
            </a:r>
            <a:r>
              <a:rPr lang="de-DE" dirty="0" smtClean="0"/>
              <a:t>: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575050" y="2083348"/>
            <a:ext cx="5111750" cy="2232516"/>
          </a:xfrm>
        </p:spPr>
      </p:pic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de-DE" dirty="0" err="1" smtClean="0"/>
              <a:t>Initiate</a:t>
            </a:r>
            <a:r>
              <a:rPr lang="de-DE" dirty="0" smtClean="0"/>
              <a:t> </a:t>
            </a:r>
            <a:r>
              <a:rPr lang="de-DE" dirty="0" err="1" smtClean="0"/>
              <a:t>boundary</a:t>
            </a:r>
            <a:r>
              <a:rPr lang="de-DE" dirty="0" smtClean="0"/>
              <a:t> </a:t>
            </a:r>
            <a:r>
              <a:rPr lang="de-DE" dirty="0" err="1" smtClean="0"/>
              <a:t>data</a:t>
            </a:r>
            <a:r>
              <a:rPr lang="de-DE" dirty="0" smtClean="0"/>
              <a:t> </a:t>
            </a:r>
            <a:r>
              <a:rPr lang="de-DE" dirty="0" err="1" smtClean="0"/>
              <a:t>transfer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remote </a:t>
            </a:r>
            <a:r>
              <a:rPr lang="de-DE" dirty="0" err="1" smtClean="0"/>
              <a:t>halo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/>
            </a:r>
            <a:br>
              <a:rPr lang="de-DE" dirty="0" smtClean="0"/>
            </a:br>
            <a:endParaRPr lang="de-DE" dirty="0" smtClean="0"/>
          </a:p>
          <a:p>
            <a:pPr marL="342900" indent="-342900">
              <a:buFont typeface="+mj-lt"/>
              <a:buAutoNum type="arabicPeriod"/>
            </a:pPr>
            <a:r>
              <a:rPr lang="de-DE" dirty="0" err="1" smtClean="0"/>
              <a:t>Wait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boundary</a:t>
            </a:r>
            <a:r>
              <a:rPr lang="de-DE" dirty="0" smtClean="0"/>
              <a:t> </a:t>
            </a:r>
            <a:r>
              <a:rPr lang="de-DE" dirty="0" err="1" smtClean="0"/>
              <a:t>data</a:t>
            </a:r>
            <a:r>
              <a:rPr lang="de-DE" dirty="0" smtClean="0"/>
              <a:t> </a:t>
            </a:r>
            <a:r>
              <a:rPr lang="de-DE" dirty="0" err="1" smtClean="0"/>
              <a:t>transfer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en-US" dirty="0" smtClean="0"/>
              <a:t> local halo completion</a:t>
            </a:r>
            <a:br>
              <a:rPr lang="en-US" dirty="0" smtClean="0"/>
            </a:br>
            <a:endParaRPr lang="en-US" dirty="0" smtClean="0"/>
          </a:p>
          <a:p>
            <a:pPr marL="342900" indent="-342900">
              <a:buFont typeface="+mj-lt"/>
              <a:buAutoNum type="arabicPeriod"/>
            </a:pPr>
            <a:r>
              <a:rPr lang="de-DE" dirty="0" smtClean="0"/>
              <a:t>Update  </a:t>
            </a:r>
            <a:r>
              <a:rPr lang="de-DE" dirty="0" err="1" smtClean="0"/>
              <a:t>vector</a:t>
            </a:r>
            <a:endParaRPr lang="de-DE" dirty="0" smtClean="0"/>
          </a:p>
          <a:p>
            <a:pPr marL="342900" indent="-342900">
              <a:buFont typeface="+mj-lt"/>
              <a:buAutoNum type="arabicPeriod"/>
            </a:pPr>
            <a:endParaRPr lang="de-DE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4185578" y="4192980"/>
            <a:ext cx="193830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483386" y="4074449"/>
            <a:ext cx="9942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 err="1" smtClean="0"/>
              <a:t>barrier</a:t>
            </a:r>
            <a:endParaRPr lang="en-US" sz="1400" b="1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6223549" y="4192047"/>
            <a:ext cx="193830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8161858" y="4074449"/>
            <a:ext cx="9942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 err="1" smtClean="0"/>
              <a:t>barrier</a:t>
            </a: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xmlns="" val="3490747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Left</a:t>
            </a:r>
            <a:r>
              <a:rPr lang="de-DE" dirty="0" smtClean="0"/>
              <a:t> </a:t>
            </a:r>
            <a:r>
              <a:rPr lang="de-DE" dirty="0" err="1" smtClean="0"/>
              <a:t>boundary</a:t>
            </a:r>
            <a:r>
              <a:rPr lang="de-DE" dirty="0" smtClean="0"/>
              <a:t> </a:t>
            </a:r>
            <a:r>
              <a:rPr lang="de-DE" dirty="0" err="1" smtClean="0"/>
              <a:t>element</a:t>
            </a:r>
            <a:r>
              <a:rPr lang="de-DE" dirty="0" smtClean="0"/>
              <a:t>: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575050" y="2083348"/>
            <a:ext cx="5111750" cy="2232516"/>
          </a:xfrm>
        </p:spPr>
      </p:pic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de-DE" dirty="0" err="1" smtClean="0"/>
              <a:t>Initiate</a:t>
            </a:r>
            <a:r>
              <a:rPr lang="de-DE" dirty="0" smtClean="0"/>
              <a:t> </a:t>
            </a:r>
            <a:r>
              <a:rPr lang="de-DE" dirty="0" err="1" smtClean="0"/>
              <a:t>boundary</a:t>
            </a:r>
            <a:r>
              <a:rPr lang="de-DE" dirty="0" smtClean="0"/>
              <a:t> </a:t>
            </a:r>
            <a:r>
              <a:rPr lang="de-DE" dirty="0" err="1" smtClean="0"/>
              <a:t>data</a:t>
            </a:r>
            <a:r>
              <a:rPr lang="de-DE" dirty="0" smtClean="0"/>
              <a:t> </a:t>
            </a:r>
            <a:r>
              <a:rPr lang="de-DE" dirty="0" err="1" smtClean="0"/>
              <a:t>transfer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remote </a:t>
            </a:r>
            <a:r>
              <a:rPr lang="de-DE" dirty="0" err="1" smtClean="0"/>
              <a:t>halo</a:t>
            </a:r>
            <a:r>
              <a:rPr lang="de-DE" dirty="0" smtClean="0"/>
              <a:t/>
            </a:r>
            <a:br>
              <a:rPr lang="de-DE" dirty="0" smtClean="0"/>
            </a:br>
            <a:endParaRPr lang="de-DE" dirty="0" smtClean="0"/>
          </a:p>
          <a:p>
            <a:pPr marL="342900" indent="-342900">
              <a:buFont typeface="+mj-lt"/>
              <a:buAutoNum type="arabicPeriod"/>
            </a:pPr>
            <a:r>
              <a:rPr lang="de-DE" dirty="0" err="1" smtClean="0"/>
              <a:t>Wait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boundary</a:t>
            </a:r>
            <a:r>
              <a:rPr lang="de-DE" dirty="0" smtClean="0"/>
              <a:t> </a:t>
            </a:r>
            <a:r>
              <a:rPr lang="de-DE" dirty="0" err="1" smtClean="0"/>
              <a:t>data</a:t>
            </a:r>
            <a:r>
              <a:rPr lang="de-DE" dirty="0" smtClean="0"/>
              <a:t> </a:t>
            </a:r>
            <a:r>
              <a:rPr lang="de-DE" dirty="0" err="1" smtClean="0"/>
              <a:t>transfer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en-US" dirty="0" smtClean="0"/>
              <a:t> local halo completion</a:t>
            </a:r>
            <a:br>
              <a:rPr lang="en-US" dirty="0" smtClean="0"/>
            </a:br>
            <a:endParaRPr lang="en-US" dirty="0" smtClean="0"/>
          </a:p>
          <a:p>
            <a:pPr marL="342900" indent="-342900">
              <a:buFont typeface="+mj-lt"/>
              <a:buAutoNum type="arabicPeriod"/>
            </a:pPr>
            <a:r>
              <a:rPr lang="de-DE" dirty="0" smtClean="0"/>
              <a:t>Update </a:t>
            </a:r>
            <a:r>
              <a:rPr lang="de-DE" dirty="0" err="1" smtClean="0"/>
              <a:t>vector</a:t>
            </a:r>
            <a:endParaRPr lang="de-DE" dirty="0" smtClean="0"/>
          </a:p>
          <a:p>
            <a:pPr marL="342900" indent="-342900">
              <a:buFont typeface="+mj-lt"/>
              <a:buAutoNum type="arabicPeriod"/>
            </a:pPr>
            <a:endParaRPr lang="de-DE" dirty="0"/>
          </a:p>
          <a:p>
            <a:r>
              <a:rPr lang="de-DE" sz="1600" b="1" dirty="0" smtClean="0"/>
              <a:t>-&gt; </a:t>
            </a:r>
            <a:r>
              <a:rPr lang="de-DE" sz="1600" b="1" dirty="0" err="1" smtClean="0"/>
              <a:t>Right</a:t>
            </a:r>
            <a:r>
              <a:rPr lang="de-DE" sz="1600" b="1" dirty="0" smtClean="0"/>
              <a:t> </a:t>
            </a:r>
            <a:r>
              <a:rPr lang="de-DE" sz="1600" b="1" dirty="0" err="1" smtClean="0"/>
              <a:t>boundary</a:t>
            </a:r>
            <a:r>
              <a:rPr lang="de-DE" sz="1600" b="1" dirty="0" smtClean="0"/>
              <a:t> </a:t>
            </a:r>
            <a:r>
              <a:rPr lang="de-DE" sz="1600" b="1" dirty="0" err="1" smtClean="0"/>
              <a:t>element</a:t>
            </a:r>
            <a:r>
              <a:rPr lang="de-DE" sz="1600" b="1" dirty="0" smtClean="0"/>
              <a:t> </a:t>
            </a:r>
            <a:br>
              <a:rPr lang="de-DE" sz="1600" b="1" dirty="0" smtClean="0"/>
            </a:br>
            <a:r>
              <a:rPr lang="de-DE" sz="1600" b="1" dirty="0" smtClean="0"/>
              <a:t>     </a:t>
            </a:r>
            <a:r>
              <a:rPr lang="de-DE" sz="1600" b="1" dirty="0" err="1" smtClean="0"/>
              <a:t>handled</a:t>
            </a:r>
            <a:r>
              <a:rPr lang="de-DE" sz="1600" b="1" dirty="0" smtClean="0"/>
              <a:t> </a:t>
            </a:r>
            <a:r>
              <a:rPr lang="de-DE" sz="1600" b="1" dirty="0" err="1" smtClean="0"/>
              <a:t>analogously</a:t>
            </a:r>
            <a:endParaRPr lang="de-DE" sz="1600" b="1" dirty="0" smtClean="0"/>
          </a:p>
          <a:p>
            <a:endParaRPr lang="de-DE" sz="1600" b="1" dirty="0"/>
          </a:p>
          <a:p>
            <a:endParaRPr lang="de-DE" sz="1600" b="1" dirty="0" smtClean="0"/>
          </a:p>
        </p:txBody>
      </p:sp>
      <p:cxnSp>
        <p:nvCxnSpPr>
          <p:cNvPr id="7" name="Straight Connector 6"/>
          <p:cNvCxnSpPr/>
          <p:nvPr/>
        </p:nvCxnSpPr>
        <p:spPr>
          <a:xfrm>
            <a:off x="4185578" y="4192980"/>
            <a:ext cx="193830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483386" y="4074449"/>
            <a:ext cx="9942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 err="1" smtClean="0"/>
              <a:t>barrier</a:t>
            </a:r>
            <a:endParaRPr lang="en-US" sz="1400" b="1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6223549" y="4192047"/>
            <a:ext cx="193830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8161858" y="4074449"/>
            <a:ext cx="9942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 err="1" smtClean="0"/>
              <a:t>barrier</a:t>
            </a: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xmlns="" val="1913311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Left</a:t>
            </a:r>
            <a:r>
              <a:rPr lang="de-DE" dirty="0" smtClean="0"/>
              <a:t> </a:t>
            </a:r>
            <a:r>
              <a:rPr lang="de-DE" dirty="0" err="1" smtClean="0"/>
              <a:t>boundary</a:t>
            </a:r>
            <a:r>
              <a:rPr lang="de-DE" dirty="0" smtClean="0"/>
              <a:t> </a:t>
            </a:r>
            <a:r>
              <a:rPr lang="de-DE" dirty="0" err="1" smtClean="0"/>
              <a:t>element</a:t>
            </a:r>
            <a:r>
              <a:rPr lang="de-DE" dirty="0" smtClean="0"/>
              <a:t>: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575050" y="2083348"/>
            <a:ext cx="5111750" cy="2232516"/>
          </a:xfrm>
        </p:spPr>
      </p:pic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de-DE" dirty="0" err="1" smtClean="0"/>
              <a:t>Initiate</a:t>
            </a:r>
            <a:r>
              <a:rPr lang="de-DE" dirty="0" smtClean="0"/>
              <a:t> </a:t>
            </a:r>
            <a:r>
              <a:rPr lang="de-DE" dirty="0" err="1" smtClean="0"/>
              <a:t>boundary</a:t>
            </a:r>
            <a:r>
              <a:rPr lang="de-DE" dirty="0" smtClean="0"/>
              <a:t> </a:t>
            </a:r>
            <a:r>
              <a:rPr lang="de-DE" dirty="0" err="1" smtClean="0"/>
              <a:t>data</a:t>
            </a:r>
            <a:r>
              <a:rPr lang="de-DE" dirty="0" smtClean="0"/>
              <a:t> </a:t>
            </a:r>
            <a:r>
              <a:rPr lang="de-DE" dirty="0" err="1" smtClean="0"/>
              <a:t>transfer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remote </a:t>
            </a:r>
            <a:r>
              <a:rPr lang="de-DE" dirty="0" err="1" smtClean="0"/>
              <a:t>halo</a:t>
            </a:r>
            <a:r>
              <a:rPr lang="de-DE" dirty="0" smtClean="0"/>
              <a:t/>
            </a:r>
            <a:br>
              <a:rPr lang="de-DE" dirty="0" smtClean="0"/>
            </a:br>
            <a:endParaRPr lang="de-DE" dirty="0" smtClean="0"/>
          </a:p>
          <a:p>
            <a:pPr marL="342900" indent="-342900">
              <a:buFont typeface="+mj-lt"/>
              <a:buAutoNum type="arabicPeriod"/>
            </a:pPr>
            <a:r>
              <a:rPr lang="de-DE" dirty="0" err="1" smtClean="0"/>
              <a:t>Wait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boundary</a:t>
            </a:r>
            <a:r>
              <a:rPr lang="de-DE" dirty="0" smtClean="0"/>
              <a:t> </a:t>
            </a:r>
            <a:r>
              <a:rPr lang="de-DE" dirty="0" err="1" smtClean="0"/>
              <a:t>data</a:t>
            </a:r>
            <a:r>
              <a:rPr lang="de-DE" dirty="0" smtClean="0"/>
              <a:t> </a:t>
            </a:r>
            <a:r>
              <a:rPr lang="de-DE" dirty="0" err="1" smtClean="0"/>
              <a:t>transfer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en-US" dirty="0" smtClean="0"/>
              <a:t> local halo completion</a:t>
            </a:r>
            <a:br>
              <a:rPr lang="en-US" dirty="0" smtClean="0"/>
            </a:br>
            <a:endParaRPr lang="en-US" dirty="0" smtClean="0"/>
          </a:p>
          <a:p>
            <a:pPr marL="342900" indent="-342900">
              <a:buFont typeface="+mj-lt"/>
              <a:buAutoNum type="arabicPeriod"/>
            </a:pPr>
            <a:r>
              <a:rPr lang="de-DE" dirty="0" smtClean="0"/>
              <a:t>Update </a:t>
            </a:r>
            <a:r>
              <a:rPr lang="de-DE" dirty="0" err="1" smtClean="0"/>
              <a:t>vector</a:t>
            </a:r>
            <a:endParaRPr lang="de-DE" dirty="0" smtClean="0"/>
          </a:p>
          <a:p>
            <a:pPr marL="342900" indent="-342900">
              <a:buFont typeface="+mj-lt"/>
              <a:buAutoNum type="arabicPeriod"/>
            </a:pPr>
            <a:endParaRPr lang="de-DE" dirty="0"/>
          </a:p>
          <a:p>
            <a:r>
              <a:rPr lang="de-DE" sz="1600" b="1" dirty="0" smtClean="0"/>
              <a:t>-&gt; </a:t>
            </a:r>
            <a:r>
              <a:rPr lang="de-DE" sz="1600" b="1" dirty="0" err="1" smtClean="0"/>
              <a:t>Right</a:t>
            </a:r>
            <a:r>
              <a:rPr lang="de-DE" sz="1600" b="1" dirty="0" smtClean="0"/>
              <a:t> </a:t>
            </a:r>
            <a:r>
              <a:rPr lang="de-DE" sz="1600" b="1" dirty="0" err="1" smtClean="0"/>
              <a:t>boundary</a:t>
            </a:r>
            <a:r>
              <a:rPr lang="de-DE" sz="1600" b="1" dirty="0" smtClean="0"/>
              <a:t> </a:t>
            </a:r>
            <a:r>
              <a:rPr lang="de-DE" sz="1600" b="1" dirty="0" err="1" smtClean="0"/>
              <a:t>element</a:t>
            </a:r>
            <a:r>
              <a:rPr lang="de-DE" sz="1600" b="1" dirty="0" smtClean="0"/>
              <a:t> </a:t>
            </a:r>
            <a:br>
              <a:rPr lang="de-DE" sz="1600" b="1" dirty="0" smtClean="0"/>
            </a:br>
            <a:r>
              <a:rPr lang="de-DE" sz="1600" b="1" dirty="0" smtClean="0"/>
              <a:t>     </a:t>
            </a:r>
            <a:r>
              <a:rPr lang="de-DE" sz="1600" b="1" dirty="0" err="1" smtClean="0"/>
              <a:t>handled</a:t>
            </a:r>
            <a:r>
              <a:rPr lang="de-DE" sz="1600" b="1" dirty="0" smtClean="0"/>
              <a:t> </a:t>
            </a:r>
            <a:r>
              <a:rPr lang="de-DE" sz="1600" b="1" dirty="0" err="1" smtClean="0"/>
              <a:t>analogously</a:t>
            </a:r>
            <a:endParaRPr lang="de-DE" sz="1600" b="1" dirty="0" smtClean="0"/>
          </a:p>
          <a:p>
            <a:endParaRPr lang="de-DE" sz="1600" b="1" dirty="0"/>
          </a:p>
          <a:p>
            <a:endParaRPr lang="de-DE" sz="1600" b="1" dirty="0" smtClean="0"/>
          </a:p>
        </p:txBody>
      </p:sp>
      <p:cxnSp>
        <p:nvCxnSpPr>
          <p:cNvPr id="7" name="Straight Connector 6"/>
          <p:cNvCxnSpPr/>
          <p:nvPr/>
        </p:nvCxnSpPr>
        <p:spPr>
          <a:xfrm>
            <a:off x="4185578" y="4192980"/>
            <a:ext cx="193830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483386" y="4074449"/>
            <a:ext cx="9942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 err="1" smtClean="0">
                <a:solidFill>
                  <a:prstClr val="black"/>
                </a:solidFill>
              </a:rPr>
              <a:t>barrier</a:t>
            </a:r>
            <a:endParaRPr lang="en-US" sz="1400" b="1" dirty="0">
              <a:solidFill>
                <a:prstClr val="black"/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6223549" y="4192047"/>
            <a:ext cx="193830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8161858" y="4074449"/>
            <a:ext cx="9942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 err="1" smtClean="0">
                <a:solidFill>
                  <a:prstClr val="black"/>
                </a:solidFill>
              </a:rPr>
              <a:t>barrier</a:t>
            </a:r>
            <a:endParaRPr lang="en-US" sz="1400" b="1" dirty="0">
              <a:solidFill>
                <a:prstClr val="black"/>
              </a:solidFill>
            </a:endParaRPr>
          </a:p>
        </p:txBody>
      </p:sp>
      <p:sp>
        <p:nvSpPr>
          <p:cNvPr id="11" name="Title 2"/>
          <p:cNvSpPr txBox="1">
            <a:spLocks/>
          </p:cNvSpPr>
          <p:nvPr/>
        </p:nvSpPr>
        <p:spPr bwMode="auto">
          <a:xfrm>
            <a:off x="3996486" y="5709916"/>
            <a:ext cx="4369140" cy="4162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rgbClr val="3B57A0"/>
                </a:solidFill>
                <a:latin typeface="+mj-lt"/>
                <a:ea typeface="+mj-ea"/>
                <a:cs typeface="+mj-cs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B57A0"/>
                </a:solidFill>
                <a:latin typeface="Calibri" pitchFamily="34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B57A0"/>
                </a:solidFill>
                <a:latin typeface="Calibri" pitchFamily="34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B57A0"/>
                </a:solidFill>
                <a:latin typeface="Calibri" pitchFamily="34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B57A0"/>
                </a:solidFill>
                <a:latin typeface="Calibri" pitchFamily="34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B57A0"/>
                </a:solidFill>
                <a:latin typeface="Calibri" pitchFamily="34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B57A0"/>
                </a:solidFill>
                <a:latin typeface="Calibri" pitchFamily="34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B57A0"/>
                </a:solidFill>
                <a:latin typeface="Calibri" pitchFamily="34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B57A0"/>
                </a:solidFill>
                <a:latin typeface="Calibri" pitchFamily="34" charset="0"/>
              </a:defRPr>
            </a:lvl9pPr>
          </a:lstStyle>
          <a:p>
            <a:endParaRPr lang="de-DE" dirty="0" smtClean="0"/>
          </a:p>
          <a:p>
            <a:r>
              <a:rPr lang="de-DE" dirty="0" smtClean="0"/>
              <a:t>In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meanwhile</a:t>
            </a:r>
            <a:r>
              <a:rPr lang="de-DE" dirty="0" smtClean="0"/>
              <a:t> </a:t>
            </a:r>
            <a:r>
              <a:rPr lang="de-DE" dirty="0" err="1" smtClean="0"/>
              <a:t>inner</a:t>
            </a:r>
            <a:r>
              <a:rPr lang="de-DE" dirty="0" smtClean="0"/>
              <a:t> </a:t>
            </a:r>
            <a:r>
              <a:rPr lang="de-DE" dirty="0" err="1" smtClean="0"/>
              <a:t>elements</a:t>
            </a:r>
            <a:r>
              <a:rPr lang="de-DE" dirty="0" smtClean="0"/>
              <a:t> </a:t>
            </a:r>
            <a:r>
              <a:rPr lang="de-DE" dirty="0" err="1" smtClean="0"/>
              <a:t>are</a:t>
            </a:r>
            <a:r>
              <a:rPr lang="de-DE" dirty="0" smtClean="0"/>
              <a:t> </a:t>
            </a:r>
            <a:r>
              <a:rPr lang="de-DE" dirty="0" err="1" smtClean="0"/>
              <a:t>done</a:t>
            </a:r>
            <a:r>
              <a:rPr lang="de-DE" dirty="0" smtClean="0"/>
              <a:t> in parallel!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840068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Single </a:t>
            </a:r>
            <a:r>
              <a:rPr lang="de-DE" dirty="0" err="1" smtClean="0"/>
              <a:t>iteration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57200" y="2215285"/>
            <a:ext cx="8229600" cy="3592656"/>
          </a:xfrm>
        </p:spPr>
      </p:pic>
      <p:grpSp>
        <p:nvGrpSpPr>
          <p:cNvPr id="5" name="Group 4"/>
          <p:cNvGrpSpPr/>
          <p:nvPr/>
        </p:nvGrpSpPr>
        <p:grpSpPr>
          <a:xfrm>
            <a:off x="598220" y="5535783"/>
            <a:ext cx="8587156" cy="369332"/>
            <a:chOff x="598220" y="5535783"/>
            <a:chExt cx="8587156" cy="369332"/>
          </a:xfrm>
        </p:grpSpPr>
        <p:cxnSp>
          <p:nvCxnSpPr>
            <p:cNvPr id="6" name="Straight Connector 5"/>
            <p:cNvCxnSpPr/>
            <p:nvPr/>
          </p:nvCxnSpPr>
          <p:spPr>
            <a:xfrm>
              <a:off x="1580972" y="5717122"/>
              <a:ext cx="2965391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598220" y="5535783"/>
              <a:ext cx="15211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 err="1" smtClean="0"/>
                <a:t>barrier</a:t>
              </a:r>
              <a:endParaRPr lang="en-US" b="1" dirty="0"/>
            </a:p>
          </p:txBody>
        </p:sp>
        <p:cxnSp>
          <p:nvCxnSpPr>
            <p:cNvPr id="8" name="Straight Connector 7"/>
            <p:cNvCxnSpPr/>
            <p:nvPr/>
          </p:nvCxnSpPr>
          <p:spPr>
            <a:xfrm>
              <a:off x="4698834" y="5715694"/>
              <a:ext cx="2965391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7664225" y="5535783"/>
              <a:ext cx="15211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 err="1" smtClean="0"/>
                <a:t>barrier</a:t>
              </a:r>
              <a:endParaRPr 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xmlns="" val="733117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Hands-on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Implement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overlap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communication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computation</a:t>
            </a:r>
            <a:endParaRPr lang="de-DE" dirty="0" smtClean="0"/>
          </a:p>
          <a:p>
            <a:pPr lvl="1"/>
            <a:r>
              <a:rPr lang="de-DE" dirty="0" err="1" smtClean="0"/>
              <a:t>use</a:t>
            </a:r>
            <a:r>
              <a:rPr lang="de-DE" dirty="0" smtClean="0"/>
              <a:t> </a:t>
            </a:r>
            <a:r>
              <a:rPr lang="de-DE" dirty="0" err="1" smtClean="0"/>
              <a:t>left_right_double_buffer_multiple.c</a:t>
            </a:r>
            <a:r>
              <a:rPr lang="de-DE" dirty="0" smtClean="0"/>
              <a:t> </a:t>
            </a:r>
            <a:r>
              <a:rPr lang="de-DE" dirty="0" err="1" smtClean="0"/>
              <a:t>as</a:t>
            </a:r>
            <a:r>
              <a:rPr lang="de-DE" dirty="0" smtClean="0"/>
              <a:t> </a:t>
            </a:r>
            <a:r>
              <a:rPr lang="de-DE" dirty="0" err="1" smtClean="0"/>
              <a:t>template</a:t>
            </a:r>
            <a:endParaRPr lang="de-DE" dirty="0" smtClean="0"/>
          </a:p>
          <a:p>
            <a:pPr lvl="1"/>
            <a:endParaRPr lang="de-DE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12270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Titel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de-DE" dirty="0" smtClean="0"/>
              <a:t>The GASPI Ring Exchange </a:t>
            </a:r>
          </a:p>
        </p:txBody>
      </p:sp>
      <p:sp>
        <p:nvSpPr>
          <p:cNvPr id="95235" name="Inhaltsplatzhalter 5"/>
          <p:cNvSpPr>
            <a:spLocks noGrp="1"/>
          </p:cNvSpPr>
          <p:nvPr>
            <p:ph idx="4294967295"/>
          </p:nvPr>
        </p:nvSpPr>
        <p:spPr>
          <a:xfrm>
            <a:off x="457200" y="1689799"/>
            <a:ext cx="8229600" cy="4229100"/>
          </a:xfrm>
        </p:spPr>
        <p:txBody>
          <a:bodyPr/>
          <a:lstStyle/>
          <a:p>
            <a:r>
              <a:rPr lang="de-DE" dirty="0" smtClean="0"/>
              <a:t>GASPI – </a:t>
            </a:r>
            <a:r>
              <a:rPr lang="de-DE" dirty="0" err="1" smtClean="0"/>
              <a:t>left_right_double_buffer_multiple.c</a:t>
            </a:r>
            <a:endParaRPr lang="de-DE" dirty="0" smtClean="0"/>
          </a:p>
        </p:txBody>
      </p:sp>
      <p:sp>
        <p:nvSpPr>
          <p:cNvPr id="7" name="Inhaltsplatzhalter 2"/>
          <p:cNvSpPr txBox="1">
            <a:spLocks/>
          </p:cNvSpPr>
          <p:nvPr/>
        </p:nvSpPr>
        <p:spPr bwMode="auto">
          <a:xfrm>
            <a:off x="457200" y="2202847"/>
            <a:ext cx="8505825" cy="4625657"/>
          </a:xfrm>
          <a:prstGeom prst="rect">
            <a:avLst/>
          </a:prstGeom>
          <a:ln w="25400" cap="flat" cmpd="sng" algn="ctr">
            <a:solidFill>
              <a:schemeClr val="dk1"/>
            </a:solidFill>
            <a:prstDash val="solid"/>
            <a:miter lim="800000"/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>
              <a:defRPr/>
            </a:pP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if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(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tid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== 0) {</a:t>
            </a:r>
          </a:p>
          <a:p>
            <a:pPr>
              <a:defRPr/>
            </a:pP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write_notify_and_cycle</a:t>
            </a:r>
            <a:endParaRPr lang="de-DE" sz="1400" dirty="0" smtClean="0">
              <a:solidFill>
                <a:prstClr val="black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defRPr/>
            </a:pP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 ( .., LEFT(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iProc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nProc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),. , 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right_data_available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[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buffer_id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], 1 + i);</a:t>
            </a:r>
          </a:p>
          <a:p>
            <a:pPr>
              <a:defRPr/>
            </a:pP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wait_or_die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(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segment_id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left_data_available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[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buffer_id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], 1 + i);</a:t>
            </a:r>
          </a:p>
          <a:p>
            <a:pPr>
              <a:defRPr/>
            </a:pP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data_compute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( NTHREADS, 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array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, 1 - 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buffer_id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buffer_id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slice_id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);</a:t>
            </a:r>
          </a:p>
          <a:p>
            <a:pPr>
              <a:defRPr/>
            </a:pP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 } </a:t>
            </a:r>
            <a:b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</a:b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else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if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(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tid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&lt; NTHREADS - 1) {</a:t>
            </a:r>
          </a:p>
          <a:p>
            <a:pPr>
              <a:defRPr/>
            </a:pP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data_compute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( NTHREADS, 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array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, 1 - 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buffer_id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buffer_id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slice_id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);</a:t>
            </a:r>
          </a:p>
          <a:p>
            <a:pPr>
              <a:defRPr/>
            </a:pP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} </a:t>
            </a:r>
            <a:b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</a:b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else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{</a:t>
            </a:r>
          </a:p>
          <a:p>
            <a:pPr>
              <a:defRPr/>
            </a:pP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write_notify_and_cycle</a:t>
            </a:r>
            <a:endParaRPr lang="de-DE" sz="1400" dirty="0" smtClean="0">
              <a:solidFill>
                <a:prstClr val="black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defRPr/>
            </a:pP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 ( .., RIGHT(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iProc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nProc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),. , 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left_data_available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[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buffer_id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], 1 + i);</a:t>
            </a:r>
          </a:p>
          <a:p>
            <a:pPr>
              <a:defRPr/>
            </a:pP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wait_or_die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(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segment_id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right_data_available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[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buffer_id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], 1 + i);</a:t>
            </a:r>
          </a:p>
          <a:p>
            <a:pPr>
              <a:defRPr/>
            </a:pP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data_compute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( NTHREADS, 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array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, 1 - 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buffer_id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buffer_id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slice_id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);</a:t>
            </a:r>
          </a:p>
          <a:p>
            <a:pPr>
              <a:defRPr/>
            </a:pP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}</a:t>
            </a:r>
          </a:p>
          <a:p>
            <a:pPr>
              <a:defRPr/>
            </a:pPr>
            <a:r>
              <a:rPr lang="de-DE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de-DE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pragma</a:t>
            </a:r>
            <a:r>
              <a:rPr lang="de-DE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omp</a:t>
            </a:r>
            <a:r>
              <a:rPr lang="de-DE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barrier</a:t>
            </a:r>
            <a:endParaRPr lang="de-DE" sz="1400" b="1" dirty="0" smtClean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defRPr/>
            </a:pP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buffer_id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= 1 - 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buffer_id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xmlns="" val="2185498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Temporal </a:t>
            </a:r>
            <a:r>
              <a:rPr lang="de-DE" dirty="0" err="1" smtClean="0"/>
              <a:t>evolution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57201" y="2215285"/>
            <a:ext cx="8229598" cy="3592656"/>
          </a:xfrm>
        </p:spPr>
      </p:pic>
      <p:sp>
        <p:nvSpPr>
          <p:cNvPr id="5" name="TextBox 4"/>
          <p:cNvSpPr txBox="1"/>
          <p:nvPr/>
        </p:nvSpPr>
        <p:spPr>
          <a:xfrm>
            <a:off x="2632119" y="3295335"/>
            <a:ext cx="1068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tid</a:t>
            </a:r>
            <a:r>
              <a:rPr lang="de-DE" dirty="0" smtClean="0"/>
              <a:t> 0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639237" y="3687023"/>
            <a:ext cx="1068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tid</a:t>
            </a:r>
            <a:r>
              <a:rPr lang="de-DE" dirty="0" smtClean="0"/>
              <a:t> 1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639237" y="4131415"/>
            <a:ext cx="1068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tid</a:t>
            </a:r>
            <a:r>
              <a:rPr lang="de-DE" dirty="0" smtClean="0"/>
              <a:t> 2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663447" y="4514557"/>
            <a:ext cx="1068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tid</a:t>
            </a:r>
            <a:r>
              <a:rPr lang="de-DE" dirty="0" smtClean="0"/>
              <a:t> 3</a:t>
            </a:r>
            <a:endParaRPr lang="en-US" dirty="0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2179182" y="5187290"/>
            <a:ext cx="4994154" cy="42729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674267" y="5406445"/>
            <a:ext cx="15296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Time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123938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Temporal </a:t>
            </a:r>
            <a:r>
              <a:rPr lang="de-DE" dirty="0" err="1" smtClean="0"/>
              <a:t>evolution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57200" y="2364979"/>
            <a:ext cx="8229600" cy="3293268"/>
          </a:xfrm>
        </p:spPr>
      </p:pic>
      <p:sp>
        <p:nvSpPr>
          <p:cNvPr id="5" name="TextBox 4"/>
          <p:cNvSpPr txBox="1"/>
          <p:nvPr/>
        </p:nvSpPr>
        <p:spPr>
          <a:xfrm>
            <a:off x="401613" y="3338065"/>
            <a:ext cx="1068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tid</a:t>
            </a:r>
            <a:r>
              <a:rPr lang="de-DE" dirty="0" smtClean="0"/>
              <a:t> 0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08731" y="3729753"/>
            <a:ext cx="1068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tid</a:t>
            </a:r>
            <a:r>
              <a:rPr lang="de-DE" dirty="0" smtClean="0"/>
              <a:t> 1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08731" y="4174145"/>
            <a:ext cx="1068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tid</a:t>
            </a:r>
            <a:r>
              <a:rPr lang="de-DE" dirty="0" smtClean="0"/>
              <a:t> 2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32941" y="4557287"/>
            <a:ext cx="1068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tid</a:t>
            </a:r>
            <a:r>
              <a:rPr lang="de-DE" dirty="0" smtClean="0"/>
              <a:t> 3</a:t>
            </a:r>
            <a:endParaRPr lang="en-US" dirty="0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450033" y="5238566"/>
            <a:ext cx="8236767" cy="42729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503229" y="5457721"/>
            <a:ext cx="15296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Time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70095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itel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de-DE" dirty="0" err="1" smtClean="0"/>
              <a:t>Concepts</a:t>
            </a:r>
            <a:r>
              <a:rPr lang="de-DE" dirty="0" smtClean="0"/>
              <a:t>: </a:t>
            </a:r>
            <a:br>
              <a:rPr lang="de-DE" dirty="0" smtClean="0"/>
            </a:br>
            <a:r>
              <a:rPr lang="de-DE" dirty="0" err="1" smtClean="0"/>
              <a:t>One-Sided</a:t>
            </a:r>
            <a:r>
              <a:rPr lang="de-DE" dirty="0" smtClean="0"/>
              <a:t> Communication</a:t>
            </a:r>
          </a:p>
        </p:txBody>
      </p:sp>
      <p:sp>
        <p:nvSpPr>
          <p:cNvPr id="24578" name="Inhaltsplatzhalter 2"/>
          <p:cNvSpPr>
            <a:spLocks noGrp="1"/>
          </p:cNvSpPr>
          <p:nvPr>
            <p:ph idx="4294967295"/>
          </p:nvPr>
        </p:nvSpPr>
        <p:spPr>
          <a:xfrm>
            <a:off x="457200" y="2074352"/>
            <a:ext cx="7516026" cy="4079875"/>
          </a:xfrm>
        </p:spPr>
        <p:txBody>
          <a:bodyPr/>
          <a:lstStyle/>
          <a:p>
            <a:pPr eaLnBrk="1" hangingPunct="1"/>
            <a:r>
              <a:rPr lang="de-DE" sz="2400" dirty="0" err="1" smtClean="0"/>
              <a:t>One-sided</a:t>
            </a:r>
            <a:r>
              <a:rPr lang="de-DE" sz="2400" dirty="0" smtClean="0"/>
              <a:t> </a:t>
            </a:r>
            <a:r>
              <a:rPr lang="de-DE" sz="2400" dirty="0" err="1" smtClean="0"/>
              <a:t>operations</a:t>
            </a:r>
            <a:r>
              <a:rPr lang="de-DE" sz="2400" dirty="0" smtClean="0"/>
              <a:t> </a:t>
            </a:r>
            <a:r>
              <a:rPr lang="de-DE" sz="2400" dirty="0" err="1" smtClean="0"/>
              <a:t>between</a:t>
            </a:r>
            <a:r>
              <a:rPr lang="de-DE" sz="2400" dirty="0"/>
              <a:t> </a:t>
            </a:r>
            <a:r>
              <a:rPr lang="de-DE" sz="2400" dirty="0" smtClean="0"/>
              <a:t>parallel </a:t>
            </a:r>
            <a:r>
              <a:rPr lang="de-DE" sz="2400" dirty="0" err="1" smtClean="0"/>
              <a:t>processes</a:t>
            </a:r>
            <a:r>
              <a:rPr lang="de-DE" sz="2400" dirty="0" smtClean="0"/>
              <a:t> </a:t>
            </a:r>
            <a:r>
              <a:rPr lang="de-DE" sz="2400" dirty="0" err="1" smtClean="0"/>
              <a:t>include</a:t>
            </a:r>
            <a:r>
              <a:rPr lang="de-DE" sz="2400" dirty="0" smtClean="0"/>
              <a:t> remote </a:t>
            </a:r>
            <a:r>
              <a:rPr lang="de-DE" sz="2400" dirty="0" err="1" smtClean="0"/>
              <a:t>reads</a:t>
            </a:r>
            <a:r>
              <a:rPr lang="de-DE" sz="2400" dirty="0" smtClean="0"/>
              <a:t> </a:t>
            </a:r>
            <a:r>
              <a:rPr lang="de-DE" sz="2400" dirty="0" err="1" smtClean="0"/>
              <a:t>and</a:t>
            </a:r>
            <a:r>
              <a:rPr lang="de-DE" sz="2400" dirty="0" smtClean="0"/>
              <a:t> </a:t>
            </a:r>
            <a:r>
              <a:rPr lang="de-DE" sz="2400" dirty="0" err="1" smtClean="0"/>
              <a:t>writes</a:t>
            </a:r>
            <a:endParaRPr lang="de-DE" sz="2400" dirty="0" smtClean="0"/>
          </a:p>
          <a:p>
            <a:pPr eaLnBrk="1" hangingPunct="1"/>
            <a:r>
              <a:rPr lang="de-DE" sz="2400" dirty="0"/>
              <a:t>Data </a:t>
            </a:r>
            <a:r>
              <a:rPr lang="de-DE" sz="2400" dirty="0" err="1"/>
              <a:t>can</a:t>
            </a:r>
            <a:r>
              <a:rPr lang="de-DE" sz="2400" dirty="0"/>
              <a:t> </a:t>
            </a:r>
            <a:r>
              <a:rPr lang="de-DE" sz="2400" dirty="0" err="1"/>
              <a:t>be</a:t>
            </a:r>
            <a:r>
              <a:rPr lang="de-DE" sz="2400" dirty="0"/>
              <a:t> </a:t>
            </a:r>
            <a:r>
              <a:rPr lang="de-DE" sz="2400" dirty="0" err="1"/>
              <a:t>accessed</a:t>
            </a:r>
            <a:r>
              <a:rPr lang="de-DE" sz="2400" dirty="0"/>
              <a:t> </a:t>
            </a:r>
            <a:r>
              <a:rPr lang="de-DE" sz="2400" dirty="0" err="1"/>
              <a:t>without</a:t>
            </a:r>
            <a:r>
              <a:rPr lang="de-DE" sz="2400" dirty="0"/>
              <a:t> </a:t>
            </a:r>
            <a:r>
              <a:rPr lang="de-DE" sz="2400" dirty="0" err="1"/>
              <a:t>participation</a:t>
            </a:r>
            <a:r>
              <a:rPr lang="de-DE" sz="2400" dirty="0"/>
              <a:t> </a:t>
            </a:r>
            <a:r>
              <a:rPr lang="de-DE" sz="2400" dirty="0" err="1"/>
              <a:t>of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remote </a:t>
            </a:r>
            <a:r>
              <a:rPr lang="de-DE" sz="2400" dirty="0" err="1" smtClean="0"/>
              <a:t>site</a:t>
            </a:r>
            <a:r>
              <a:rPr lang="de-DE" sz="2400" dirty="0" smtClean="0"/>
              <a:t> </a:t>
            </a:r>
          </a:p>
          <a:p>
            <a:pPr eaLnBrk="1" hangingPunct="1"/>
            <a:r>
              <a:rPr lang="de-DE" sz="2400" dirty="0" smtClean="0"/>
              <a:t>The </a:t>
            </a:r>
            <a:r>
              <a:rPr lang="de-DE" sz="2400" dirty="0" err="1" smtClean="0"/>
              <a:t>initiator</a:t>
            </a:r>
            <a:r>
              <a:rPr lang="de-DE" sz="2400" dirty="0" smtClean="0"/>
              <a:t> </a:t>
            </a:r>
            <a:r>
              <a:rPr lang="de-DE" sz="2400" dirty="0" err="1" smtClean="0"/>
              <a:t>specifies</a:t>
            </a:r>
            <a:r>
              <a:rPr lang="de-DE" sz="2400" dirty="0" smtClean="0"/>
              <a:t> all </a:t>
            </a:r>
            <a:r>
              <a:rPr lang="de-DE" sz="2400" dirty="0" err="1" smtClean="0"/>
              <a:t>parameters</a:t>
            </a:r>
            <a:endParaRPr lang="de-DE" sz="2400" dirty="0" smtClean="0"/>
          </a:p>
          <a:p>
            <a:pPr lvl="1" eaLnBrk="1" hangingPunct="1"/>
            <a:r>
              <a:rPr lang="de-DE" sz="2000" dirty="0" smtClean="0"/>
              <a:t>Source </a:t>
            </a:r>
            <a:r>
              <a:rPr lang="de-DE" sz="2000" dirty="0" err="1" smtClean="0"/>
              <a:t>location</a:t>
            </a:r>
            <a:endParaRPr lang="de-DE" sz="2000" dirty="0" smtClean="0"/>
          </a:p>
          <a:p>
            <a:pPr lvl="1" eaLnBrk="1" hangingPunct="1"/>
            <a:r>
              <a:rPr lang="de-DE" sz="2000" dirty="0" smtClean="0"/>
              <a:t>Target </a:t>
            </a:r>
            <a:r>
              <a:rPr lang="de-DE" sz="2000" dirty="0" err="1" smtClean="0"/>
              <a:t>location</a:t>
            </a:r>
            <a:endParaRPr lang="de-DE" sz="2000" dirty="0" smtClean="0"/>
          </a:p>
          <a:p>
            <a:pPr lvl="1" eaLnBrk="1" hangingPunct="1"/>
            <a:r>
              <a:rPr lang="de-DE" sz="2000" dirty="0" smtClean="0"/>
              <a:t>Message </a:t>
            </a:r>
            <a:r>
              <a:rPr lang="de-DE" sz="2000" dirty="0" err="1" smtClean="0"/>
              <a:t>size</a:t>
            </a:r>
            <a:endParaRPr lang="de-DE" sz="2000" dirty="0"/>
          </a:p>
          <a:p>
            <a:pPr marL="0" indent="0" eaLnBrk="1" hangingPunct="1">
              <a:buNone/>
            </a:pPr>
            <a:endParaRPr lang="de-DE" sz="2400" dirty="0" smtClean="0"/>
          </a:p>
        </p:txBody>
      </p:sp>
      <p:pic>
        <p:nvPicPr>
          <p:cNvPr id="24579" name="Picture 32" descr="AdTurb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488238" y="164452"/>
            <a:ext cx="1460500" cy="1292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5355771" y="252859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8813151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Data </a:t>
            </a:r>
            <a:r>
              <a:rPr lang="de-DE" dirty="0" err="1" smtClean="0"/>
              <a:t>dependency</a:t>
            </a:r>
            <a:r>
              <a:rPr lang="de-DE" dirty="0" smtClean="0"/>
              <a:t> </a:t>
            </a:r>
            <a:r>
              <a:rPr lang="de-DE" dirty="0" err="1" smtClean="0"/>
              <a:t>Driven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Avoid</a:t>
            </a:r>
            <a:r>
              <a:rPr lang="de-DE" dirty="0" smtClean="0"/>
              <a:t> </a:t>
            </a:r>
            <a:r>
              <a:rPr lang="de-DE" dirty="0" err="1" smtClean="0"/>
              <a:t>synchronization</a:t>
            </a:r>
            <a:r>
              <a:rPr lang="de-DE" dirty="0" smtClean="0"/>
              <a:t> </a:t>
            </a:r>
            <a:r>
              <a:rPr lang="de-DE" dirty="0" err="1" smtClean="0"/>
              <a:t>point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965428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What</a:t>
            </a:r>
            <a:r>
              <a:rPr lang="de-DE" dirty="0" smtClean="0"/>
              <a:t> </a:t>
            </a:r>
            <a:r>
              <a:rPr lang="de-DE" dirty="0" err="1" smtClean="0"/>
              <a:t>has</a:t>
            </a:r>
            <a:r>
              <a:rPr lang="de-DE" dirty="0" smtClean="0"/>
              <a:t> </a:t>
            </a:r>
            <a:r>
              <a:rPr lang="de-DE" dirty="0" err="1" smtClean="0"/>
              <a:t>been</a:t>
            </a:r>
            <a:r>
              <a:rPr lang="de-DE" dirty="0" smtClean="0"/>
              <a:t> </a:t>
            </a:r>
            <a:r>
              <a:rPr lang="de-DE" dirty="0" err="1" smtClean="0"/>
              <a:t>achieved</a:t>
            </a:r>
            <a:r>
              <a:rPr lang="de-DE" dirty="0" smtClean="0"/>
              <a:t>?</a:t>
            </a:r>
          </a:p>
          <a:p>
            <a:pPr lvl="1"/>
            <a:r>
              <a:rPr lang="de-DE" dirty="0" err="1" smtClean="0"/>
              <a:t>Overlap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communication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computation</a:t>
            </a:r>
            <a:endParaRPr lang="de-DE" dirty="0" smtClean="0"/>
          </a:p>
          <a:p>
            <a:pPr lvl="1"/>
            <a:r>
              <a:rPr lang="de-DE" dirty="0" smtClean="0"/>
              <a:t>Communication </a:t>
            </a:r>
            <a:r>
              <a:rPr lang="de-DE" dirty="0" err="1" smtClean="0"/>
              <a:t>latency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(</a:t>
            </a:r>
            <a:r>
              <a:rPr lang="de-DE" dirty="0" err="1" smtClean="0"/>
              <a:t>partly</a:t>
            </a:r>
            <a:r>
              <a:rPr lang="de-DE" dirty="0" smtClean="0"/>
              <a:t>) </a:t>
            </a:r>
            <a:r>
              <a:rPr lang="de-DE" dirty="0" err="1" smtClean="0"/>
              <a:t>hidden</a:t>
            </a:r>
            <a:endParaRPr lang="de-DE" dirty="0" smtClean="0"/>
          </a:p>
          <a:p>
            <a:r>
              <a:rPr lang="de-DE" dirty="0" err="1" smtClean="0"/>
              <a:t>What</a:t>
            </a:r>
            <a:r>
              <a:rPr lang="de-DE" dirty="0" smtClean="0"/>
              <a:t> </a:t>
            </a:r>
            <a:r>
              <a:rPr lang="de-DE" dirty="0" err="1" smtClean="0"/>
              <a:t>has</a:t>
            </a:r>
            <a:r>
              <a:rPr lang="de-DE" dirty="0" smtClean="0"/>
              <a:t> not </a:t>
            </a:r>
            <a:r>
              <a:rPr lang="de-DE" dirty="0" err="1" smtClean="0"/>
              <a:t>been</a:t>
            </a:r>
            <a:r>
              <a:rPr lang="de-DE" dirty="0" smtClean="0"/>
              <a:t> </a:t>
            </a:r>
            <a:r>
              <a:rPr lang="de-DE" dirty="0" err="1" smtClean="0"/>
              <a:t>achieved</a:t>
            </a:r>
            <a:r>
              <a:rPr lang="de-DE" dirty="0" smtClean="0"/>
              <a:t>?</a:t>
            </a:r>
          </a:p>
          <a:p>
            <a:pPr lvl="1"/>
            <a:r>
              <a:rPr lang="de-DE" dirty="0" err="1" smtClean="0"/>
              <a:t>Fully</a:t>
            </a:r>
            <a:r>
              <a:rPr lang="de-DE" dirty="0" smtClean="0"/>
              <a:t> </a:t>
            </a:r>
            <a:r>
              <a:rPr lang="de-DE" dirty="0" err="1" smtClean="0"/>
              <a:t>Asynchronous</a:t>
            </a:r>
            <a:r>
              <a:rPr lang="de-DE" dirty="0" smtClean="0"/>
              <a:t> </a:t>
            </a:r>
            <a:r>
              <a:rPr lang="de-DE" dirty="0" err="1" smtClean="0"/>
              <a:t>execution</a:t>
            </a:r>
            <a:endParaRPr lang="de-DE" dirty="0" smtClean="0"/>
          </a:p>
          <a:p>
            <a:pPr lvl="1"/>
            <a:r>
              <a:rPr lang="de-DE" dirty="0" smtClean="0"/>
              <a:t>Still </a:t>
            </a:r>
            <a:r>
              <a:rPr lang="de-DE" dirty="0" err="1" smtClean="0"/>
              <a:t>processwide</a:t>
            </a:r>
            <a:r>
              <a:rPr lang="de-DE" dirty="0" smtClean="0"/>
              <a:t> </a:t>
            </a:r>
            <a:r>
              <a:rPr lang="de-DE" dirty="0" err="1" smtClean="0"/>
              <a:t>synchronization</a:t>
            </a:r>
            <a:r>
              <a:rPr lang="de-DE" dirty="0" smtClean="0"/>
              <a:t> after </a:t>
            </a:r>
            <a:r>
              <a:rPr lang="de-DE" dirty="0" err="1" smtClean="0"/>
              <a:t>each</a:t>
            </a:r>
            <a:r>
              <a:rPr lang="de-DE" dirty="0" smtClean="0"/>
              <a:t> </a:t>
            </a:r>
            <a:r>
              <a:rPr lang="de-DE" dirty="0" err="1" smtClean="0"/>
              <a:t>iteration</a:t>
            </a:r>
            <a:r>
              <a:rPr lang="de-DE" dirty="0"/>
              <a:t/>
            </a:r>
            <a:br>
              <a:rPr lang="de-DE" dirty="0"/>
            </a:br>
            <a:r>
              <a:rPr lang="de-DE" dirty="0" smtClean="0"/>
              <a:t>-&gt; </a:t>
            </a:r>
            <a:r>
              <a:rPr lang="de-DE" dirty="0" err="1" smtClean="0"/>
              <a:t>process</a:t>
            </a:r>
            <a:r>
              <a:rPr lang="de-DE" dirty="0" smtClean="0"/>
              <a:t> </a:t>
            </a:r>
            <a:r>
              <a:rPr lang="de-DE" dirty="0" err="1" smtClean="0"/>
              <a:t>wide</a:t>
            </a:r>
            <a:r>
              <a:rPr lang="de-DE" dirty="0" smtClean="0"/>
              <a:t> </a:t>
            </a:r>
            <a:r>
              <a:rPr lang="de-DE" dirty="0" err="1" smtClean="0"/>
              <a:t>aggregation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thread</a:t>
            </a:r>
            <a:r>
              <a:rPr lang="de-DE" dirty="0" smtClean="0"/>
              <a:t> </a:t>
            </a:r>
            <a:r>
              <a:rPr lang="de-DE" dirty="0" err="1" smtClean="0"/>
              <a:t>imbalances</a:t>
            </a:r>
            <a:endParaRPr lang="de-DE" dirty="0" smtClean="0"/>
          </a:p>
          <a:p>
            <a:pPr marL="457200" lvl="1" indent="0">
              <a:buNone/>
            </a:pPr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xmlns="" val="2482179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Why</a:t>
            </a:r>
            <a:r>
              <a:rPr lang="de-DE" dirty="0" smtClean="0"/>
              <a:t> </a:t>
            </a:r>
            <a:r>
              <a:rPr lang="de-DE" dirty="0" err="1" smtClean="0"/>
              <a:t>barrier</a:t>
            </a:r>
            <a:r>
              <a:rPr lang="de-DE" dirty="0" smtClean="0"/>
              <a:t>?</a:t>
            </a:r>
          </a:p>
          <a:p>
            <a:pPr lvl="1"/>
            <a:r>
              <a:rPr lang="de-DE" dirty="0" smtClean="0"/>
              <a:t>Need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know</a:t>
            </a:r>
            <a:r>
              <a:rPr lang="de-DE" dirty="0" smtClean="0"/>
              <a:t> </a:t>
            </a:r>
            <a:r>
              <a:rPr lang="de-DE" dirty="0" err="1" smtClean="0"/>
              <a:t>that</a:t>
            </a:r>
            <a:r>
              <a:rPr lang="de-DE" dirty="0" smtClean="0"/>
              <a:t> </a:t>
            </a:r>
            <a:r>
              <a:rPr lang="de-DE" dirty="0" err="1" smtClean="0"/>
              <a:t>buffers</a:t>
            </a:r>
            <a:r>
              <a:rPr lang="de-DE" dirty="0" smtClean="0"/>
              <a:t> </a:t>
            </a:r>
            <a:r>
              <a:rPr lang="de-DE" dirty="0" err="1" smtClean="0"/>
              <a:t>are</a:t>
            </a:r>
            <a:r>
              <a:rPr lang="de-DE" dirty="0" smtClean="0"/>
              <a:t> </a:t>
            </a:r>
            <a:r>
              <a:rPr lang="de-DE" dirty="0" err="1" smtClean="0"/>
              <a:t>ready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next</a:t>
            </a:r>
            <a:r>
              <a:rPr lang="de-DE" dirty="0" smtClean="0"/>
              <a:t> </a:t>
            </a:r>
            <a:r>
              <a:rPr lang="de-DE" dirty="0" err="1" smtClean="0"/>
              <a:t>iteration</a:t>
            </a:r>
            <a:endParaRPr lang="de-DE" dirty="0" smtClean="0"/>
          </a:p>
          <a:p>
            <a:pPr lvl="1"/>
            <a:endParaRPr lang="de-DE" dirty="0" smtClean="0"/>
          </a:p>
          <a:p>
            <a:pPr marL="457200" lvl="1" indent="0">
              <a:buNone/>
            </a:pPr>
            <a:endParaRPr lang="de-DE" dirty="0"/>
          </a:p>
          <a:p>
            <a:r>
              <a:rPr lang="de-DE" dirty="0" err="1" smtClean="0"/>
              <a:t>Barrier</a:t>
            </a:r>
            <a:r>
              <a:rPr lang="de-DE" dirty="0" smtClean="0"/>
              <a:t> </a:t>
            </a:r>
            <a:r>
              <a:rPr lang="de-DE" dirty="0" err="1" smtClean="0"/>
              <a:t>provides</a:t>
            </a:r>
            <a:r>
              <a:rPr lang="de-DE" dirty="0" smtClean="0"/>
              <a:t> </a:t>
            </a:r>
            <a:r>
              <a:rPr lang="de-DE" dirty="0" err="1" smtClean="0"/>
              <a:t>too</a:t>
            </a:r>
            <a:r>
              <a:rPr lang="de-DE" dirty="0" smtClean="0"/>
              <a:t> </a:t>
            </a:r>
            <a:r>
              <a:rPr lang="de-DE" dirty="0" err="1" smtClean="0"/>
              <a:t>much</a:t>
            </a:r>
            <a:r>
              <a:rPr lang="de-DE" dirty="0" smtClean="0"/>
              <a:t> </a:t>
            </a:r>
            <a:r>
              <a:rPr lang="de-DE" dirty="0" err="1" smtClean="0"/>
              <a:t>information</a:t>
            </a:r>
            <a:r>
              <a:rPr lang="de-DE" dirty="0" smtClean="0"/>
              <a:t> !!!</a:t>
            </a:r>
          </a:p>
          <a:p>
            <a:pPr lvl="1"/>
            <a:r>
              <a:rPr lang="de-DE" dirty="0" err="1" smtClean="0"/>
              <a:t>Only</a:t>
            </a:r>
            <a:r>
              <a:rPr lang="de-DE" dirty="0" smtClean="0"/>
              <a:t> </a:t>
            </a:r>
            <a:r>
              <a:rPr lang="de-DE" dirty="0" err="1" smtClean="0"/>
              <a:t>need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know</a:t>
            </a:r>
            <a:r>
              <a:rPr lang="de-DE" dirty="0" smtClean="0"/>
              <a:t> </a:t>
            </a:r>
            <a:r>
              <a:rPr lang="de-DE" dirty="0" err="1" smtClean="0"/>
              <a:t>that</a:t>
            </a:r>
            <a:r>
              <a:rPr lang="de-DE" dirty="0" smtClean="0"/>
              <a:t> </a:t>
            </a:r>
            <a:r>
              <a:rPr lang="de-DE" dirty="0" err="1" smtClean="0"/>
              <a:t>local</a:t>
            </a:r>
            <a:r>
              <a:rPr lang="de-DE" dirty="0" smtClean="0"/>
              <a:t> </a:t>
            </a:r>
            <a:r>
              <a:rPr lang="de-DE" dirty="0" err="1" smtClean="0"/>
              <a:t>neighbours</a:t>
            </a:r>
            <a:r>
              <a:rPr lang="de-DE" dirty="0" smtClean="0"/>
              <a:t> (</a:t>
            </a:r>
            <a:r>
              <a:rPr lang="de-DE" dirty="0" err="1" smtClean="0"/>
              <a:t>my</a:t>
            </a:r>
            <a:r>
              <a:rPr lang="de-DE" dirty="0" smtClean="0"/>
              <a:t> </a:t>
            </a:r>
            <a:r>
              <a:rPr lang="de-DE" dirty="0" err="1" smtClean="0"/>
              <a:t>dependency</a:t>
            </a:r>
            <a:r>
              <a:rPr lang="de-DE" dirty="0" smtClean="0"/>
              <a:t> ) </a:t>
            </a:r>
            <a:r>
              <a:rPr lang="de-DE" dirty="0" err="1" smtClean="0"/>
              <a:t>are</a:t>
            </a:r>
            <a:r>
              <a:rPr lang="de-DE" dirty="0" smtClean="0"/>
              <a:t> </a:t>
            </a:r>
            <a:r>
              <a:rPr lang="de-DE" dirty="0" err="1" smtClean="0"/>
              <a:t>up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date</a:t>
            </a:r>
            <a:endParaRPr lang="de-DE" dirty="0" smtClean="0"/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 bwMode="auto">
          <a:xfrm>
            <a:off x="3251674" y="2973364"/>
            <a:ext cx="1713431" cy="14973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1963116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Reduce</a:t>
            </a:r>
            <a:r>
              <a:rPr lang="de-DE" dirty="0" smtClean="0"/>
              <a:t> </a:t>
            </a:r>
            <a:r>
              <a:rPr lang="de-DE" dirty="0" err="1" smtClean="0"/>
              <a:t>synchronicity</a:t>
            </a:r>
            <a:endParaRPr lang="en-US" dirty="0"/>
          </a:p>
        </p:txBody>
      </p:sp>
      <p:pic>
        <p:nvPicPr>
          <p:cNvPr id="15" name="Content Placeholder 1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616325" y="1004094"/>
            <a:ext cx="5029200" cy="4391025"/>
          </a:xfrm>
        </p:spPr>
      </p:pic>
      <p:sp>
        <p:nvSpPr>
          <p:cNvPr id="17" name="Text Placeholder 16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 smtClean="0"/>
              <a:t>Introduce</a:t>
            </a:r>
            <a:r>
              <a:rPr lang="de-DE" dirty="0" smtClean="0"/>
              <a:t> </a:t>
            </a:r>
            <a:r>
              <a:rPr lang="de-DE" dirty="0" err="1"/>
              <a:t>stage</a:t>
            </a:r>
            <a:r>
              <a:rPr lang="de-DE" dirty="0"/>
              <a:t> </a:t>
            </a:r>
            <a:r>
              <a:rPr lang="de-DE" dirty="0" err="1"/>
              <a:t>counter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every</a:t>
            </a:r>
            <a:r>
              <a:rPr lang="de-DE" dirty="0"/>
              <a:t> </a:t>
            </a:r>
            <a:r>
              <a:rPr lang="de-DE" dirty="0" err="1"/>
              <a:t>buffer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account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local</a:t>
            </a:r>
            <a:r>
              <a:rPr lang="de-DE" dirty="0"/>
              <a:t> </a:t>
            </a:r>
            <a:r>
              <a:rPr lang="de-DE" dirty="0" err="1" smtClean="0"/>
              <a:t>states</a:t>
            </a:r>
            <a:r>
              <a:rPr lang="de-DE" dirty="0" smtClean="0"/>
              <a:t/>
            </a:r>
            <a:br>
              <a:rPr lang="de-DE" dirty="0" smtClean="0"/>
            </a:b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/>
              <a:t>check </a:t>
            </a:r>
            <a:r>
              <a:rPr lang="de-DE" dirty="0" err="1"/>
              <a:t>neighbourig</a:t>
            </a:r>
            <a:r>
              <a:rPr lang="de-DE" dirty="0"/>
              <a:t> </a:t>
            </a:r>
            <a:r>
              <a:rPr lang="de-DE" dirty="0" err="1"/>
              <a:t>stage</a:t>
            </a:r>
            <a:r>
              <a:rPr lang="de-DE" dirty="0"/>
              <a:t> </a:t>
            </a:r>
            <a:r>
              <a:rPr lang="de-DE" dirty="0" err="1"/>
              <a:t>counters</a:t>
            </a:r>
            <a:r>
              <a:rPr lang="de-DE" dirty="0"/>
              <a:t> </a:t>
            </a:r>
            <a:r>
              <a:rPr lang="de-DE" dirty="0" err="1"/>
              <a:t>before</a:t>
            </a:r>
            <a:r>
              <a:rPr lang="de-DE" dirty="0"/>
              <a:t> </a:t>
            </a:r>
            <a:r>
              <a:rPr lang="de-DE" dirty="0" smtClean="0"/>
              <a:t>update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/>
              <a:t>In </a:t>
            </a:r>
            <a:r>
              <a:rPr lang="de-DE" dirty="0" err="1" smtClean="0"/>
              <a:t>case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match</a:t>
            </a:r>
            <a:r>
              <a:rPr lang="de-DE" dirty="0" smtClean="0"/>
              <a:t>: do update</a:t>
            </a:r>
            <a:br>
              <a:rPr lang="de-DE" dirty="0" smtClean="0"/>
            </a:br>
            <a:endParaRPr lang="de-DE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 smtClean="0"/>
              <a:t>Increment</a:t>
            </a:r>
            <a:r>
              <a:rPr lang="de-DE" dirty="0" smtClean="0"/>
              <a:t> </a:t>
            </a:r>
            <a:r>
              <a:rPr lang="de-DE" dirty="0" err="1"/>
              <a:t>stage</a:t>
            </a:r>
            <a:r>
              <a:rPr lang="de-DE" dirty="0"/>
              <a:t> </a:t>
            </a:r>
            <a:r>
              <a:rPr lang="de-DE" dirty="0" err="1"/>
              <a:t>counter</a:t>
            </a:r>
            <a:r>
              <a:rPr lang="de-DE" dirty="0"/>
              <a:t> after </a:t>
            </a:r>
            <a:r>
              <a:rPr lang="de-DE" dirty="0" smtClean="0"/>
              <a:t>update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r>
              <a:rPr lang="de-DE" dirty="0" smtClean="0"/>
              <a:t>-&gt; </a:t>
            </a:r>
            <a:r>
              <a:rPr lang="de-DE" b="1" dirty="0" err="1" smtClean="0"/>
              <a:t>Only</a:t>
            </a:r>
            <a:r>
              <a:rPr lang="de-DE" b="1" dirty="0" smtClean="0"/>
              <a:t> </a:t>
            </a:r>
            <a:r>
              <a:rPr lang="de-DE" b="1" dirty="0" err="1" smtClean="0"/>
              <a:t>local</a:t>
            </a:r>
            <a:r>
              <a:rPr lang="de-DE" b="1" dirty="0" smtClean="0"/>
              <a:t> </a:t>
            </a:r>
            <a:r>
              <a:rPr lang="de-DE" b="1" dirty="0" err="1" smtClean="0"/>
              <a:t>dependencies</a:t>
            </a:r>
            <a:r>
              <a:rPr lang="de-DE" b="1" dirty="0" smtClean="0"/>
              <a:t> </a:t>
            </a:r>
            <a:r>
              <a:rPr lang="de-DE" b="1" dirty="0" err="1" smtClean="0"/>
              <a:t>remain</a:t>
            </a:r>
            <a:endParaRPr lang="de-DE" b="1" dirty="0"/>
          </a:p>
          <a:p>
            <a:endParaRPr lang="de-DE" dirty="0" smtClean="0"/>
          </a:p>
          <a:p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3649044" y="5144558"/>
            <a:ext cx="2401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Update </a:t>
            </a:r>
            <a:r>
              <a:rPr lang="de-DE" dirty="0" err="1" smtClean="0"/>
              <a:t>possible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6425066" y="5143130"/>
            <a:ext cx="2401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Update not </a:t>
            </a:r>
            <a:r>
              <a:rPr lang="de-DE" dirty="0" err="1" smtClean="0"/>
              <a:t>possible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3616325" y="1003079"/>
            <a:ext cx="2401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Stage </a:t>
            </a:r>
            <a:r>
              <a:rPr lang="de-DE" dirty="0" err="1" smtClean="0"/>
              <a:t>counters</a:t>
            </a:r>
            <a:endParaRPr lang="en-US" dirty="0"/>
          </a:p>
        </p:txBody>
      </p:sp>
      <p:cxnSp>
        <p:nvCxnSpPr>
          <p:cNvPr id="23" name="Straight Arrow Connector 22"/>
          <p:cNvCxnSpPr/>
          <p:nvPr/>
        </p:nvCxnSpPr>
        <p:spPr>
          <a:xfrm flipH="1">
            <a:off x="3854153" y="1307507"/>
            <a:ext cx="478565" cy="35037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4332718" y="1372411"/>
            <a:ext cx="0" cy="28547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4332718" y="1338227"/>
            <a:ext cx="517010" cy="28547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6435077" y="1001651"/>
            <a:ext cx="2401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Stage </a:t>
            </a:r>
            <a:r>
              <a:rPr lang="de-DE" dirty="0" err="1" smtClean="0"/>
              <a:t>counters</a:t>
            </a:r>
            <a:endParaRPr lang="en-US" dirty="0"/>
          </a:p>
        </p:txBody>
      </p:sp>
      <p:cxnSp>
        <p:nvCxnSpPr>
          <p:cNvPr id="29" name="Straight Arrow Connector 28"/>
          <p:cNvCxnSpPr/>
          <p:nvPr/>
        </p:nvCxnSpPr>
        <p:spPr>
          <a:xfrm flipH="1">
            <a:off x="6672905" y="1306079"/>
            <a:ext cx="478565" cy="35037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7151470" y="1370983"/>
            <a:ext cx="0" cy="28547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7151470" y="1336799"/>
            <a:ext cx="517010" cy="28547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2774933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Avoid</a:t>
            </a:r>
            <a:r>
              <a:rPr lang="de-DE" dirty="0" smtClean="0"/>
              <a:t> </a:t>
            </a:r>
            <a:r>
              <a:rPr lang="de-DE" dirty="0" err="1" smtClean="0"/>
              <a:t>static</a:t>
            </a:r>
            <a:r>
              <a:rPr lang="de-DE" dirty="0" smtClean="0"/>
              <a:t> </a:t>
            </a:r>
            <a:r>
              <a:rPr lang="de-DE" dirty="0" err="1" smtClean="0"/>
              <a:t>assignment</a:t>
            </a:r>
            <a:r>
              <a:rPr lang="de-DE" dirty="0" smtClean="0"/>
              <a:t> </a:t>
            </a:r>
            <a:r>
              <a:rPr lang="de-DE" dirty="0" err="1" smtClean="0"/>
              <a:t>thread</a:t>
            </a:r>
            <a:r>
              <a:rPr lang="de-DE" dirty="0" smtClean="0"/>
              <a:t> / </a:t>
            </a:r>
            <a:r>
              <a:rPr lang="de-DE" dirty="0" err="1" smtClean="0"/>
              <a:t>subdomain</a:t>
            </a:r>
            <a:endParaRPr lang="de-DE" dirty="0" smtClean="0"/>
          </a:p>
          <a:p>
            <a:pPr lvl="1"/>
            <a:r>
              <a:rPr lang="de-DE" dirty="0" smtClean="0"/>
              <a:t>1 „Task“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each</a:t>
            </a:r>
            <a:r>
              <a:rPr lang="de-DE" dirty="0" smtClean="0"/>
              <a:t> </a:t>
            </a:r>
            <a:r>
              <a:rPr lang="de-DE" dirty="0" err="1" smtClean="0"/>
              <a:t>subdomain</a:t>
            </a:r>
            <a:endParaRPr lang="en-US" dirty="0" smtClean="0"/>
          </a:p>
          <a:p>
            <a:pPr lvl="2"/>
            <a:r>
              <a:rPr lang="de-DE" dirty="0" err="1" smtClean="0"/>
              <a:t>Compute</a:t>
            </a:r>
            <a:r>
              <a:rPr lang="de-DE" dirty="0" smtClean="0"/>
              <a:t> </a:t>
            </a:r>
            <a:r>
              <a:rPr lang="de-DE" dirty="0" err="1" smtClean="0"/>
              <a:t>task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inner</a:t>
            </a:r>
            <a:r>
              <a:rPr lang="de-DE" dirty="0" smtClean="0"/>
              <a:t> </a:t>
            </a:r>
            <a:r>
              <a:rPr lang="de-DE" dirty="0" err="1" smtClean="0"/>
              <a:t>subdomain</a:t>
            </a:r>
            <a:endParaRPr lang="de-DE" dirty="0" smtClean="0"/>
          </a:p>
          <a:p>
            <a:pPr lvl="2"/>
            <a:r>
              <a:rPr lang="de-DE" dirty="0" err="1" smtClean="0"/>
              <a:t>Compute</a:t>
            </a:r>
            <a:r>
              <a:rPr lang="de-DE" dirty="0"/>
              <a:t> -</a:t>
            </a:r>
            <a:r>
              <a:rPr lang="de-DE" dirty="0" smtClean="0"/>
              <a:t> </a:t>
            </a:r>
            <a:r>
              <a:rPr lang="de-DE" dirty="0" err="1" smtClean="0"/>
              <a:t>Initiate</a:t>
            </a:r>
            <a:r>
              <a:rPr lang="de-DE" dirty="0" smtClean="0"/>
              <a:t> </a:t>
            </a:r>
            <a:r>
              <a:rPr lang="de-DE" dirty="0" err="1" smtClean="0"/>
              <a:t>data</a:t>
            </a:r>
            <a:r>
              <a:rPr lang="de-DE" dirty="0" smtClean="0"/>
              <a:t> </a:t>
            </a:r>
            <a:r>
              <a:rPr lang="de-DE" dirty="0" err="1" smtClean="0"/>
              <a:t>transfer</a:t>
            </a:r>
            <a:r>
              <a:rPr lang="de-DE" dirty="0" smtClean="0"/>
              <a:t> </a:t>
            </a:r>
            <a:r>
              <a:rPr lang="de-DE" dirty="0" err="1" smtClean="0"/>
              <a:t>task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boundary</a:t>
            </a:r>
            <a:r>
              <a:rPr lang="de-DE" dirty="0" smtClean="0"/>
              <a:t> </a:t>
            </a:r>
            <a:r>
              <a:rPr lang="de-DE" dirty="0" err="1" smtClean="0"/>
              <a:t>subdomains</a:t>
            </a:r>
            <a:endParaRPr lang="de-DE" dirty="0" smtClean="0"/>
          </a:p>
          <a:p>
            <a:pPr lvl="1"/>
            <a:r>
              <a:rPr lang="de-DE" dirty="0" err="1" smtClean="0"/>
              <a:t>Pre-Condition</a:t>
            </a:r>
            <a:r>
              <a:rPr lang="de-DE" dirty="0" smtClean="0"/>
              <a:t> check </a:t>
            </a:r>
            <a:r>
              <a:rPr lang="de-DE" dirty="0" err="1" smtClean="0"/>
              <a:t>before</a:t>
            </a:r>
            <a:r>
              <a:rPr lang="de-DE" dirty="0" smtClean="0"/>
              <a:t> </a:t>
            </a:r>
            <a:r>
              <a:rPr lang="de-DE" dirty="0" err="1" smtClean="0"/>
              <a:t>execution</a:t>
            </a:r>
            <a:endParaRPr lang="de-DE" dirty="0" smtClean="0"/>
          </a:p>
          <a:p>
            <a:pPr lvl="2"/>
            <a:r>
              <a:rPr lang="de-DE" dirty="0" err="1" smtClean="0"/>
              <a:t>Left</a:t>
            </a:r>
            <a:r>
              <a:rPr lang="de-DE" dirty="0" smtClean="0"/>
              <a:t> / </a:t>
            </a:r>
            <a:r>
              <a:rPr lang="de-DE" dirty="0" err="1" smtClean="0"/>
              <a:t>right</a:t>
            </a:r>
            <a:r>
              <a:rPr lang="de-DE" dirty="0" smtClean="0"/>
              <a:t> </a:t>
            </a:r>
            <a:r>
              <a:rPr lang="de-DE" dirty="0" err="1" smtClean="0"/>
              <a:t>neighbor</a:t>
            </a:r>
            <a:r>
              <a:rPr lang="de-DE" dirty="0" smtClean="0"/>
              <a:t> </a:t>
            </a:r>
            <a:r>
              <a:rPr lang="de-DE" dirty="0" err="1" smtClean="0"/>
              <a:t>element</a:t>
            </a:r>
            <a:r>
              <a:rPr lang="de-DE" dirty="0"/>
              <a:t> </a:t>
            </a:r>
            <a:r>
              <a:rPr lang="de-DE" dirty="0" err="1" smtClean="0"/>
              <a:t>are</a:t>
            </a:r>
            <a:r>
              <a:rPr lang="de-DE" dirty="0" smtClean="0"/>
              <a:t> do not </a:t>
            </a:r>
            <a:r>
              <a:rPr lang="de-DE" dirty="0" err="1" smtClean="0"/>
              <a:t>have</a:t>
            </a:r>
            <a:r>
              <a:rPr lang="de-DE" dirty="0" smtClean="0"/>
              <a:t> a </a:t>
            </a:r>
            <a:r>
              <a:rPr lang="de-DE" dirty="0" err="1" smtClean="0"/>
              <a:t>higher</a:t>
            </a:r>
            <a:r>
              <a:rPr lang="de-DE" dirty="0" smtClean="0"/>
              <a:t> </a:t>
            </a:r>
            <a:r>
              <a:rPr lang="de-DE" dirty="0" err="1" smtClean="0"/>
              <a:t>iteration</a:t>
            </a:r>
            <a:r>
              <a:rPr lang="de-DE" dirty="0" smtClean="0"/>
              <a:t> </a:t>
            </a:r>
            <a:r>
              <a:rPr lang="de-DE" dirty="0" err="1" smtClean="0"/>
              <a:t>counter</a:t>
            </a:r>
            <a:r>
              <a:rPr lang="de-DE" dirty="0" smtClean="0"/>
              <a:t> </a:t>
            </a:r>
            <a:r>
              <a:rPr lang="de-DE" dirty="0" err="1" smtClean="0"/>
              <a:t>than</a:t>
            </a:r>
            <a:r>
              <a:rPr lang="de-DE" dirty="0" smtClean="0"/>
              <a:t> </a:t>
            </a:r>
            <a:r>
              <a:rPr lang="de-DE" dirty="0" err="1" smtClean="0"/>
              <a:t>me</a:t>
            </a:r>
            <a:endParaRPr lang="de-DE" dirty="0" smtClean="0"/>
          </a:p>
          <a:p>
            <a:pPr lvl="1"/>
            <a:r>
              <a:rPr lang="de-DE" dirty="0" smtClean="0"/>
              <a:t>Post-</a:t>
            </a:r>
            <a:r>
              <a:rPr lang="de-DE" dirty="0" err="1" smtClean="0"/>
              <a:t>Condition</a:t>
            </a:r>
            <a:r>
              <a:rPr lang="de-DE" dirty="0"/>
              <a:t> </a:t>
            </a:r>
            <a:r>
              <a:rPr lang="de-DE" dirty="0" err="1" smtClean="0"/>
              <a:t>set</a:t>
            </a:r>
            <a:r>
              <a:rPr lang="de-DE" dirty="0" smtClean="0"/>
              <a:t> after </a:t>
            </a:r>
            <a:r>
              <a:rPr lang="de-DE" dirty="0" err="1" smtClean="0"/>
              <a:t>execution</a:t>
            </a:r>
            <a:endParaRPr lang="de-DE" dirty="0" smtClean="0"/>
          </a:p>
          <a:p>
            <a:pPr lvl="2"/>
            <a:r>
              <a:rPr lang="de-DE" dirty="0" err="1" smtClean="0"/>
              <a:t>Increment</a:t>
            </a:r>
            <a:r>
              <a:rPr lang="de-DE" dirty="0" smtClean="0"/>
              <a:t> </a:t>
            </a:r>
            <a:r>
              <a:rPr lang="de-DE" dirty="0" err="1" smtClean="0"/>
              <a:t>iteration</a:t>
            </a:r>
            <a:r>
              <a:rPr lang="de-DE" dirty="0" smtClean="0"/>
              <a:t> </a:t>
            </a:r>
            <a:r>
              <a:rPr lang="de-DE" dirty="0" err="1" smtClean="0"/>
              <a:t>counter</a:t>
            </a:r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xmlns="" val="65585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Titel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de-DE" smtClean="0"/>
              <a:t>The GASPI Ring Exchange </a:t>
            </a:r>
          </a:p>
        </p:txBody>
      </p:sp>
      <p:sp>
        <p:nvSpPr>
          <p:cNvPr id="103427" name="Inhaltsplatzhalter 5"/>
          <p:cNvSpPr>
            <a:spLocks noGrp="1"/>
          </p:cNvSpPr>
          <p:nvPr>
            <p:ph idx="4294967295"/>
          </p:nvPr>
        </p:nvSpPr>
        <p:spPr/>
        <p:txBody>
          <a:bodyPr/>
          <a:lstStyle/>
          <a:p>
            <a:r>
              <a:rPr lang="de-DE" dirty="0" smtClean="0"/>
              <a:t>GASPI – </a:t>
            </a:r>
            <a:r>
              <a:rPr lang="de-DE" dirty="0" err="1" smtClean="0"/>
              <a:t>Dataflow</a:t>
            </a:r>
            <a:r>
              <a:rPr lang="de-DE" dirty="0" smtClean="0"/>
              <a:t> - </a:t>
            </a:r>
            <a:r>
              <a:rPr lang="de-DE" dirty="0" err="1" smtClean="0"/>
              <a:t>left_right_dataflow_halo.c</a:t>
            </a:r>
            <a:endParaRPr lang="de-DE" dirty="0" smtClean="0"/>
          </a:p>
        </p:txBody>
      </p:sp>
      <p:sp>
        <p:nvSpPr>
          <p:cNvPr id="7" name="Inhaltsplatzhalter 2"/>
          <p:cNvSpPr txBox="1">
            <a:spLocks/>
          </p:cNvSpPr>
          <p:nvPr/>
        </p:nvSpPr>
        <p:spPr bwMode="auto">
          <a:xfrm>
            <a:off x="457200" y="2571750"/>
            <a:ext cx="8550275" cy="3006725"/>
          </a:xfrm>
          <a:prstGeom prst="rect">
            <a:avLst/>
          </a:prstGeom>
          <a:ln w="25400" cap="flat" cmpd="sng" algn="ctr">
            <a:solidFill>
              <a:schemeClr val="dk1"/>
            </a:solidFill>
            <a:prstDash val="solid"/>
            <a:miter lim="800000"/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>
              <a:defRPr/>
            </a:pPr>
            <a:r>
              <a:rPr lang="de-DE" sz="14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de-DE" sz="14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pragma</a:t>
            </a:r>
            <a:r>
              <a:rPr lang="de-DE" sz="14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4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omp</a:t>
            </a:r>
            <a:r>
              <a:rPr lang="de-DE" sz="14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parallel </a:t>
            </a:r>
            <a:r>
              <a:rPr lang="de-DE" sz="14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default</a:t>
            </a:r>
            <a:r>
              <a:rPr lang="de-DE" sz="14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(</a:t>
            </a:r>
            <a:r>
              <a:rPr lang="de-DE" sz="14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none</a:t>
            </a:r>
            <a:r>
              <a:rPr lang="de-DE" sz="14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 firstprivate (</a:t>
            </a:r>
            <a:r>
              <a:rPr lang="de-DE" sz="14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buffer_id</a:t>
            </a:r>
            <a:r>
              <a:rPr lang="de-DE" sz="14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de-DE" sz="14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queue_id</a:t>
            </a:r>
            <a:r>
              <a:rPr lang="de-DE" sz="14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  \</a:t>
            </a:r>
            <a:br>
              <a:rPr lang="de-DE" sz="14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</a:br>
            <a:r>
              <a:rPr lang="de-DE" sz="14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de-DE" sz="14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shared</a:t>
            </a:r>
            <a:r>
              <a:rPr lang="de-DE" sz="14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(</a:t>
            </a:r>
            <a:r>
              <a:rPr lang="de-DE" sz="14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array</a:t>
            </a:r>
            <a:r>
              <a:rPr lang="de-DE" sz="14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de-DE" sz="14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data_available</a:t>
            </a:r>
            <a:r>
              <a:rPr lang="de-DE" sz="14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de-DE" sz="14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ssl</a:t>
            </a:r>
            <a:r>
              <a:rPr lang="de-DE" sz="14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de-DE" sz="14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stderr</a:t>
            </a:r>
            <a:r>
              <a:rPr lang="de-DE" sz="1400" dirty="0">
                <a:latin typeface="Courier New" pitchFamily="49" charset="0"/>
                <a:cs typeface="Courier New" pitchFamily="49" charset="0"/>
              </a:rPr>
              <a:t>)</a:t>
            </a:r>
            <a:br>
              <a:rPr lang="de-DE" sz="1400" dirty="0">
                <a:latin typeface="Courier New" pitchFamily="49" charset="0"/>
                <a:cs typeface="Courier New" pitchFamily="49" charset="0"/>
              </a:rPr>
            </a:br>
            <a:r>
              <a:rPr lang="de-DE" sz="1400" dirty="0">
                <a:latin typeface="Courier New" pitchFamily="49" charset="0"/>
                <a:cs typeface="Courier New" pitchFamily="49" charset="0"/>
              </a:rPr>
              <a:t>  {</a:t>
            </a:r>
            <a:br>
              <a:rPr lang="de-DE" sz="1400" dirty="0">
                <a:latin typeface="Courier New" pitchFamily="49" charset="0"/>
                <a:cs typeface="Courier New" pitchFamily="49" charset="0"/>
              </a:rPr>
            </a:br>
            <a:r>
              <a:rPr lang="de-DE" sz="1400" dirty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de-DE" sz="1400" b="1" dirty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 slice</a:t>
            </a:r>
            <a:r>
              <a:rPr lang="de-DE" sz="1400" dirty="0">
                <a:latin typeface="Courier New" pitchFamily="49" charset="0"/>
                <a:cs typeface="Courier New" pitchFamily="49" charset="0"/>
              </a:rPr>
              <a:t>* </a:t>
            </a:r>
            <a:r>
              <a:rPr lang="de-DE" sz="1400" dirty="0" err="1">
                <a:latin typeface="Courier New" pitchFamily="49" charset="0"/>
                <a:cs typeface="Courier New" pitchFamily="49" charset="0"/>
              </a:rPr>
              <a:t>sl</a:t>
            </a:r>
            <a:r>
              <a:rPr lang="de-DE" sz="1400" dirty="0">
                <a:latin typeface="Courier New" pitchFamily="49" charset="0"/>
                <a:cs typeface="Courier New" pitchFamily="49" charset="0"/>
              </a:rPr>
              <a:t>;</a:t>
            </a:r>
            <a:br>
              <a:rPr lang="de-DE" sz="1400" dirty="0">
                <a:latin typeface="Courier New" pitchFamily="49" charset="0"/>
                <a:cs typeface="Courier New" pitchFamily="49" charset="0"/>
              </a:rPr>
            </a:br>
            <a:r>
              <a:rPr lang="de-DE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de-DE" sz="1400" dirty="0" err="1">
                <a:latin typeface="Courier New" pitchFamily="49" charset="0"/>
                <a:cs typeface="Courier New" pitchFamily="49" charset="0"/>
              </a:rPr>
              <a:t>while</a:t>
            </a:r>
            <a:r>
              <a:rPr lang="de-DE" sz="1400" dirty="0">
                <a:latin typeface="Courier New" pitchFamily="49" charset="0"/>
                <a:cs typeface="Courier New" pitchFamily="49" charset="0"/>
              </a:rPr>
              <a:t> (</a:t>
            </a:r>
            <a:r>
              <a:rPr lang="de-DE" sz="1400" dirty="0" err="1">
                <a:latin typeface="Courier New" pitchFamily="49" charset="0"/>
                <a:cs typeface="Courier New" pitchFamily="49" charset="0"/>
              </a:rPr>
              <a:t>sl</a:t>
            </a:r>
            <a:r>
              <a:rPr lang="de-DE" sz="1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de-DE" sz="1400" dirty="0" err="1">
                <a:latin typeface="Courier New" pitchFamily="49" charset="0"/>
                <a:cs typeface="Courier New" pitchFamily="49" charset="0"/>
              </a:rPr>
              <a:t>get_slice_and_lock</a:t>
            </a:r>
            <a:r>
              <a:rPr lang="de-DE" sz="1400" dirty="0">
                <a:latin typeface="Courier New" pitchFamily="49" charset="0"/>
                <a:cs typeface="Courier New" pitchFamily="49" charset="0"/>
              </a:rPr>
              <a:t> (</a:t>
            </a:r>
            <a:r>
              <a:rPr lang="de-DE" sz="1400" dirty="0" err="1">
                <a:latin typeface="Courier New" pitchFamily="49" charset="0"/>
                <a:cs typeface="Courier New" pitchFamily="49" charset="0"/>
              </a:rPr>
              <a:t>ssl</a:t>
            </a:r>
            <a:r>
              <a:rPr lang="de-DE" sz="1400" dirty="0">
                <a:latin typeface="Courier New" pitchFamily="49" charset="0"/>
                <a:cs typeface="Courier New" pitchFamily="49" charset="0"/>
              </a:rPr>
              <a:t>, NTHREADS, </a:t>
            </a:r>
            <a:r>
              <a:rPr lang="de-DE" sz="1400" dirty="0" err="1">
                <a:latin typeface="Courier New" pitchFamily="49" charset="0"/>
                <a:cs typeface="Courier New" pitchFamily="49" charset="0"/>
              </a:rPr>
              <a:t>num</a:t>
            </a:r>
            <a:r>
              <a:rPr lang="de-DE" sz="1400" dirty="0">
                <a:latin typeface="Courier New" pitchFamily="49" charset="0"/>
                <a:cs typeface="Courier New" pitchFamily="49" charset="0"/>
              </a:rPr>
              <a:t>))</a:t>
            </a:r>
            <a:br>
              <a:rPr lang="de-DE" sz="1400" dirty="0">
                <a:latin typeface="Courier New" pitchFamily="49" charset="0"/>
                <a:cs typeface="Courier New" pitchFamily="49" charset="0"/>
              </a:rPr>
            </a:br>
            <a:r>
              <a:rPr lang="de-DE" sz="1400" dirty="0">
                <a:latin typeface="Courier New" pitchFamily="49" charset="0"/>
                <a:cs typeface="Courier New" pitchFamily="49" charset="0"/>
              </a:rPr>
              <a:t>    {</a:t>
            </a:r>
            <a:br>
              <a:rPr lang="de-DE" sz="1400" dirty="0">
                <a:latin typeface="Courier New" pitchFamily="49" charset="0"/>
                <a:cs typeface="Courier New" pitchFamily="49" charset="0"/>
              </a:rPr>
            </a:br>
            <a:r>
              <a:rPr lang="de-DE" sz="1400" dirty="0">
                <a:latin typeface="Courier New" pitchFamily="49" charset="0"/>
                <a:cs typeface="Courier New" pitchFamily="49" charset="0"/>
              </a:rPr>
              <a:t>      </a:t>
            </a:r>
            <a:r>
              <a:rPr lang="de-DE" sz="1400" dirty="0" err="1">
                <a:latin typeface="Courier New" pitchFamily="49" charset="0"/>
                <a:cs typeface="Courier New" pitchFamily="49" charset="0"/>
              </a:rPr>
              <a:t>handle_slice</a:t>
            </a:r>
            <a:r>
              <a:rPr lang="de-DE" sz="14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de-DE" sz="1400" dirty="0" err="1">
                <a:latin typeface="Courier New" pitchFamily="49" charset="0"/>
                <a:cs typeface="Courier New" pitchFamily="49" charset="0"/>
              </a:rPr>
              <a:t>sl</a:t>
            </a:r>
            <a:r>
              <a:rPr lang="de-DE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de-DE" sz="1400" dirty="0" err="1">
                <a:latin typeface="Courier New" pitchFamily="49" charset="0"/>
                <a:cs typeface="Courier New" pitchFamily="49" charset="0"/>
              </a:rPr>
              <a:t>array</a:t>
            </a:r>
            <a:r>
              <a:rPr lang="de-DE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de-DE" sz="1400" dirty="0" err="1">
                <a:latin typeface="Courier New" pitchFamily="49" charset="0"/>
                <a:cs typeface="Courier New" pitchFamily="49" charset="0"/>
              </a:rPr>
              <a:t>data_available</a:t>
            </a:r>
            <a:r>
              <a:rPr lang="de-DE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de-DE" sz="1400" dirty="0" err="1">
                <a:latin typeface="Courier New" pitchFamily="49" charset="0"/>
                <a:cs typeface="Courier New" pitchFamily="49" charset="0"/>
              </a:rPr>
              <a:t>segment_id</a:t>
            </a:r>
            <a:r>
              <a:rPr lang="de-DE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de-DE" sz="1400" dirty="0" err="1">
                <a:latin typeface="Courier New" pitchFamily="49" charset="0"/>
                <a:cs typeface="Courier New" pitchFamily="49" charset="0"/>
              </a:rPr>
              <a:t>queue_id</a:t>
            </a:r>
            <a:r>
              <a:rPr lang="de-DE" sz="1400" dirty="0">
                <a:latin typeface="Courier New" pitchFamily="49" charset="0"/>
                <a:cs typeface="Courier New" pitchFamily="49" charset="0"/>
              </a:rPr>
              <a:t>, </a:t>
            </a:r>
            <a:br>
              <a:rPr lang="de-DE" sz="1400" dirty="0">
                <a:latin typeface="Courier New" pitchFamily="49" charset="0"/>
                <a:cs typeface="Courier New" pitchFamily="49" charset="0"/>
              </a:rPr>
            </a:br>
            <a:r>
              <a:rPr lang="de-DE" sz="1400" dirty="0">
                <a:latin typeface="Courier New" pitchFamily="49" charset="0"/>
                <a:cs typeface="Courier New" pitchFamily="49" charset="0"/>
              </a:rPr>
              <a:t>        NWAY, NTHREADS, </a:t>
            </a:r>
            <a:r>
              <a:rPr lang="de-DE" sz="1400" dirty="0" err="1">
                <a:latin typeface="Courier New" pitchFamily="49" charset="0"/>
                <a:cs typeface="Courier New" pitchFamily="49" charset="0"/>
              </a:rPr>
              <a:t>num</a:t>
            </a:r>
            <a:r>
              <a:rPr lang="de-DE" sz="1400" dirty="0">
                <a:latin typeface="Courier New" pitchFamily="49" charset="0"/>
                <a:cs typeface="Courier New" pitchFamily="49" charset="0"/>
              </a:rPr>
              <a:t>);</a:t>
            </a:r>
            <a:br>
              <a:rPr lang="de-DE" sz="1400" dirty="0">
                <a:latin typeface="Courier New" pitchFamily="49" charset="0"/>
                <a:cs typeface="Courier New" pitchFamily="49" charset="0"/>
              </a:rPr>
            </a:br>
            <a:r>
              <a:rPr lang="de-DE" sz="1400" dirty="0">
                <a:latin typeface="Courier New" pitchFamily="49" charset="0"/>
                <a:cs typeface="Courier New" pitchFamily="49" charset="0"/>
              </a:rPr>
              <a:t>     </a:t>
            </a:r>
            <a:r>
              <a:rPr lang="de-DE" sz="14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4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omp_unset_lock</a:t>
            </a:r>
            <a:r>
              <a:rPr lang="de-DE" sz="14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400" dirty="0">
                <a:latin typeface="Courier New" pitchFamily="49" charset="0"/>
                <a:cs typeface="Courier New" pitchFamily="49" charset="0"/>
              </a:rPr>
              <a:t>(&amp;</a:t>
            </a:r>
            <a:r>
              <a:rPr lang="de-DE" sz="1400" dirty="0" err="1">
                <a:latin typeface="Courier New" pitchFamily="49" charset="0"/>
                <a:cs typeface="Courier New" pitchFamily="49" charset="0"/>
              </a:rPr>
              <a:t>sl</a:t>
            </a:r>
            <a:r>
              <a:rPr lang="de-DE" sz="1400" dirty="0">
                <a:latin typeface="Courier New" pitchFamily="49" charset="0"/>
                <a:cs typeface="Courier New" pitchFamily="49" charset="0"/>
              </a:rPr>
              <a:t>-&gt;lock);</a:t>
            </a:r>
            <a:br>
              <a:rPr lang="de-DE" sz="1400" dirty="0">
                <a:latin typeface="Courier New" pitchFamily="49" charset="0"/>
                <a:cs typeface="Courier New" pitchFamily="49" charset="0"/>
              </a:rPr>
            </a:br>
            <a:r>
              <a:rPr lang="de-DE" sz="1400" dirty="0">
                <a:latin typeface="Courier New" pitchFamily="49" charset="0"/>
                <a:cs typeface="Courier New" pitchFamily="49" charset="0"/>
              </a:rPr>
              <a:t>    }</a:t>
            </a:r>
            <a:br>
              <a:rPr lang="de-DE" sz="1400" dirty="0">
                <a:latin typeface="Courier New" pitchFamily="49" charset="0"/>
                <a:cs typeface="Courier New" pitchFamily="49" charset="0"/>
              </a:rPr>
            </a:br>
            <a:r>
              <a:rPr lang="de-DE" sz="1400" dirty="0">
                <a:latin typeface="Courier New" pitchFamily="49" charset="0"/>
                <a:cs typeface="Courier New" pitchFamily="49" charset="0"/>
              </a:rPr>
              <a:t>  }</a:t>
            </a:r>
            <a:endParaRPr lang="de-DE" sz="1400" dirty="0"/>
          </a:p>
        </p:txBody>
      </p:sp>
      <p:sp>
        <p:nvSpPr>
          <p:cNvPr id="5" name="Rechteck 4"/>
          <p:cNvSpPr/>
          <p:nvPr/>
        </p:nvSpPr>
        <p:spPr>
          <a:xfrm>
            <a:off x="2525713" y="4724400"/>
            <a:ext cx="6481762" cy="2030413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/>
          <a:p>
            <a:pPr>
              <a:defRPr/>
            </a:pPr>
            <a:r>
              <a:rPr lang="de-DE" sz="1400" b="1" dirty="0" err="1">
                <a:latin typeface="Courier New" pitchFamily="49" charset="0"/>
                <a:cs typeface="Courier New" pitchFamily="49" charset="0"/>
              </a:rPr>
              <a:t>typedef</a:t>
            </a:r>
            <a:r>
              <a:rPr lang="de-DE" sz="14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400" b="1" dirty="0" err="1">
                <a:latin typeface="Courier New" pitchFamily="49" charset="0"/>
                <a:cs typeface="Courier New" pitchFamily="49" charset="0"/>
              </a:rPr>
              <a:t>struct</a:t>
            </a:r>
            <a:r>
              <a:rPr lang="de-DE" sz="14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400" b="1" dirty="0" err="1">
                <a:latin typeface="Courier New" pitchFamily="49" charset="0"/>
                <a:cs typeface="Courier New" pitchFamily="49" charset="0"/>
              </a:rPr>
              <a:t>slice_t</a:t>
            </a:r>
            <a:endParaRPr lang="de-DE" sz="1400" b="1" dirty="0">
              <a:latin typeface="Courier New" pitchFamily="49" charset="0"/>
              <a:cs typeface="Courier New" pitchFamily="49" charset="0"/>
            </a:endParaRPr>
          </a:p>
          <a:p>
            <a:pPr>
              <a:defRPr/>
            </a:pPr>
            <a:r>
              <a:rPr lang="de-DE" sz="1400" b="1" dirty="0">
                <a:latin typeface="Courier New" pitchFamily="49" charset="0"/>
                <a:cs typeface="Courier New" pitchFamily="49" charset="0"/>
              </a:rPr>
              <a:t>{</a:t>
            </a:r>
          </a:p>
          <a:p>
            <a:pPr>
              <a:defRPr/>
            </a:pPr>
            <a:r>
              <a:rPr lang="de-DE" sz="14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de-DE" sz="14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omp_lock_t</a:t>
            </a:r>
            <a:r>
              <a:rPr lang="de-DE" sz="14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400" b="1" dirty="0">
                <a:latin typeface="Courier New" pitchFamily="49" charset="0"/>
                <a:cs typeface="Courier New" pitchFamily="49" charset="0"/>
              </a:rPr>
              <a:t>lock;</a:t>
            </a:r>
          </a:p>
          <a:p>
            <a:pPr>
              <a:defRPr/>
            </a:pPr>
            <a:r>
              <a:rPr lang="de-DE" sz="1400" b="1" dirty="0">
                <a:latin typeface="Courier New" pitchFamily="49" charset="0"/>
                <a:cs typeface="Courier New" pitchFamily="49" charset="0"/>
              </a:rPr>
              <a:t>  volatile </a:t>
            </a:r>
            <a:r>
              <a:rPr lang="de-DE" sz="1400" b="1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de-DE" sz="14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400" b="1" dirty="0" err="1">
                <a:latin typeface="Courier New" pitchFamily="49" charset="0"/>
                <a:cs typeface="Courier New" pitchFamily="49" charset="0"/>
              </a:rPr>
              <a:t>stage</a:t>
            </a:r>
            <a:r>
              <a:rPr lang="de-DE" sz="1400" b="1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pPr>
              <a:defRPr/>
            </a:pPr>
            <a:r>
              <a:rPr lang="de-DE" sz="1400" b="1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de-DE" sz="1400" b="1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de-DE" sz="14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400" b="1" dirty="0" err="1">
                <a:latin typeface="Courier New" pitchFamily="49" charset="0"/>
                <a:cs typeface="Courier New" pitchFamily="49" charset="0"/>
              </a:rPr>
              <a:t>index</a:t>
            </a:r>
            <a:r>
              <a:rPr lang="de-DE" sz="1400" b="1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pPr>
              <a:defRPr/>
            </a:pPr>
            <a:r>
              <a:rPr lang="de-DE" sz="1400" b="1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de-DE" sz="1400" b="1" dirty="0" err="1">
                <a:latin typeface="Courier New" pitchFamily="49" charset="0"/>
                <a:cs typeface="Courier New" pitchFamily="49" charset="0"/>
              </a:rPr>
              <a:t>enum</a:t>
            </a:r>
            <a:r>
              <a:rPr lang="de-DE" sz="14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400" b="1" dirty="0" err="1">
                <a:latin typeface="Courier New" pitchFamily="49" charset="0"/>
                <a:cs typeface="Courier New" pitchFamily="49" charset="0"/>
              </a:rPr>
              <a:t>halo_types</a:t>
            </a:r>
            <a:r>
              <a:rPr lang="de-DE" sz="14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400" b="1" dirty="0" err="1">
                <a:latin typeface="Courier New" pitchFamily="49" charset="0"/>
                <a:cs typeface="Courier New" pitchFamily="49" charset="0"/>
              </a:rPr>
              <a:t>halo_type</a:t>
            </a:r>
            <a:r>
              <a:rPr lang="de-DE" sz="1400" b="1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pPr>
              <a:defRPr/>
            </a:pPr>
            <a:r>
              <a:rPr lang="de-DE" sz="1400" b="1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de-DE" sz="1400" b="1" dirty="0" err="1">
                <a:latin typeface="Courier New" pitchFamily="49" charset="0"/>
                <a:cs typeface="Courier New" pitchFamily="49" charset="0"/>
              </a:rPr>
              <a:t>struct</a:t>
            </a:r>
            <a:r>
              <a:rPr lang="de-DE" sz="14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400" b="1" dirty="0" err="1">
                <a:latin typeface="Courier New" pitchFamily="49" charset="0"/>
                <a:cs typeface="Courier New" pitchFamily="49" charset="0"/>
              </a:rPr>
              <a:t>slice_t</a:t>
            </a:r>
            <a:r>
              <a:rPr lang="de-DE" sz="1400" b="1" dirty="0">
                <a:latin typeface="Courier New" pitchFamily="49" charset="0"/>
                <a:cs typeface="Courier New" pitchFamily="49" charset="0"/>
              </a:rPr>
              <a:t> *</a:t>
            </a:r>
            <a:r>
              <a:rPr lang="de-DE" sz="1400" b="1" dirty="0" err="1">
                <a:latin typeface="Courier New" pitchFamily="49" charset="0"/>
                <a:cs typeface="Courier New" pitchFamily="49" charset="0"/>
              </a:rPr>
              <a:t>left</a:t>
            </a:r>
            <a:r>
              <a:rPr lang="de-DE" sz="1400" b="1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pPr>
              <a:defRPr/>
            </a:pPr>
            <a:r>
              <a:rPr lang="de-DE" sz="1400" b="1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de-DE" sz="1400" b="1" dirty="0" err="1">
                <a:latin typeface="Courier New" pitchFamily="49" charset="0"/>
                <a:cs typeface="Courier New" pitchFamily="49" charset="0"/>
              </a:rPr>
              <a:t>struct</a:t>
            </a:r>
            <a:r>
              <a:rPr lang="de-DE" sz="14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400" b="1" dirty="0" err="1">
                <a:latin typeface="Courier New" pitchFamily="49" charset="0"/>
                <a:cs typeface="Courier New" pitchFamily="49" charset="0"/>
              </a:rPr>
              <a:t>slice_t</a:t>
            </a:r>
            <a:r>
              <a:rPr lang="de-DE" sz="1400" b="1" dirty="0">
                <a:latin typeface="Courier New" pitchFamily="49" charset="0"/>
                <a:cs typeface="Courier New" pitchFamily="49" charset="0"/>
              </a:rPr>
              <a:t> *</a:t>
            </a:r>
            <a:r>
              <a:rPr lang="de-DE" sz="1400" b="1" dirty="0" err="1">
                <a:latin typeface="Courier New" pitchFamily="49" charset="0"/>
                <a:cs typeface="Courier New" pitchFamily="49" charset="0"/>
              </a:rPr>
              <a:t>next</a:t>
            </a:r>
            <a:r>
              <a:rPr lang="de-DE" sz="1400" b="1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pPr>
              <a:defRPr/>
            </a:pPr>
            <a:r>
              <a:rPr lang="de-DE" sz="1400" b="1" dirty="0">
                <a:latin typeface="Courier New" pitchFamily="49" charset="0"/>
                <a:cs typeface="Courier New" pitchFamily="49" charset="0"/>
              </a:rPr>
              <a:t>} slice;</a:t>
            </a:r>
          </a:p>
        </p:txBody>
      </p:sp>
    </p:spTree>
    <p:extLst>
      <p:ext uri="{BB962C8B-B14F-4D97-AF65-F5344CB8AC3E}">
        <p14:creationId xmlns:p14="http://schemas.microsoft.com/office/powerpoint/2010/main" xmlns="" val="1551435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Hands-on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Implement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data</a:t>
            </a:r>
            <a:r>
              <a:rPr lang="de-DE" dirty="0" smtClean="0"/>
              <a:t> </a:t>
            </a:r>
            <a:r>
              <a:rPr lang="de-DE" dirty="0" err="1" smtClean="0"/>
              <a:t>dependency</a:t>
            </a:r>
            <a:r>
              <a:rPr lang="de-DE" dirty="0" smtClean="0"/>
              <a:t> </a:t>
            </a:r>
            <a:r>
              <a:rPr lang="de-DE" dirty="0" err="1" smtClean="0"/>
              <a:t>driven</a:t>
            </a:r>
            <a:r>
              <a:rPr lang="de-DE" dirty="0" smtClean="0"/>
              <a:t> </a:t>
            </a:r>
            <a:r>
              <a:rPr lang="de-DE" dirty="0" err="1" smtClean="0"/>
              <a:t>algorithm</a:t>
            </a:r>
            <a:endParaRPr lang="de-DE" dirty="0" smtClean="0"/>
          </a:p>
          <a:p>
            <a:pPr lvl="1"/>
            <a:r>
              <a:rPr lang="de-DE" dirty="0" err="1" smtClean="0"/>
              <a:t>use</a:t>
            </a:r>
            <a:r>
              <a:rPr lang="de-DE" dirty="0" smtClean="0"/>
              <a:t> </a:t>
            </a:r>
            <a:r>
              <a:rPr lang="de-DE" dirty="0" err="1" smtClean="0"/>
              <a:t>slice.c</a:t>
            </a:r>
            <a:r>
              <a:rPr lang="de-DE" dirty="0" smtClean="0"/>
              <a:t> </a:t>
            </a:r>
            <a:r>
              <a:rPr lang="de-DE" dirty="0" err="1" smtClean="0"/>
              <a:t>as</a:t>
            </a:r>
            <a:r>
              <a:rPr lang="de-DE" dirty="0" smtClean="0"/>
              <a:t> </a:t>
            </a:r>
            <a:r>
              <a:rPr lang="de-DE" dirty="0" err="1" smtClean="0"/>
              <a:t>template</a:t>
            </a:r>
            <a:endParaRPr lang="de-DE" dirty="0" smtClean="0"/>
          </a:p>
          <a:p>
            <a:pPr lvl="1"/>
            <a:r>
              <a:rPr lang="de-DE" dirty="0" err="1" smtClean="0"/>
              <a:t>use</a:t>
            </a:r>
            <a:r>
              <a:rPr lang="de-DE" dirty="0" smtClean="0"/>
              <a:t> </a:t>
            </a:r>
            <a:r>
              <a:rPr lang="de-DE" dirty="0" err="1" smtClean="0"/>
              <a:t>left_right_dataflow.c</a:t>
            </a:r>
            <a:r>
              <a:rPr lang="de-DE" dirty="0" smtClean="0"/>
              <a:t> </a:t>
            </a:r>
            <a:r>
              <a:rPr lang="de-DE" dirty="0" err="1" smtClean="0"/>
              <a:t>as</a:t>
            </a:r>
            <a:r>
              <a:rPr lang="de-DE" dirty="0" smtClean="0"/>
              <a:t> </a:t>
            </a:r>
            <a:r>
              <a:rPr lang="de-DE" dirty="0" err="1" smtClean="0"/>
              <a:t>template</a:t>
            </a:r>
            <a:endParaRPr lang="de-DE" dirty="0" smtClean="0"/>
          </a:p>
          <a:p>
            <a:pPr lvl="1"/>
            <a:endParaRPr lang="de-DE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12270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Titel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de-DE" smtClean="0"/>
              <a:t>The GASPI Ring Exchange </a:t>
            </a:r>
          </a:p>
        </p:txBody>
      </p:sp>
      <p:sp>
        <p:nvSpPr>
          <p:cNvPr id="104451" name="Inhaltsplatzhalter 5"/>
          <p:cNvSpPr>
            <a:spLocks noGrp="1"/>
          </p:cNvSpPr>
          <p:nvPr>
            <p:ph idx="4294967295"/>
          </p:nvPr>
        </p:nvSpPr>
        <p:spPr/>
        <p:txBody>
          <a:bodyPr/>
          <a:lstStyle/>
          <a:p>
            <a:r>
              <a:rPr lang="de-DE" dirty="0" smtClean="0"/>
              <a:t>GASPI – </a:t>
            </a:r>
            <a:r>
              <a:rPr lang="de-DE" dirty="0" err="1" smtClean="0"/>
              <a:t>Dataflow</a:t>
            </a:r>
            <a:r>
              <a:rPr lang="de-DE" dirty="0" smtClean="0"/>
              <a:t> - </a:t>
            </a:r>
            <a:r>
              <a:rPr lang="de-DE" dirty="0" err="1" smtClean="0"/>
              <a:t>slice.c</a:t>
            </a:r>
            <a:endParaRPr lang="de-DE" dirty="0" smtClean="0"/>
          </a:p>
          <a:p>
            <a:endParaRPr lang="de-DE" dirty="0" smtClean="0"/>
          </a:p>
        </p:txBody>
      </p:sp>
      <p:sp>
        <p:nvSpPr>
          <p:cNvPr id="7" name="Inhaltsplatzhalter 2"/>
          <p:cNvSpPr txBox="1">
            <a:spLocks/>
          </p:cNvSpPr>
          <p:nvPr/>
        </p:nvSpPr>
        <p:spPr bwMode="auto">
          <a:xfrm>
            <a:off x="457200" y="2409522"/>
            <a:ext cx="8566150" cy="4389486"/>
          </a:xfrm>
          <a:prstGeom prst="rect">
            <a:avLst/>
          </a:prstGeom>
          <a:ln w="25400" cap="flat" cmpd="sng" algn="ctr">
            <a:solidFill>
              <a:schemeClr val="dk1"/>
            </a:solidFill>
            <a:prstDash val="solid"/>
            <a:miter lim="800000"/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>
              <a:defRPr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void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handle_slice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(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…)</a:t>
            </a:r>
            <a:endParaRPr lang="de-DE" sz="1400" dirty="0" smtClean="0">
              <a:latin typeface="Courier New" pitchFamily="49" charset="0"/>
              <a:cs typeface="Courier New" pitchFamily="49" charset="0"/>
            </a:endParaRPr>
          </a:p>
          <a:p>
            <a:pPr>
              <a:defRPr/>
            </a:pP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400" dirty="0" err="1" smtClean="0">
                <a:latin typeface="Courier New" pitchFamily="49" charset="0"/>
                <a:cs typeface="Courier New" pitchFamily="49" charset="0"/>
              </a:rPr>
              <a:t>if</a:t>
            </a: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 (</a:t>
            </a:r>
            <a:r>
              <a:rPr lang="de-DE" sz="1400" dirty="0" err="1" smtClean="0">
                <a:latin typeface="Courier New" pitchFamily="49" charset="0"/>
                <a:cs typeface="Courier New" pitchFamily="49" charset="0"/>
              </a:rPr>
              <a:t>sl</a:t>
            </a: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-&gt;</a:t>
            </a:r>
            <a:r>
              <a:rPr lang="de-DE" sz="1400" dirty="0" err="1" smtClean="0">
                <a:latin typeface="Courier New" pitchFamily="49" charset="0"/>
                <a:cs typeface="Courier New" pitchFamily="49" charset="0"/>
              </a:rPr>
              <a:t>halo_type</a:t>
            </a: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 == LEFT){</a:t>
            </a:r>
          </a:p>
          <a:p>
            <a:pPr>
              <a:defRPr/>
            </a:pP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de-DE" sz="1400" dirty="0" err="1" smtClean="0">
                <a:latin typeface="Courier New" pitchFamily="49" charset="0"/>
                <a:cs typeface="Courier New" pitchFamily="49" charset="0"/>
              </a:rPr>
              <a:t>if</a:t>
            </a: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 (</a:t>
            </a:r>
            <a:r>
              <a:rPr lang="de-DE" sz="1400" dirty="0" err="1" smtClean="0">
                <a:latin typeface="Courier New" pitchFamily="49" charset="0"/>
                <a:cs typeface="Courier New" pitchFamily="49" charset="0"/>
              </a:rPr>
              <a:t>sl</a:t>
            </a: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-&gt;</a:t>
            </a:r>
            <a:r>
              <a:rPr lang="de-DE" sz="1400" dirty="0" err="1" smtClean="0">
                <a:latin typeface="Courier New" pitchFamily="49" charset="0"/>
                <a:cs typeface="Courier New" pitchFamily="49" charset="0"/>
              </a:rPr>
              <a:t>stage</a:t>
            </a: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 &gt; </a:t>
            </a:r>
            <a:r>
              <a:rPr lang="de-DE" sz="1400" dirty="0" err="1" smtClean="0">
                <a:latin typeface="Courier New" pitchFamily="49" charset="0"/>
                <a:cs typeface="Courier New" pitchFamily="49" charset="0"/>
              </a:rPr>
              <a:t>sl</a:t>
            </a: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-&gt;</a:t>
            </a:r>
            <a:r>
              <a:rPr lang="de-DE" sz="1400" dirty="0" err="1" smtClean="0">
                <a:latin typeface="Courier New" pitchFamily="49" charset="0"/>
                <a:cs typeface="Courier New" pitchFamily="49" charset="0"/>
              </a:rPr>
              <a:t>next</a:t>
            </a: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-&gt;</a:t>
            </a:r>
            <a:r>
              <a:rPr lang="de-DE" sz="1400" dirty="0" err="1" smtClean="0">
                <a:latin typeface="Courier New" pitchFamily="49" charset="0"/>
                <a:cs typeface="Courier New" pitchFamily="49" charset="0"/>
              </a:rPr>
              <a:t>stage</a:t>
            </a: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) {</a:t>
            </a:r>
            <a:r>
              <a:rPr lang="de-DE" sz="1400" dirty="0" err="1" smtClean="0">
                <a:latin typeface="Courier New" pitchFamily="49" charset="0"/>
                <a:cs typeface="Courier New" pitchFamily="49" charset="0"/>
              </a:rPr>
              <a:t>return</a:t>
            </a: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;}</a:t>
            </a:r>
          </a:p>
          <a:p>
            <a:pPr>
              <a:defRPr/>
            </a:pP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de-DE" sz="1400" dirty="0" err="1" smtClean="0">
                <a:latin typeface="Courier New" pitchFamily="49" charset="0"/>
                <a:cs typeface="Courier New" pitchFamily="49" charset="0"/>
              </a:rPr>
              <a:t>if</a:t>
            </a: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 (! </a:t>
            </a:r>
            <a:r>
              <a:rPr lang="de-DE" sz="1400" dirty="0" err="1" smtClean="0">
                <a:latin typeface="Courier New" pitchFamily="49" charset="0"/>
                <a:cs typeface="Courier New" pitchFamily="49" charset="0"/>
              </a:rPr>
              <a:t>test_or_die</a:t>
            </a: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 (</a:t>
            </a:r>
            <a:r>
              <a:rPr lang="de-DE" sz="1400" dirty="0" err="1" smtClean="0">
                <a:latin typeface="Courier New" pitchFamily="49" charset="0"/>
                <a:cs typeface="Courier New" pitchFamily="49" charset="0"/>
              </a:rPr>
              <a:t>segment_id</a:t>
            </a: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de-DE" sz="1400" dirty="0" err="1" smtClean="0">
                <a:latin typeface="Courier New" pitchFamily="49" charset="0"/>
                <a:cs typeface="Courier New" pitchFamily="49" charset="0"/>
              </a:rPr>
              <a:t>left_data_available</a:t>
            </a: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de-DE" sz="1400" dirty="0" err="1" smtClean="0">
                <a:latin typeface="Courier New" pitchFamily="49" charset="0"/>
                <a:cs typeface="Courier New" pitchFamily="49" charset="0"/>
              </a:rPr>
              <a:t>old_buffer_id</a:t>
            </a: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], 1))</a:t>
            </a:r>
          </a:p>
          <a:p>
            <a:pPr>
              <a:defRPr/>
            </a:pP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    { </a:t>
            </a:r>
            <a:r>
              <a:rPr lang="de-DE" sz="1400" dirty="0" err="1" smtClean="0">
                <a:latin typeface="Courier New" pitchFamily="49" charset="0"/>
                <a:cs typeface="Courier New" pitchFamily="49" charset="0"/>
              </a:rPr>
              <a:t>return</a:t>
            </a: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; }</a:t>
            </a:r>
          </a:p>
          <a:p>
            <a:pPr>
              <a:defRPr/>
            </a:pP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  } </a:t>
            </a:r>
            <a:r>
              <a:rPr lang="de-DE" sz="1400" dirty="0" err="1" smtClean="0">
                <a:latin typeface="Courier New" pitchFamily="49" charset="0"/>
                <a:cs typeface="Courier New" pitchFamily="49" charset="0"/>
              </a:rPr>
              <a:t>else</a:t>
            </a: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400" dirty="0" err="1" smtClean="0">
                <a:latin typeface="Courier New" pitchFamily="49" charset="0"/>
                <a:cs typeface="Courier New" pitchFamily="49" charset="0"/>
              </a:rPr>
              <a:t>if</a:t>
            </a: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 (</a:t>
            </a:r>
            <a:r>
              <a:rPr lang="de-DE" sz="1400" dirty="0" err="1" smtClean="0">
                <a:latin typeface="Courier New" pitchFamily="49" charset="0"/>
                <a:cs typeface="Courier New" pitchFamily="49" charset="0"/>
              </a:rPr>
              <a:t>sl</a:t>
            </a: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-&gt;</a:t>
            </a:r>
            <a:r>
              <a:rPr lang="de-DE" sz="1400" dirty="0" err="1" smtClean="0">
                <a:latin typeface="Courier New" pitchFamily="49" charset="0"/>
                <a:cs typeface="Courier New" pitchFamily="49" charset="0"/>
              </a:rPr>
              <a:t>halo_type</a:t>
            </a: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 == RIGHT) {</a:t>
            </a:r>
          </a:p>
          <a:p>
            <a:pPr>
              <a:defRPr/>
            </a:pP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de-DE" sz="1400" dirty="0" err="1" smtClean="0">
                <a:latin typeface="Courier New" pitchFamily="49" charset="0"/>
                <a:cs typeface="Courier New" pitchFamily="49" charset="0"/>
              </a:rPr>
              <a:t>if</a:t>
            </a: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 (</a:t>
            </a:r>
            <a:r>
              <a:rPr lang="de-DE" sz="1400" dirty="0" err="1" smtClean="0">
                <a:latin typeface="Courier New" pitchFamily="49" charset="0"/>
                <a:cs typeface="Courier New" pitchFamily="49" charset="0"/>
              </a:rPr>
              <a:t>sl</a:t>
            </a: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-&gt;</a:t>
            </a:r>
            <a:r>
              <a:rPr lang="de-DE" sz="1400" dirty="0" err="1" smtClean="0">
                <a:latin typeface="Courier New" pitchFamily="49" charset="0"/>
                <a:cs typeface="Courier New" pitchFamily="49" charset="0"/>
              </a:rPr>
              <a:t>stage</a:t>
            </a: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 &gt; </a:t>
            </a:r>
            <a:r>
              <a:rPr lang="de-DE" sz="1400" dirty="0" err="1" smtClean="0">
                <a:latin typeface="Courier New" pitchFamily="49" charset="0"/>
                <a:cs typeface="Courier New" pitchFamily="49" charset="0"/>
              </a:rPr>
              <a:t>sl</a:t>
            </a: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-&gt;</a:t>
            </a:r>
            <a:r>
              <a:rPr lang="de-DE" sz="1400" dirty="0" err="1" smtClean="0">
                <a:latin typeface="Courier New" pitchFamily="49" charset="0"/>
                <a:cs typeface="Courier New" pitchFamily="49" charset="0"/>
              </a:rPr>
              <a:t>left</a:t>
            </a: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-&gt;</a:t>
            </a:r>
            <a:r>
              <a:rPr lang="de-DE" sz="1400" dirty="0" err="1" smtClean="0">
                <a:latin typeface="Courier New" pitchFamily="49" charset="0"/>
                <a:cs typeface="Courier New" pitchFamily="49" charset="0"/>
              </a:rPr>
              <a:t>stage</a:t>
            </a: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) { </a:t>
            </a:r>
            <a:r>
              <a:rPr lang="de-DE" sz="1400" dirty="0" err="1" smtClean="0">
                <a:latin typeface="Courier New" pitchFamily="49" charset="0"/>
                <a:cs typeface="Courier New" pitchFamily="49" charset="0"/>
              </a:rPr>
              <a:t>return</a:t>
            </a: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; }</a:t>
            </a:r>
          </a:p>
          <a:p>
            <a:pPr>
              <a:defRPr/>
            </a:pP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de-DE" sz="1400" dirty="0" err="1" smtClean="0">
                <a:latin typeface="Courier New" pitchFamily="49" charset="0"/>
                <a:cs typeface="Courier New" pitchFamily="49" charset="0"/>
              </a:rPr>
              <a:t>if</a:t>
            </a: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 (! </a:t>
            </a:r>
            <a:r>
              <a:rPr lang="de-DE" sz="1400" dirty="0" err="1" smtClean="0">
                <a:latin typeface="Courier New" pitchFamily="49" charset="0"/>
                <a:cs typeface="Courier New" pitchFamily="49" charset="0"/>
              </a:rPr>
              <a:t>test_or_die</a:t>
            </a: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 (</a:t>
            </a:r>
            <a:r>
              <a:rPr lang="de-DE" sz="1400" dirty="0" err="1" smtClean="0">
                <a:latin typeface="Courier New" pitchFamily="49" charset="0"/>
                <a:cs typeface="Courier New" pitchFamily="49" charset="0"/>
              </a:rPr>
              <a:t>segment_id</a:t>
            </a: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de-DE" sz="1400" dirty="0" err="1" smtClean="0">
                <a:latin typeface="Courier New" pitchFamily="49" charset="0"/>
                <a:cs typeface="Courier New" pitchFamily="49" charset="0"/>
              </a:rPr>
              <a:t>right_data_available</a:t>
            </a: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de-DE" sz="1400" dirty="0" err="1" smtClean="0">
                <a:latin typeface="Courier New" pitchFamily="49" charset="0"/>
                <a:cs typeface="Courier New" pitchFamily="49" charset="0"/>
              </a:rPr>
              <a:t>old_buffer_id</a:t>
            </a: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], 1))</a:t>
            </a:r>
          </a:p>
          <a:p>
            <a:pPr>
              <a:defRPr/>
            </a:pP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    { </a:t>
            </a:r>
            <a:r>
              <a:rPr lang="de-DE" sz="1400" dirty="0" err="1" smtClean="0">
                <a:latin typeface="Courier New" pitchFamily="49" charset="0"/>
                <a:cs typeface="Courier New" pitchFamily="49" charset="0"/>
              </a:rPr>
              <a:t>return</a:t>
            </a: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; }</a:t>
            </a:r>
          </a:p>
          <a:p>
            <a:pPr>
              <a:defRPr/>
            </a:pP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  } </a:t>
            </a:r>
            <a:r>
              <a:rPr lang="de-DE" sz="1400" dirty="0" err="1" smtClean="0">
                <a:latin typeface="Courier New" pitchFamily="49" charset="0"/>
                <a:cs typeface="Courier New" pitchFamily="49" charset="0"/>
              </a:rPr>
              <a:t>else</a:t>
            </a: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400" dirty="0" err="1" smtClean="0">
                <a:latin typeface="Courier New" pitchFamily="49" charset="0"/>
                <a:cs typeface="Courier New" pitchFamily="49" charset="0"/>
              </a:rPr>
              <a:t>if</a:t>
            </a: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 (</a:t>
            </a:r>
            <a:r>
              <a:rPr lang="de-DE" sz="1400" dirty="0" err="1" smtClean="0">
                <a:latin typeface="Courier New" pitchFamily="49" charset="0"/>
                <a:cs typeface="Courier New" pitchFamily="49" charset="0"/>
              </a:rPr>
              <a:t>sl</a:t>
            </a: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-&gt;</a:t>
            </a:r>
            <a:r>
              <a:rPr lang="de-DE" sz="1400" dirty="0" err="1" smtClean="0">
                <a:latin typeface="Courier New" pitchFamily="49" charset="0"/>
                <a:cs typeface="Courier New" pitchFamily="49" charset="0"/>
              </a:rPr>
              <a:t>halo_type</a:t>
            </a: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 == NONE) {</a:t>
            </a:r>
          </a:p>
          <a:p>
            <a:pPr>
              <a:defRPr/>
            </a:pP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de-DE" sz="1400" dirty="0" err="1" smtClean="0">
                <a:latin typeface="Courier New" pitchFamily="49" charset="0"/>
                <a:cs typeface="Courier New" pitchFamily="49" charset="0"/>
              </a:rPr>
              <a:t>if</a:t>
            </a: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 (</a:t>
            </a:r>
            <a:r>
              <a:rPr lang="de-DE" sz="1400" dirty="0" err="1" smtClean="0">
                <a:latin typeface="Courier New" pitchFamily="49" charset="0"/>
                <a:cs typeface="Courier New" pitchFamily="49" charset="0"/>
              </a:rPr>
              <a:t>sl</a:t>
            </a: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-&gt;</a:t>
            </a:r>
            <a:r>
              <a:rPr lang="de-DE" sz="1400" dirty="0" err="1" smtClean="0">
                <a:latin typeface="Courier New" pitchFamily="49" charset="0"/>
                <a:cs typeface="Courier New" pitchFamily="49" charset="0"/>
              </a:rPr>
              <a:t>stage</a:t>
            </a: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 &gt; </a:t>
            </a:r>
            <a:r>
              <a:rPr lang="de-DE" sz="1400" dirty="0" err="1" smtClean="0">
                <a:latin typeface="Courier New" pitchFamily="49" charset="0"/>
                <a:cs typeface="Courier New" pitchFamily="49" charset="0"/>
              </a:rPr>
              <a:t>sl</a:t>
            </a: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-&gt;</a:t>
            </a:r>
            <a:r>
              <a:rPr lang="de-DE" sz="1400" dirty="0" err="1" smtClean="0">
                <a:latin typeface="Courier New" pitchFamily="49" charset="0"/>
                <a:cs typeface="Courier New" pitchFamily="49" charset="0"/>
              </a:rPr>
              <a:t>left</a:t>
            </a: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-&gt;</a:t>
            </a:r>
            <a:r>
              <a:rPr lang="de-DE" sz="1400" dirty="0" err="1" smtClean="0">
                <a:latin typeface="Courier New" pitchFamily="49" charset="0"/>
                <a:cs typeface="Courier New" pitchFamily="49" charset="0"/>
              </a:rPr>
              <a:t>stage</a:t>
            </a: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 || </a:t>
            </a:r>
            <a:r>
              <a:rPr lang="de-DE" sz="1400" dirty="0" err="1" smtClean="0">
                <a:latin typeface="Courier New" pitchFamily="49" charset="0"/>
                <a:cs typeface="Courier New" pitchFamily="49" charset="0"/>
              </a:rPr>
              <a:t>sl</a:t>
            </a: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-&gt;</a:t>
            </a:r>
            <a:r>
              <a:rPr lang="de-DE" sz="1400" dirty="0" err="1" smtClean="0">
                <a:latin typeface="Courier New" pitchFamily="49" charset="0"/>
                <a:cs typeface="Courier New" pitchFamily="49" charset="0"/>
              </a:rPr>
              <a:t>stage</a:t>
            </a: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 &gt; </a:t>
            </a:r>
            <a:r>
              <a:rPr lang="de-DE" sz="1400" dirty="0" err="1" smtClean="0">
                <a:latin typeface="Courier New" pitchFamily="49" charset="0"/>
                <a:cs typeface="Courier New" pitchFamily="49" charset="0"/>
              </a:rPr>
              <a:t>sl</a:t>
            </a: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-&gt;</a:t>
            </a:r>
            <a:r>
              <a:rPr lang="de-DE" sz="1400" dirty="0" err="1" smtClean="0">
                <a:latin typeface="Courier New" pitchFamily="49" charset="0"/>
                <a:cs typeface="Courier New" pitchFamily="49" charset="0"/>
              </a:rPr>
              <a:t>next</a:t>
            </a: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-&gt;</a:t>
            </a:r>
            <a:r>
              <a:rPr lang="de-DE" sz="1400" dirty="0" err="1" smtClean="0">
                <a:latin typeface="Courier New" pitchFamily="49" charset="0"/>
                <a:cs typeface="Courier New" pitchFamily="49" charset="0"/>
              </a:rPr>
              <a:t>stage</a:t>
            </a: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) {</a:t>
            </a:r>
            <a:r>
              <a:rPr lang="de-DE" sz="1400" dirty="0" err="1" smtClean="0">
                <a:latin typeface="Courier New" pitchFamily="49" charset="0"/>
                <a:cs typeface="Courier New" pitchFamily="49" charset="0"/>
              </a:rPr>
              <a:t>return</a:t>
            </a: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;}</a:t>
            </a:r>
          </a:p>
          <a:p>
            <a:pPr>
              <a:defRPr/>
            </a:pP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  } </a:t>
            </a:r>
            <a:br>
              <a:rPr lang="de-DE" sz="1400" dirty="0" smtClean="0">
                <a:latin typeface="Courier New" pitchFamily="49" charset="0"/>
                <a:cs typeface="Courier New" pitchFamily="49" charset="0"/>
              </a:rPr>
            </a:b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de-DE" sz="1400" dirty="0" err="1" smtClean="0">
                <a:latin typeface="Courier New" pitchFamily="49" charset="0"/>
                <a:cs typeface="Courier New" pitchFamily="49" charset="0"/>
              </a:rPr>
              <a:t>data_compute</a:t>
            </a: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 (NTHREADS, </a:t>
            </a:r>
            <a:r>
              <a:rPr lang="de-DE" sz="1400" dirty="0" err="1" smtClean="0">
                <a:latin typeface="Courier New" pitchFamily="49" charset="0"/>
                <a:cs typeface="Courier New" pitchFamily="49" charset="0"/>
              </a:rPr>
              <a:t>array</a:t>
            </a: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de-DE" sz="1400" dirty="0" err="1" smtClean="0">
                <a:latin typeface="Courier New" pitchFamily="49" charset="0"/>
                <a:cs typeface="Courier New" pitchFamily="49" charset="0"/>
              </a:rPr>
              <a:t>new_buffer_id</a:t>
            </a: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de-DE" sz="1400" dirty="0" err="1" smtClean="0">
                <a:latin typeface="Courier New" pitchFamily="49" charset="0"/>
                <a:cs typeface="Courier New" pitchFamily="49" charset="0"/>
              </a:rPr>
              <a:t>old_buffer_id</a:t>
            </a: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de-DE" sz="1400" dirty="0" err="1" smtClean="0">
                <a:latin typeface="Courier New" pitchFamily="49" charset="0"/>
                <a:cs typeface="Courier New" pitchFamily="49" charset="0"/>
              </a:rPr>
              <a:t>sl</a:t>
            </a: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-&gt;</a:t>
            </a:r>
            <a:r>
              <a:rPr lang="de-DE" sz="1400" dirty="0" err="1" smtClean="0">
                <a:latin typeface="Courier New" pitchFamily="49" charset="0"/>
                <a:cs typeface="Courier New" pitchFamily="49" charset="0"/>
              </a:rPr>
              <a:t>index</a:t>
            </a: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);</a:t>
            </a:r>
          </a:p>
          <a:p>
            <a:pPr>
              <a:defRPr/>
            </a:pP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de-DE" sz="1400" dirty="0" err="1" smtClean="0">
                <a:latin typeface="Courier New" pitchFamily="49" charset="0"/>
                <a:cs typeface="Courier New" pitchFamily="49" charset="0"/>
              </a:rPr>
              <a:t>if</a:t>
            </a: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 (</a:t>
            </a:r>
            <a:r>
              <a:rPr lang="de-DE" sz="1400" dirty="0" err="1" smtClean="0">
                <a:latin typeface="Courier New" pitchFamily="49" charset="0"/>
                <a:cs typeface="Courier New" pitchFamily="49" charset="0"/>
              </a:rPr>
              <a:t>sl</a:t>
            </a: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-&gt;</a:t>
            </a:r>
            <a:r>
              <a:rPr lang="de-DE" sz="1400" dirty="0" err="1" smtClean="0">
                <a:latin typeface="Courier New" pitchFamily="49" charset="0"/>
                <a:cs typeface="Courier New" pitchFamily="49" charset="0"/>
              </a:rPr>
              <a:t>halo_type</a:t>
            </a: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 == LEFT) {</a:t>
            </a:r>
          </a:p>
          <a:p>
            <a:pPr>
              <a:defRPr/>
            </a:pP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     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write_notify_and_cycle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(..);</a:t>
            </a:r>
            <a:endParaRPr lang="de-DE" sz="1400" dirty="0" smtClean="0">
              <a:latin typeface="Courier New" pitchFamily="49" charset="0"/>
              <a:cs typeface="Courier New" pitchFamily="49" charset="0"/>
            </a:endParaRPr>
          </a:p>
          <a:p>
            <a:pPr>
              <a:defRPr/>
            </a:pP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  } </a:t>
            </a:r>
            <a:r>
              <a:rPr lang="de-DE" sz="1400" dirty="0" err="1" smtClean="0">
                <a:latin typeface="Courier New" pitchFamily="49" charset="0"/>
                <a:cs typeface="Courier New" pitchFamily="49" charset="0"/>
              </a:rPr>
              <a:t>else</a:t>
            </a: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400" dirty="0" err="1" smtClean="0">
                <a:latin typeface="Courier New" pitchFamily="49" charset="0"/>
                <a:cs typeface="Courier New" pitchFamily="49" charset="0"/>
              </a:rPr>
              <a:t>if</a:t>
            </a: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 (</a:t>
            </a:r>
            <a:r>
              <a:rPr lang="de-DE" sz="1400" dirty="0" err="1" smtClean="0">
                <a:latin typeface="Courier New" pitchFamily="49" charset="0"/>
                <a:cs typeface="Courier New" pitchFamily="49" charset="0"/>
              </a:rPr>
              <a:t>sl</a:t>
            </a: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-&gt;</a:t>
            </a:r>
            <a:r>
              <a:rPr lang="de-DE" sz="1400" dirty="0" err="1" smtClean="0">
                <a:latin typeface="Courier New" pitchFamily="49" charset="0"/>
                <a:cs typeface="Courier New" pitchFamily="49" charset="0"/>
              </a:rPr>
              <a:t>halo_type</a:t>
            </a: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 == RIGHT)</a:t>
            </a:r>
          </a:p>
          <a:p>
            <a:pPr>
              <a:defRPr/>
            </a:pP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     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write_notify_and_cycle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(..);</a:t>
            </a:r>
            <a:endParaRPr lang="de-DE" sz="1400" dirty="0" smtClean="0">
              <a:latin typeface="Courier New" pitchFamily="49" charset="0"/>
              <a:cs typeface="Courier New" pitchFamily="49" charset="0"/>
            </a:endParaRPr>
          </a:p>
          <a:p>
            <a:pPr>
              <a:defRPr/>
            </a:pP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  }</a:t>
            </a:r>
          </a:p>
          <a:p>
            <a:pPr>
              <a:defRPr/>
            </a:pP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 ++</a:t>
            </a:r>
            <a:r>
              <a:rPr lang="de-DE" sz="1400" dirty="0" err="1" smtClean="0">
                <a:latin typeface="Courier New" pitchFamily="49" charset="0"/>
                <a:cs typeface="Courier New" pitchFamily="49" charset="0"/>
              </a:rPr>
              <a:t>sl</a:t>
            </a: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-&gt;</a:t>
            </a:r>
            <a:r>
              <a:rPr lang="de-DE" sz="1400" dirty="0" err="1" smtClean="0">
                <a:latin typeface="Courier New" pitchFamily="49" charset="0"/>
                <a:cs typeface="Courier New" pitchFamily="49" charset="0"/>
              </a:rPr>
              <a:t>stage</a:t>
            </a: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;</a:t>
            </a:r>
          </a:p>
          <a:p>
            <a:pPr>
              <a:defRPr/>
            </a:pP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}</a:t>
            </a:r>
          </a:p>
          <a:p>
            <a:pPr>
              <a:defRPr/>
            </a:pPr>
            <a:endParaRPr lang="de-DE" sz="1400" dirty="0" smtClean="0">
              <a:latin typeface="Courier New" pitchFamily="49" charset="0"/>
              <a:cs typeface="Courier New" pitchFamily="49" charset="0"/>
            </a:endParaRPr>
          </a:p>
          <a:p>
            <a:pPr>
              <a:defRPr/>
            </a:pP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  </a:t>
            </a:r>
            <a:endParaRPr lang="de-DE" sz="14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262975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Temporal </a:t>
            </a:r>
            <a:r>
              <a:rPr lang="de-DE" dirty="0" err="1" smtClean="0"/>
              <a:t>evolution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57200" y="2364979"/>
            <a:ext cx="8229600" cy="3293268"/>
          </a:xfrm>
        </p:spPr>
      </p:pic>
      <p:sp>
        <p:nvSpPr>
          <p:cNvPr id="5" name="TextBox 4"/>
          <p:cNvSpPr txBox="1"/>
          <p:nvPr/>
        </p:nvSpPr>
        <p:spPr>
          <a:xfrm>
            <a:off x="897281" y="3218421"/>
            <a:ext cx="1068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tid</a:t>
            </a:r>
            <a:r>
              <a:rPr lang="de-DE" dirty="0" smtClean="0"/>
              <a:t> 0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904399" y="3610109"/>
            <a:ext cx="1068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tid</a:t>
            </a:r>
            <a:r>
              <a:rPr lang="de-DE" dirty="0" smtClean="0"/>
              <a:t> 1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904399" y="4054501"/>
            <a:ext cx="1068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tid</a:t>
            </a:r>
            <a:r>
              <a:rPr lang="de-DE" dirty="0" smtClean="0"/>
              <a:t> 2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928609" y="4437643"/>
            <a:ext cx="1068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tid</a:t>
            </a:r>
            <a:r>
              <a:rPr lang="de-DE" dirty="0" smtClean="0"/>
              <a:t> 3</a:t>
            </a:r>
            <a:endParaRPr lang="en-US" dirty="0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820401" y="5187290"/>
            <a:ext cx="7571575" cy="42729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862279" y="5406445"/>
            <a:ext cx="15296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Time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068472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Titel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de-DE" dirty="0" smtClean="0"/>
              <a:t>The GASPI Ring Exchange </a:t>
            </a:r>
          </a:p>
        </p:txBody>
      </p:sp>
      <p:cxnSp>
        <p:nvCxnSpPr>
          <p:cNvPr id="97" name="Gerade Verbindung mit Pfeil 96"/>
          <p:cNvCxnSpPr/>
          <p:nvPr/>
        </p:nvCxnSpPr>
        <p:spPr>
          <a:xfrm flipV="1">
            <a:off x="755650" y="4149725"/>
            <a:ext cx="0" cy="158273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4288" name="Inhaltsplatzhalter 95"/>
          <p:cNvSpPr>
            <a:spLocks noGrp="1"/>
          </p:cNvSpPr>
          <p:nvPr>
            <p:ph idx="4294967295"/>
          </p:nvPr>
        </p:nvSpPr>
        <p:spPr/>
        <p:txBody>
          <a:bodyPr/>
          <a:lstStyle/>
          <a:p>
            <a:pPr lvl="0">
              <a:buNone/>
            </a:pPr>
            <a:r>
              <a:rPr lang="de-DE" dirty="0" smtClean="0"/>
              <a:t>GASPI – </a:t>
            </a:r>
            <a:r>
              <a:rPr lang="de-DE" dirty="0" err="1" smtClean="0"/>
              <a:t>Dataflow</a:t>
            </a:r>
            <a:r>
              <a:rPr lang="de-DE" dirty="0" smtClean="0"/>
              <a:t> </a:t>
            </a:r>
          </a:p>
          <a:p>
            <a:pPr lvl="0"/>
            <a:r>
              <a:rPr lang="de-DE" dirty="0" err="1" smtClean="0"/>
              <a:t>Locally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globally</a:t>
            </a:r>
            <a:r>
              <a:rPr lang="de-DE" dirty="0" smtClean="0"/>
              <a:t> </a:t>
            </a:r>
            <a:r>
              <a:rPr lang="de-DE" dirty="0" err="1" smtClean="0"/>
              <a:t>asynchronous</a:t>
            </a:r>
            <a:r>
              <a:rPr lang="de-DE" dirty="0" smtClean="0"/>
              <a:t> </a:t>
            </a:r>
            <a:r>
              <a:rPr lang="de-DE" dirty="0" err="1" smtClean="0"/>
              <a:t>dataflow</a:t>
            </a:r>
            <a:r>
              <a:rPr lang="de-DE" dirty="0" smtClean="0"/>
              <a:t>.</a:t>
            </a:r>
          </a:p>
          <a:p>
            <a:endParaRPr lang="de-DE" dirty="0" smtClean="0"/>
          </a:p>
        </p:txBody>
      </p:sp>
      <p:sp>
        <p:nvSpPr>
          <p:cNvPr id="96" name="Textfeld 95"/>
          <p:cNvSpPr txBox="1"/>
          <p:nvPr/>
        </p:nvSpPr>
        <p:spPr>
          <a:xfrm rot="16200000">
            <a:off x="18619" y="475044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smtClean="0">
                <a:solidFill>
                  <a:srgbClr val="3B57A0"/>
                </a:solidFill>
              </a:rPr>
              <a:t>NITER</a:t>
            </a:r>
            <a:endParaRPr lang="de-DE" b="1" dirty="0">
              <a:solidFill>
                <a:srgbClr val="3B57A0"/>
              </a:solidFill>
            </a:endParaRPr>
          </a:p>
        </p:txBody>
      </p:sp>
      <p:sp>
        <p:nvSpPr>
          <p:cNvPr id="283" name="Rechteck 282"/>
          <p:cNvSpPr/>
          <p:nvPr/>
        </p:nvSpPr>
        <p:spPr bwMode="auto">
          <a:xfrm>
            <a:off x="1331913" y="5373687"/>
            <a:ext cx="287337" cy="142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284" name="Rechteck 283"/>
          <p:cNvSpPr/>
          <p:nvPr/>
        </p:nvSpPr>
        <p:spPr bwMode="auto">
          <a:xfrm>
            <a:off x="1692275" y="5373687"/>
            <a:ext cx="287338" cy="14287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285" name="Rechteck 284"/>
          <p:cNvSpPr/>
          <p:nvPr/>
        </p:nvSpPr>
        <p:spPr bwMode="auto">
          <a:xfrm>
            <a:off x="2052638" y="5373687"/>
            <a:ext cx="287337" cy="142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286" name="Rechteck 285"/>
          <p:cNvSpPr/>
          <p:nvPr/>
        </p:nvSpPr>
        <p:spPr bwMode="auto">
          <a:xfrm>
            <a:off x="2411413" y="5373687"/>
            <a:ext cx="288925" cy="142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376" name="Rechteck 375"/>
          <p:cNvSpPr/>
          <p:nvPr/>
        </p:nvSpPr>
        <p:spPr bwMode="auto">
          <a:xfrm>
            <a:off x="2852737" y="5373688"/>
            <a:ext cx="287337" cy="142875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377" name="Rechteck 376"/>
          <p:cNvSpPr/>
          <p:nvPr/>
        </p:nvSpPr>
        <p:spPr bwMode="auto">
          <a:xfrm>
            <a:off x="3213099" y="5373688"/>
            <a:ext cx="287338" cy="14287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378" name="Rechteck 377"/>
          <p:cNvSpPr/>
          <p:nvPr/>
        </p:nvSpPr>
        <p:spPr bwMode="auto">
          <a:xfrm>
            <a:off x="3573462" y="5373688"/>
            <a:ext cx="287337" cy="142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379" name="Rechteck 378"/>
          <p:cNvSpPr/>
          <p:nvPr/>
        </p:nvSpPr>
        <p:spPr bwMode="auto">
          <a:xfrm>
            <a:off x="3932237" y="5373688"/>
            <a:ext cx="288925" cy="142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397" name="Rechteck 396"/>
          <p:cNvSpPr/>
          <p:nvPr/>
        </p:nvSpPr>
        <p:spPr bwMode="auto">
          <a:xfrm>
            <a:off x="5906516" y="5361711"/>
            <a:ext cx="287337" cy="142875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398" name="Rechteck 397"/>
          <p:cNvSpPr/>
          <p:nvPr/>
        </p:nvSpPr>
        <p:spPr bwMode="auto">
          <a:xfrm>
            <a:off x="6266878" y="5361711"/>
            <a:ext cx="287338" cy="14287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399" name="Rechteck 398"/>
          <p:cNvSpPr/>
          <p:nvPr/>
        </p:nvSpPr>
        <p:spPr bwMode="auto">
          <a:xfrm>
            <a:off x="6627241" y="5361711"/>
            <a:ext cx="287337" cy="142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400" name="Rechteck 399"/>
          <p:cNvSpPr/>
          <p:nvPr/>
        </p:nvSpPr>
        <p:spPr bwMode="auto">
          <a:xfrm>
            <a:off x="6986016" y="5361711"/>
            <a:ext cx="288925" cy="142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418" name="Rechteck 417"/>
          <p:cNvSpPr/>
          <p:nvPr/>
        </p:nvSpPr>
        <p:spPr bwMode="auto">
          <a:xfrm>
            <a:off x="4376421" y="5361711"/>
            <a:ext cx="287337" cy="142875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419" name="Rechteck 418"/>
          <p:cNvSpPr/>
          <p:nvPr/>
        </p:nvSpPr>
        <p:spPr bwMode="auto">
          <a:xfrm>
            <a:off x="4736783" y="5361711"/>
            <a:ext cx="287338" cy="14287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420" name="Rechteck 419"/>
          <p:cNvSpPr/>
          <p:nvPr/>
        </p:nvSpPr>
        <p:spPr bwMode="auto">
          <a:xfrm>
            <a:off x="5097146" y="5361711"/>
            <a:ext cx="287337" cy="142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421" name="Rechteck 420"/>
          <p:cNvSpPr/>
          <p:nvPr/>
        </p:nvSpPr>
        <p:spPr bwMode="auto">
          <a:xfrm>
            <a:off x="5455921" y="5361711"/>
            <a:ext cx="288925" cy="142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grpSp>
        <p:nvGrpSpPr>
          <p:cNvPr id="2" name="Gruppieren 102"/>
          <p:cNvGrpSpPr/>
          <p:nvPr/>
        </p:nvGrpSpPr>
        <p:grpSpPr>
          <a:xfrm>
            <a:off x="1692275" y="5072787"/>
            <a:ext cx="5222303" cy="156439"/>
            <a:chOff x="1692275" y="5072787"/>
            <a:chExt cx="5222303" cy="156439"/>
          </a:xfrm>
        </p:grpSpPr>
        <p:sp>
          <p:nvSpPr>
            <p:cNvPr id="303" name="Rechteck 302"/>
            <p:cNvSpPr/>
            <p:nvPr/>
          </p:nvSpPr>
          <p:spPr bwMode="auto">
            <a:xfrm>
              <a:off x="1692275" y="5084763"/>
              <a:ext cx="287338" cy="14446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de-DE"/>
            </a:p>
          </p:txBody>
        </p:sp>
        <p:sp>
          <p:nvSpPr>
            <p:cNvPr id="304" name="Rechteck 303"/>
            <p:cNvSpPr/>
            <p:nvPr/>
          </p:nvSpPr>
          <p:spPr bwMode="auto">
            <a:xfrm>
              <a:off x="2052638" y="5084763"/>
              <a:ext cx="287337" cy="144462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de-DE"/>
            </a:p>
          </p:txBody>
        </p:sp>
        <p:sp>
          <p:nvSpPr>
            <p:cNvPr id="373" name="Rechteck 372"/>
            <p:cNvSpPr/>
            <p:nvPr/>
          </p:nvSpPr>
          <p:spPr bwMode="auto">
            <a:xfrm>
              <a:off x="3213099" y="5084764"/>
              <a:ext cx="287338" cy="14446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de-DE"/>
            </a:p>
          </p:txBody>
        </p:sp>
        <p:sp>
          <p:nvSpPr>
            <p:cNvPr id="374" name="Rechteck 373"/>
            <p:cNvSpPr/>
            <p:nvPr/>
          </p:nvSpPr>
          <p:spPr bwMode="auto">
            <a:xfrm>
              <a:off x="3573462" y="5084764"/>
              <a:ext cx="287337" cy="144462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de-DE"/>
            </a:p>
          </p:txBody>
        </p:sp>
        <p:sp>
          <p:nvSpPr>
            <p:cNvPr id="394" name="Rechteck 393"/>
            <p:cNvSpPr/>
            <p:nvPr/>
          </p:nvSpPr>
          <p:spPr bwMode="auto">
            <a:xfrm>
              <a:off x="6266878" y="5072787"/>
              <a:ext cx="287338" cy="14446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de-DE"/>
            </a:p>
          </p:txBody>
        </p:sp>
        <p:sp>
          <p:nvSpPr>
            <p:cNvPr id="395" name="Rechteck 394"/>
            <p:cNvSpPr/>
            <p:nvPr/>
          </p:nvSpPr>
          <p:spPr bwMode="auto">
            <a:xfrm>
              <a:off x="6627241" y="5072787"/>
              <a:ext cx="287337" cy="144462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de-DE"/>
            </a:p>
          </p:txBody>
        </p:sp>
        <p:sp>
          <p:nvSpPr>
            <p:cNvPr id="415" name="Rechteck 414"/>
            <p:cNvSpPr/>
            <p:nvPr/>
          </p:nvSpPr>
          <p:spPr bwMode="auto">
            <a:xfrm>
              <a:off x="4736783" y="5072787"/>
              <a:ext cx="287338" cy="14446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de-DE"/>
            </a:p>
          </p:txBody>
        </p:sp>
        <p:sp>
          <p:nvSpPr>
            <p:cNvPr id="416" name="Rechteck 415"/>
            <p:cNvSpPr/>
            <p:nvPr/>
          </p:nvSpPr>
          <p:spPr bwMode="auto">
            <a:xfrm>
              <a:off x="5097146" y="5072787"/>
              <a:ext cx="287337" cy="144462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de-DE"/>
            </a:p>
          </p:txBody>
        </p:sp>
      </p:grpSp>
      <p:grpSp>
        <p:nvGrpSpPr>
          <p:cNvPr id="3" name="Gruppieren 103"/>
          <p:cNvGrpSpPr/>
          <p:nvPr/>
        </p:nvGrpSpPr>
        <p:grpSpPr>
          <a:xfrm>
            <a:off x="1331913" y="4785449"/>
            <a:ext cx="5943028" cy="443777"/>
            <a:chOff x="1331913" y="4785449"/>
            <a:chExt cx="5943028" cy="443777"/>
          </a:xfrm>
        </p:grpSpPr>
        <p:sp>
          <p:nvSpPr>
            <p:cNvPr id="302" name="Rechteck 301"/>
            <p:cNvSpPr/>
            <p:nvPr/>
          </p:nvSpPr>
          <p:spPr bwMode="auto">
            <a:xfrm>
              <a:off x="1331913" y="5084763"/>
              <a:ext cx="287337" cy="14446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de-DE"/>
            </a:p>
          </p:txBody>
        </p:sp>
        <p:sp>
          <p:nvSpPr>
            <p:cNvPr id="305" name="Rechteck 304"/>
            <p:cNvSpPr/>
            <p:nvPr/>
          </p:nvSpPr>
          <p:spPr bwMode="auto">
            <a:xfrm>
              <a:off x="2411413" y="5084763"/>
              <a:ext cx="288925" cy="144462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de-DE"/>
            </a:p>
          </p:txBody>
        </p:sp>
        <p:sp>
          <p:nvSpPr>
            <p:cNvPr id="372" name="Rechteck 371"/>
            <p:cNvSpPr/>
            <p:nvPr/>
          </p:nvSpPr>
          <p:spPr bwMode="auto">
            <a:xfrm>
              <a:off x="2852737" y="5084764"/>
              <a:ext cx="287337" cy="14446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de-DE"/>
            </a:p>
          </p:txBody>
        </p:sp>
        <p:sp>
          <p:nvSpPr>
            <p:cNvPr id="375" name="Rechteck 374"/>
            <p:cNvSpPr/>
            <p:nvPr/>
          </p:nvSpPr>
          <p:spPr bwMode="auto">
            <a:xfrm>
              <a:off x="3932237" y="5084764"/>
              <a:ext cx="288925" cy="144462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de-DE"/>
            </a:p>
          </p:txBody>
        </p:sp>
        <p:sp>
          <p:nvSpPr>
            <p:cNvPr id="393" name="Rechteck 392"/>
            <p:cNvSpPr/>
            <p:nvPr/>
          </p:nvSpPr>
          <p:spPr bwMode="auto">
            <a:xfrm>
              <a:off x="5906516" y="5072787"/>
              <a:ext cx="287337" cy="14446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de-DE"/>
            </a:p>
          </p:txBody>
        </p:sp>
        <p:sp>
          <p:nvSpPr>
            <p:cNvPr id="396" name="Rechteck 395"/>
            <p:cNvSpPr/>
            <p:nvPr/>
          </p:nvSpPr>
          <p:spPr bwMode="auto">
            <a:xfrm>
              <a:off x="6986016" y="5072787"/>
              <a:ext cx="288925" cy="144462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de-DE"/>
            </a:p>
          </p:txBody>
        </p:sp>
        <p:sp>
          <p:nvSpPr>
            <p:cNvPr id="414" name="Rechteck 413"/>
            <p:cNvSpPr/>
            <p:nvPr/>
          </p:nvSpPr>
          <p:spPr bwMode="auto">
            <a:xfrm>
              <a:off x="4376421" y="5072787"/>
              <a:ext cx="287337" cy="14446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de-DE"/>
            </a:p>
          </p:txBody>
        </p:sp>
        <p:sp>
          <p:nvSpPr>
            <p:cNvPr id="417" name="Rechteck 416"/>
            <p:cNvSpPr/>
            <p:nvPr/>
          </p:nvSpPr>
          <p:spPr bwMode="auto">
            <a:xfrm>
              <a:off x="5455921" y="5072787"/>
              <a:ext cx="288925" cy="144462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de-DE"/>
            </a:p>
          </p:txBody>
        </p:sp>
        <p:sp>
          <p:nvSpPr>
            <p:cNvPr id="322" name="Rechteck 321"/>
            <p:cNvSpPr/>
            <p:nvPr/>
          </p:nvSpPr>
          <p:spPr bwMode="auto">
            <a:xfrm>
              <a:off x="1692274" y="4797425"/>
              <a:ext cx="287338" cy="14446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de-DE"/>
            </a:p>
          </p:txBody>
        </p:sp>
        <p:sp>
          <p:nvSpPr>
            <p:cNvPr id="323" name="Rechteck 322"/>
            <p:cNvSpPr/>
            <p:nvPr/>
          </p:nvSpPr>
          <p:spPr bwMode="auto">
            <a:xfrm>
              <a:off x="2052638" y="4797425"/>
              <a:ext cx="287337" cy="144463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de-DE"/>
            </a:p>
          </p:txBody>
        </p:sp>
        <p:sp>
          <p:nvSpPr>
            <p:cNvPr id="369" name="Rechteck 368"/>
            <p:cNvSpPr/>
            <p:nvPr/>
          </p:nvSpPr>
          <p:spPr bwMode="auto">
            <a:xfrm>
              <a:off x="3213098" y="4797426"/>
              <a:ext cx="287338" cy="14446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de-DE"/>
            </a:p>
          </p:txBody>
        </p:sp>
        <p:sp>
          <p:nvSpPr>
            <p:cNvPr id="370" name="Rechteck 369"/>
            <p:cNvSpPr/>
            <p:nvPr/>
          </p:nvSpPr>
          <p:spPr bwMode="auto">
            <a:xfrm>
              <a:off x="3573462" y="4797426"/>
              <a:ext cx="287337" cy="144463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de-DE"/>
            </a:p>
          </p:txBody>
        </p:sp>
        <p:sp>
          <p:nvSpPr>
            <p:cNvPr id="390" name="Rechteck 389"/>
            <p:cNvSpPr/>
            <p:nvPr/>
          </p:nvSpPr>
          <p:spPr bwMode="auto">
            <a:xfrm>
              <a:off x="6266877" y="4785449"/>
              <a:ext cx="287338" cy="14446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de-DE"/>
            </a:p>
          </p:txBody>
        </p:sp>
        <p:sp>
          <p:nvSpPr>
            <p:cNvPr id="391" name="Rechteck 390"/>
            <p:cNvSpPr/>
            <p:nvPr/>
          </p:nvSpPr>
          <p:spPr bwMode="auto">
            <a:xfrm>
              <a:off x="6627241" y="4785449"/>
              <a:ext cx="287337" cy="144463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de-DE"/>
            </a:p>
          </p:txBody>
        </p:sp>
        <p:sp>
          <p:nvSpPr>
            <p:cNvPr id="411" name="Rechteck 410"/>
            <p:cNvSpPr/>
            <p:nvPr/>
          </p:nvSpPr>
          <p:spPr bwMode="auto">
            <a:xfrm>
              <a:off x="4736782" y="4785449"/>
              <a:ext cx="287338" cy="14446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de-DE"/>
            </a:p>
          </p:txBody>
        </p:sp>
        <p:sp>
          <p:nvSpPr>
            <p:cNvPr id="412" name="Rechteck 411"/>
            <p:cNvSpPr/>
            <p:nvPr/>
          </p:nvSpPr>
          <p:spPr bwMode="auto">
            <a:xfrm>
              <a:off x="5097146" y="4785449"/>
              <a:ext cx="287337" cy="144463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de-DE"/>
            </a:p>
          </p:txBody>
        </p:sp>
      </p:grpSp>
      <p:grpSp>
        <p:nvGrpSpPr>
          <p:cNvPr id="4" name="Gruppieren 104"/>
          <p:cNvGrpSpPr/>
          <p:nvPr/>
        </p:nvGrpSpPr>
        <p:grpSpPr>
          <a:xfrm>
            <a:off x="1321006" y="4496524"/>
            <a:ext cx="5953934" cy="445365"/>
            <a:chOff x="1321006" y="4496524"/>
            <a:chExt cx="5953934" cy="445365"/>
          </a:xfrm>
        </p:grpSpPr>
        <p:sp>
          <p:nvSpPr>
            <p:cNvPr id="321" name="Rechteck 320"/>
            <p:cNvSpPr/>
            <p:nvPr/>
          </p:nvSpPr>
          <p:spPr bwMode="auto">
            <a:xfrm>
              <a:off x="1321006" y="4797425"/>
              <a:ext cx="287337" cy="14446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de-DE"/>
            </a:p>
          </p:txBody>
        </p:sp>
        <p:sp>
          <p:nvSpPr>
            <p:cNvPr id="324" name="Rechteck 323"/>
            <p:cNvSpPr/>
            <p:nvPr/>
          </p:nvSpPr>
          <p:spPr bwMode="auto">
            <a:xfrm>
              <a:off x="2400505" y="4797425"/>
              <a:ext cx="288925" cy="144463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de-DE"/>
            </a:p>
          </p:txBody>
        </p:sp>
        <p:sp>
          <p:nvSpPr>
            <p:cNvPr id="368" name="Rechteck 367"/>
            <p:cNvSpPr/>
            <p:nvPr/>
          </p:nvSpPr>
          <p:spPr bwMode="auto">
            <a:xfrm>
              <a:off x="2841830" y="4797426"/>
              <a:ext cx="287337" cy="14446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de-DE"/>
            </a:p>
          </p:txBody>
        </p:sp>
        <p:sp>
          <p:nvSpPr>
            <p:cNvPr id="371" name="Rechteck 370"/>
            <p:cNvSpPr/>
            <p:nvPr/>
          </p:nvSpPr>
          <p:spPr bwMode="auto">
            <a:xfrm>
              <a:off x="3961016" y="4797426"/>
              <a:ext cx="288925" cy="144463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de-DE"/>
            </a:p>
          </p:txBody>
        </p:sp>
        <p:sp>
          <p:nvSpPr>
            <p:cNvPr id="389" name="Rechteck 388"/>
            <p:cNvSpPr/>
            <p:nvPr/>
          </p:nvSpPr>
          <p:spPr bwMode="auto">
            <a:xfrm>
              <a:off x="5906516" y="4785449"/>
              <a:ext cx="287337" cy="14446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de-DE"/>
            </a:p>
          </p:txBody>
        </p:sp>
        <p:sp>
          <p:nvSpPr>
            <p:cNvPr id="392" name="Rechteck 391"/>
            <p:cNvSpPr/>
            <p:nvPr/>
          </p:nvSpPr>
          <p:spPr bwMode="auto">
            <a:xfrm>
              <a:off x="6986015" y="4785449"/>
              <a:ext cx="288925" cy="144463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de-DE"/>
            </a:p>
          </p:txBody>
        </p:sp>
        <p:sp>
          <p:nvSpPr>
            <p:cNvPr id="341" name="Rechteck 340"/>
            <p:cNvSpPr/>
            <p:nvPr/>
          </p:nvSpPr>
          <p:spPr bwMode="auto">
            <a:xfrm>
              <a:off x="1681368" y="4508500"/>
              <a:ext cx="287338" cy="144463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de-DE"/>
            </a:p>
          </p:txBody>
        </p:sp>
        <p:sp>
          <p:nvSpPr>
            <p:cNvPr id="342" name="Rechteck 341"/>
            <p:cNvSpPr/>
            <p:nvPr/>
          </p:nvSpPr>
          <p:spPr bwMode="auto">
            <a:xfrm>
              <a:off x="2041731" y="4508500"/>
              <a:ext cx="287337" cy="14446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de-DE"/>
            </a:p>
          </p:txBody>
        </p:sp>
        <p:sp>
          <p:nvSpPr>
            <p:cNvPr id="365" name="Rechteck 364"/>
            <p:cNvSpPr/>
            <p:nvPr/>
          </p:nvSpPr>
          <p:spPr bwMode="auto">
            <a:xfrm>
              <a:off x="3202192" y="4508501"/>
              <a:ext cx="287338" cy="144463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de-DE"/>
            </a:p>
          </p:txBody>
        </p:sp>
        <p:sp>
          <p:nvSpPr>
            <p:cNvPr id="366" name="Rechteck 365"/>
            <p:cNvSpPr/>
            <p:nvPr/>
          </p:nvSpPr>
          <p:spPr bwMode="auto">
            <a:xfrm>
              <a:off x="3587494" y="4508501"/>
              <a:ext cx="287337" cy="14446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de-DE"/>
            </a:p>
          </p:txBody>
        </p:sp>
        <p:sp>
          <p:nvSpPr>
            <p:cNvPr id="386" name="Rechteck 385"/>
            <p:cNvSpPr/>
            <p:nvPr/>
          </p:nvSpPr>
          <p:spPr bwMode="auto">
            <a:xfrm>
              <a:off x="6266878" y="4496524"/>
              <a:ext cx="287338" cy="144463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de-DE"/>
            </a:p>
          </p:txBody>
        </p:sp>
        <p:sp>
          <p:nvSpPr>
            <p:cNvPr id="387" name="Rechteck 386"/>
            <p:cNvSpPr/>
            <p:nvPr/>
          </p:nvSpPr>
          <p:spPr bwMode="auto">
            <a:xfrm>
              <a:off x="6627241" y="4496524"/>
              <a:ext cx="287337" cy="14446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de-DE"/>
            </a:p>
          </p:txBody>
        </p:sp>
      </p:grpSp>
      <p:sp>
        <p:nvSpPr>
          <p:cNvPr id="90" name="Abgerundetes Rechteck 89"/>
          <p:cNvSpPr/>
          <p:nvPr/>
        </p:nvSpPr>
        <p:spPr>
          <a:xfrm>
            <a:off x="1247982" y="5312049"/>
            <a:ext cx="1520824" cy="26061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93" name="Abgerundetes Rechteck 92"/>
          <p:cNvSpPr/>
          <p:nvPr/>
        </p:nvSpPr>
        <p:spPr>
          <a:xfrm>
            <a:off x="2768806" y="5312049"/>
            <a:ext cx="1520824" cy="26061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94" name="Abgerundetes Rechteck 93"/>
          <p:cNvSpPr/>
          <p:nvPr/>
        </p:nvSpPr>
        <p:spPr>
          <a:xfrm>
            <a:off x="4289630" y="5312049"/>
            <a:ext cx="1520824" cy="26061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95" name="Abgerundetes Rechteck 94"/>
          <p:cNvSpPr/>
          <p:nvPr/>
        </p:nvSpPr>
        <p:spPr>
          <a:xfrm>
            <a:off x="5810454" y="5312049"/>
            <a:ext cx="1520824" cy="26061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grpSp>
        <p:nvGrpSpPr>
          <p:cNvPr id="5" name="Gruppieren 109"/>
          <p:cNvGrpSpPr/>
          <p:nvPr/>
        </p:nvGrpSpPr>
        <p:grpSpPr>
          <a:xfrm>
            <a:off x="1333451" y="4227512"/>
            <a:ext cx="1368424" cy="433388"/>
            <a:chOff x="1333451" y="4227512"/>
            <a:chExt cx="1368424" cy="433388"/>
          </a:xfrm>
        </p:grpSpPr>
        <p:sp>
          <p:nvSpPr>
            <p:cNvPr id="106" name="Rechteck 105"/>
            <p:cNvSpPr/>
            <p:nvPr/>
          </p:nvSpPr>
          <p:spPr bwMode="auto">
            <a:xfrm>
              <a:off x="1333451" y="4516437"/>
              <a:ext cx="287337" cy="14446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de-DE"/>
            </a:p>
          </p:txBody>
        </p:sp>
        <p:sp>
          <p:nvSpPr>
            <p:cNvPr id="107" name="Rechteck 106"/>
            <p:cNvSpPr/>
            <p:nvPr/>
          </p:nvSpPr>
          <p:spPr bwMode="auto">
            <a:xfrm>
              <a:off x="2412950" y="4516437"/>
              <a:ext cx="288925" cy="14446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de-DE"/>
            </a:p>
          </p:txBody>
        </p:sp>
        <p:sp>
          <p:nvSpPr>
            <p:cNvPr id="108" name="Rechteck 107"/>
            <p:cNvSpPr/>
            <p:nvPr/>
          </p:nvSpPr>
          <p:spPr bwMode="auto">
            <a:xfrm>
              <a:off x="1693813" y="4227512"/>
              <a:ext cx="287338" cy="14446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de-DE"/>
            </a:p>
          </p:txBody>
        </p:sp>
        <p:sp>
          <p:nvSpPr>
            <p:cNvPr id="109" name="Rechteck 108"/>
            <p:cNvSpPr/>
            <p:nvPr/>
          </p:nvSpPr>
          <p:spPr bwMode="auto">
            <a:xfrm>
              <a:off x="2054176" y="4227512"/>
              <a:ext cx="287337" cy="14446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de-DE"/>
            </a:p>
          </p:txBody>
        </p:sp>
      </p:grpSp>
      <p:grpSp>
        <p:nvGrpSpPr>
          <p:cNvPr id="6" name="Gruppieren 114"/>
          <p:cNvGrpSpPr/>
          <p:nvPr/>
        </p:nvGrpSpPr>
        <p:grpSpPr>
          <a:xfrm>
            <a:off x="4351482" y="4488449"/>
            <a:ext cx="1408111" cy="433388"/>
            <a:chOff x="4351482" y="4488449"/>
            <a:chExt cx="1408111" cy="433388"/>
          </a:xfrm>
        </p:grpSpPr>
        <p:sp>
          <p:nvSpPr>
            <p:cNvPr id="111" name="Rechteck 110"/>
            <p:cNvSpPr/>
            <p:nvPr/>
          </p:nvSpPr>
          <p:spPr bwMode="auto">
            <a:xfrm>
              <a:off x="4351482" y="4777374"/>
              <a:ext cx="287337" cy="14446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de-DE"/>
            </a:p>
          </p:txBody>
        </p:sp>
        <p:sp>
          <p:nvSpPr>
            <p:cNvPr id="112" name="Rechteck 111"/>
            <p:cNvSpPr/>
            <p:nvPr/>
          </p:nvSpPr>
          <p:spPr bwMode="auto">
            <a:xfrm>
              <a:off x="5470668" y="4777374"/>
              <a:ext cx="288925" cy="144463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de-DE"/>
            </a:p>
          </p:txBody>
        </p:sp>
        <p:sp>
          <p:nvSpPr>
            <p:cNvPr id="113" name="Rechteck 112"/>
            <p:cNvSpPr/>
            <p:nvPr/>
          </p:nvSpPr>
          <p:spPr bwMode="auto">
            <a:xfrm>
              <a:off x="4711844" y="4488449"/>
              <a:ext cx="287338" cy="144463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de-DE"/>
            </a:p>
          </p:txBody>
        </p:sp>
        <p:sp>
          <p:nvSpPr>
            <p:cNvPr id="114" name="Rechteck 113"/>
            <p:cNvSpPr/>
            <p:nvPr/>
          </p:nvSpPr>
          <p:spPr bwMode="auto">
            <a:xfrm>
              <a:off x="5097146" y="4488449"/>
              <a:ext cx="287337" cy="14446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xmlns="" val="2849617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itel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de-DE" dirty="0" err="1" smtClean="0"/>
              <a:t>Concepts</a:t>
            </a:r>
            <a:r>
              <a:rPr lang="de-DE" dirty="0" smtClean="0"/>
              <a:t>: </a:t>
            </a:r>
            <a:br>
              <a:rPr lang="de-DE" dirty="0" smtClean="0"/>
            </a:br>
            <a:r>
              <a:rPr lang="de-DE" dirty="0" smtClean="0"/>
              <a:t>Segments</a:t>
            </a:r>
          </a:p>
        </p:txBody>
      </p:sp>
      <p:sp>
        <p:nvSpPr>
          <p:cNvPr id="24578" name="Inhaltsplatzhalter 2"/>
          <p:cNvSpPr>
            <a:spLocks noGrp="1"/>
          </p:cNvSpPr>
          <p:nvPr>
            <p:ph idx="4294967295"/>
          </p:nvPr>
        </p:nvSpPr>
        <p:spPr>
          <a:xfrm>
            <a:off x="457200" y="2074352"/>
            <a:ext cx="4105469" cy="4079875"/>
          </a:xfrm>
        </p:spPr>
        <p:txBody>
          <a:bodyPr/>
          <a:lstStyle/>
          <a:p>
            <a:pPr eaLnBrk="1" hangingPunct="1"/>
            <a:r>
              <a:rPr lang="de-DE" sz="2400" dirty="0" smtClean="0"/>
              <a:t>Data </a:t>
            </a:r>
            <a:r>
              <a:rPr lang="de-DE" sz="2400" dirty="0" err="1"/>
              <a:t>can</a:t>
            </a:r>
            <a:r>
              <a:rPr lang="de-DE" sz="2400" dirty="0"/>
              <a:t> </a:t>
            </a:r>
            <a:r>
              <a:rPr lang="de-DE" sz="2400" dirty="0" err="1"/>
              <a:t>be</a:t>
            </a:r>
            <a:r>
              <a:rPr lang="de-DE" sz="2400" dirty="0"/>
              <a:t> </a:t>
            </a:r>
            <a:r>
              <a:rPr lang="de-DE" sz="2400" dirty="0" err="1"/>
              <a:t>accessed</a:t>
            </a:r>
            <a:r>
              <a:rPr lang="de-DE" sz="2400" dirty="0"/>
              <a:t> </a:t>
            </a:r>
            <a:r>
              <a:rPr lang="de-DE" sz="2400" dirty="0" err="1"/>
              <a:t>without</a:t>
            </a:r>
            <a:r>
              <a:rPr lang="de-DE" sz="2400" dirty="0"/>
              <a:t> </a:t>
            </a:r>
            <a:r>
              <a:rPr lang="de-DE" sz="2400" dirty="0" err="1"/>
              <a:t>participation</a:t>
            </a:r>
            <a:r>
              <a:rPr lang="de-DE" sz="2400" dirty="0"/>
              <a:t> </a:t>
            </a:r>
            <a:r>
              <a:rPr lang="de-DE" sz="2400" dirty="0" err="1"/>
              <a:t>of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remote </a:t>
            </a:r>
            <a:r>
              <a:rPr lang="de-DE" sz="2400" dirty="0" err="1"/>
              <a:t>site</a:t>
            </a:r>
            <a:r>
              <a:rPr lang="de-DE" sz="2400" dirty="0"/>
              <a:t>. </a:t>
            </a:r>
            <a:endParaRPr lang="de-DE" sz="2400" dirty="0" smtClean="0"/>
          </a:p>
          <a:p>
            <a:pPr eaLnBrk="1" hangingPunct="1"/>
            <a:r>
              <a:rPr lang="de-DE" sz="2400" dirty="0" smtClean="0">
                <a:latin typeface="+mj-lt"/>
                <a:cs typeface="Times New Roman"/>
              </a:rPr>
              <a:t>Remote </a:t>
            </a:r>
            <a:r>
              <a:rPr lang="de-DE" sz="2400" dirty="0" err="1" smtClean="0">
                <a:latin typeface="+mj-lt"/>
                <a:cs typeface="Times New Roman"/>
              </a:rPr>
              <a:t>sides</a:t>
            </a:r>
            <a:r>
              <a:rPr lang="de-DE" sz="2400" dirty="0" smtClean="0">
                <a:latin typeface="+mj-lt"/>
                <a:cs typeface="Times New Roman"/>
              </a:rPr>
              <a:t> </a:t>
            </a:r>
            <a:r>
              <a:rPr lang="de-DE" sz="2400" dirty="0" err="1" smtClean="0">
                <a:latin typeface="+mj-lt"/>
                <a:cs typeface="Times New Roman"/>
              </a:rPr>
              <a:t>have</a:t>
            </a:r>
            <a:r>
              <a:rPr lang="de-DE" sz="2400" dirty="0" smtClean="0">
                <a:latin typeface="+mj-lt"/>
                <a:cs typeface="Times New Roman"/>
              </a:rPr>
              <a:t> </a:t>
            </a:r>
            <a:r>
              <a:rPr lang="de-DE" sz="2400" dirty="0" err="1" smtClean="0">
                <a:latin typeface="+mj-lt"/>
                <a:cs typeface="Times New Roman"/>
              </a:rPr>
              <a:t>to</a:t>
            </a:r>
            <a:r>
              <a:rPr lang="de-DE" sz="2400" dirty="0" smtClean="0">
                <a:latin typeface="+mj-lt"/>
                <a:cs typeface="Times New Roman"/>
              </a:rPr>
              <a:t> </a:t>
            </a:r>
            <a:r>
              <a:rPr lang="de-DE" sz="2400" dirty="0" err="1" smtClean="0">
                <a:latin typeface="+mj-lt"/>
                <a:cs typeface="Times New Roman"/>
              </a:rPr>
              <a:t>know</a:t>
            </a:r>
            <a:r>
              <a:rPr lang="de-DE" sz="2400" dirty="0" smtClean="0">
                <a:latin typeface="+mj-lt"/>
                <a:cs typeface="Times New Roman"/>
              </a:rPr>
              <a:t> </a:t>
            </a:r>
            <a:r>
              <a:rPr lang="de-DE" sz="2400" dirty="0" err="1" smtClean="0">
                <a:latin typeface="+mj-lt"/>
                <a:cs typeface="Times New Roman"/>
              </a:rPr>
              <a:t>about</a:t>
            </a:r>
            <a:r>
              <a:rPr lang="de-DE" sz="2400" dirty="0" smtClean="0">
                <a:latin typeface="+mj-lt"/>
                <a:cs typeface="Times New Roman"/>
              </a:rPr>
              <a:t> </a:t>
            </a:r>
            <a:r>
              <a:rPr lang="de-DE" sz="2400" dirty="0" err="1" smtClean="0">
                <a:latin typeface="+mj-lt"/>
                <a:cs typeface="Times New Roman"/>
              </a:rPr>
              <a:t>designated</a:t>
            </a:r>
            <a:r>
              <a:rPr lang="de-DE" sz="2400" dirty="0">
                <a:latin typeface="+mj-lt"/>
                <a:cs typeface="Times New Roman"/>
              </a:rPr>
              <a:t> </a:t>
            </a:r>
            <a:r>
              <a:rPr lang="de-DE" sz="2400" dirty="0" err="1" smtClean="0">
                <a:latin typeface="+mj-lt"/>
                <a:cs typeface="Times New Roman"/>
              </a:rPr>
              <a:t>communi-cation</a:t>
            </a:r>
            <a:r>
              <a:rPr lang="de-DE" sz="2400" dirty="0" smtClean="0">
                <a:latin typeface="+mj-lt"/>
                <a:cs typeface="Times New Roman"/>
              </a:rPr>
              <a:t> </a:t>
            </a:r>
            <a:r>
              <a:rPr lang="de-DE" sz="2400" dirty="0" err="1" smtClean="0">
                <a:latin typeface="+mj-lt"/>
                <a:cs typeface="Times New Roman"/>
              </a:rPr>
              <a:t>area</a:t>
            </a:r>
            <a:r>
              <a:rPr lang="de-DE" sz="2400" dirty="0" smtClean="0">
                <a:latin typeface="+mj-lt"/>
                <a:cs typeface="Times New Roman"/>
              </a:rPr>
              <a:t>(s) </a:t>
            </a:r>
            <a:r>
              <a:rPr lang="de-DE" sz="2400" dirty="0" err="1" smtClean="0">
                <a:latin typeface="+mj-lt"/>
                <a:cs typeface="Times New Roman"/>
              </a:rPr>
              <a:t>before</a:t>
            </a:r>
            <a:r>
              <a:rPr lang="de-DE" sz="2400" dirty="0" smtClean="0">
                <a:latin typeface="+mj-lt"/>
                <a:cs typeface="Times New Roman"/>
              </a:rPr>
              <a:t> </a:t>
            </a:r>
            <a:r>
              <a:rPr lang="de-DE" sz="2400" dirty="0" err="1" smtClean="0">
                <a:latin typeface="+mj-lt"/>
                <a:cs typeface="Times New Roman"/>
              </a:rPr>
              <a:t>hand</a:t>
            </a:r>
            <a:endParaRPr lang="de-DE" sz="2400" dirty="0" smtClean="0">
              <a:latin typeface="+mj-lt"/>
              <a:cs typeface="Times New Roman"/>
            </a:endParaRPr>
          </a:p>
          <a:p>
            <a:pPr eaLnBrk="1" hangingPunct="1"/>
            <a:r>
              <a:rPr lang="de-DE" sz="2400" dirty="0" err="1" smtClean="0">
                <a:latin typeface="+mj-lt"/>
                <a:cs typeface="Times New Roman"/>
              </a:rPr>
              <a:t>Designated</a:t>
            </a:r>
            <a:r>
              <a:rPr lang="de-DE" sz="2400" dirty="0" smtClean="0">
                <a:latin typeface="+mj-lt"/>
                <a:cs typeface="Times New Roman"/>
              </a:rPr>
              <a:t> </a:t>
            </a:r>
            <a:r>
              <a:rPr lang="de-DE" sz="2400" dirty="0" err="1" smtClean="0">
                <a:latin typeface="+mj-lt"/>
                <a:cs typeface="Times New Roman"/>
              </a:rPr>
              <a:t>communication</a:t>
            </a:r>
            <a:r>
              <a:rPr lang="de-DE" sz="2400" dirty="0" smtClean="0">
                <a:latin typeface="+mj-lt"/>
                <a:cs typeface="Times New Roman"/>
              </a:rPr>
              <a:t> </a:t>
            </a:r>
            <a:r>
              <a:rPr lang="de-DE" sz="2400" dirty="0" err="1" smtClean="0">
                <a:latin typeface="+mj-lt"/>
                <a:cs typeface="Times New Roman"/>
              </a:rPr>
              <a:t>areas</a:t>
            </a:r>
            <a:r>
              <a:rPr lang="de-DE" sz="2400" dirty="0" smtClean="0">
                <a:latin typeface="+mj-lt"/>
                <a:cs typeface="Times New Roman"/>
              </a:rPr>
              <a:t> in GASPI </a:t>
            </a:r>
            <a:r>
              <a:rPr lang="de-DE" sz="2400" dirty="0" err="1" smtClean="0">
                <a:latin typeface="+mj-lt"/>
                <a:cs typeface="Times New Roman"/>
              </a:rPr>
              <a:t>are</a:t>
            </a:r>
            <a:r>
              <a:rPr lang="de-DE" sz="2400" dirty="0" smtClean="0">
                <a:latin typeface="+mj-lt"/>
                <a:cs typeface="Times New Roman"/>
              </a:rPr>
              <a:t> </a:t>
            </a:r>
            <a:r>
              <a:rPr lang="de-DE" sz="2400" dirty="0" err="1" smtClean="0">
                <a:latin typeface="+mj-lt"/>
                <a:cs typeface="Times New Roman"/>
              </a:rPr>
              <a:t>called</a:t>
            </a:r>
            <a:r>
              <a:rPr lang="de-DE" sz="2400" dirty="0" smtClean="0">
                <a:latin typeface="+mj-lt"/>
                <a:cs typeface="Times New Roman"/>
              </a:rPr>
              <a:t> </a:t>
            </a:r>
            <a:r>
              <a:rPr lang="de-DE" sz="2400" dirty="0" err="1" smtClean="0">
                <a:latin typeface="+mj-lt"/>
                <a:cs typeface="Times New Roman"/>
              </a:rPr>
              <a:t>segments</a:t>
            </a:r>
            <a:endParaRPr lang="de-DE" sz="2400" dirty="0"/>
          </a:p>
          <a:p>
            <a:pPr marL="0" indent="0" eaLnBrk="1" hangingPunct="1">
              <a:buNone/>
            </a:pPr>
            <a:endParaRPr lang="de-DE" sz="2400" dirty="0" smtClean="0"/>
          </a:p>
        </p:txBody>
      </p:sp>
      <p:pic>
        <p:nvPicPr>
          <p:cNvPr id="24579" name="Picture 32" descr="AdTurb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488238" y="164452"/>
            <a:ext cx="1460500" cy="1292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5355771" y="252859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6708710" y="2435290"/>
            <a:ext cx="18661" cy="3816220"/>
          </a:xfrm>
          <a:prstGeom prst="line">
            <a:avLst/>
          </a:prstGeom>
          <a:ln>
            <a:solidFill>
              <a:srgbClr val="FF0000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4571999" y="2554635"/>
            <a:ext cx="1427584" cy="353824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dirty="0" err="1" smtClean="0"/>
              <a:t>Node</a:t>
            </a:r>
            <a:r>
              <a:rPr lang="de-DE" dirty="0" smtClean="0"/>
              <a:t> 1</a:t>
            </a:r>
          </a:p>
          <a:p>
            <a:pPr algn="ctr"/>
            <a:endParaRPr lang="de-DE" dirty="0"/>
          </a:p>
          <a:p>
            <a:pPr algn="ctr"/>
            <a:endParaRPr lang="de-DE" dirty="0" smtClean="0"/>
          </a:p>
          <a:p>
            <a:pPr algn="ctr"/>
            <a:endParaRPr lang="de-DE" dirty="0"/>
          </a:p>
          <a:p>
            <a:pPr algn="ctr"/>
            <a:endParaRPr lang="de-DE" dirty="0" smtClean="0"/>
          </a:p>
          <a:p>
            <a:pPr algn="ctr"/>
            <a:endParaRPr lang="de-DE" dirty="0"/>
          </a:p>
          <a:p>
            <a:pPr algn="ctr"/>
            <a:endParaRPr lang="de-DE" dirty="0" smtClean="0"/>
          </a:p>
          <a:p>
            <a:pPr algn="ctr"/>
            <a:endParaRPr lang="de-DE" dirty="0"/>
          </a:p>
          <a:p>
            <a:pPr algn="ctr"/>
            <a:endParaRPr lang="de-DE" dirty="0" smtClean="0"/>
          </a:p>
          <a:p>
            <a:pPr algn="ctr"/>
            <a:endParaRPr lang="de-DE" dirty="0"/>
          </a:p>
          <a:p>
            <a:pPr algn="ctr"/>
            <a:endParaRPr lang="de-DE" dirty="0" smtClean="0"/>
          </a:p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7469576" y="2554635"/>
            <a:ext cx="1427584" cy="353824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dirty="0" err="1" smtClean="0"/>
              <a:t>Node</a:t>
            </a:r>
            <a:r>
              <a:rPr lang="de-DE" dirty="0" smtClean="0"/>
              <a:t> 2</a:t>
            </a:r>
          </a:p>
          <a:p>
            <a:pPr algn="ctr"/>
            <a:endParaRPr lang="de-DE" dirty="0"/>
          </a:p>
          <a:p>
            <a:pPr algn="ctr"/>
            <a:endParaRPr lang="de-DE" dirty="0" smtClean="0"/>
          </a:p>
          <a:p>
            <a:pPr algn="ctr"/>
            <a:endParaRPr lang="de-DE" dirty="0"/>
          </a:p>
          <a:p>
            <a:pPr algn="ctr"/>
            <a:endParaRPr lang="de-DE" dirty="0" smtClean="0"/>
          </a:p>
          <a:p>
            <a:pPr algn="ctr"/>
            <a:endParaRPr lang="de-DE" dirty="0"/>
          </a:p>
          <a:p>
            <a:pPr algn="ctr"/>
            <a:endParaRPr lang="de-DE" dirty="0" smtClean="0"/>
          </a:p>
          <a:p>
            <a:pPr algn="ctr"/>
            <a:endParaRPr lang="de-DE" dirty="0"/>
          </a:p>
          <a:p>
            <a:pPr algn="ctr"/>
            <a:endParaRPr lang="de-DE" dirty="0" smtClean="0"/>
          </a:p>
          <a:p>
            <a:pPr algn="ctr"/>
            <a:endParaRPr lang="de-DE" dirty="0"/>
          </a:p>
          <a:p>
            <a:pPr algn="ctr"/>
            <a:endParaRPr lang="de-DE" dirty="0" smtClean="0"/>
          </a:p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665306" y="3013788"/>
            <a:ext cx="1231641" cy="877077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accent1"/>
                </a:solidFill>
              </a:rPr>
              <a:t>Segment 1</a:t>
            </a:r>
          </a:p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665305" y="4155246"/>
            <a:ext cx="1231641" cy="370102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accent1"/>
                </a:solidFill>
              </a:rPr>
              <a:t>Segment 2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7567547" y="3013789"/>
            <a:ext cx="1231641" cy="363894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accent1"/>
                </a:solidFill>
              </a:rPr>
              <a:t>Segment 1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607975" y="3520767"/>
            <a:ext cx="1231641" cy="127516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accent1"/>
                </a:solidFill>
              </a:rPr>
              <a:t>Segment 2</a:t>
            </a:r>
          </a:p>
          <a:p>
            <a:pPr algn="ctr"/>
            <a:endParaRPr lang="de-DE" dirty="0">
              <a:solidFill>
                <a:schemeClr val="accent1"/>
              </a:solidFill>
            </a:endParaRPr>
          </a:p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7607975" y="4935893"/>
            <a:ext cx="1231641" cy="251927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accent1"/>
                </a:solidFill>
              </a:rPr>
              <a:t>Segment 3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7601748" y="5321568"/>
            <a:ext cx="1231641" cy="575379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accent1"/>
                </a:solidFill>
              </a:rPr>
              <a:t>Segment 4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9653786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11C296-9026-4658-990C-CB5F5DACE474}" type="slidenum">
              <a:rPr lang="de-DE">
                <a:solidFill>
                  <a:prstClr val="black">
                    <a:tint val="75000"/>
                  </a:prstClr>
                </a:solidFill>
              </a:rPr>
              <a:pPr/>
              <a:t>170</a:t>
            </a:fld>
            <a:endParaRPr lang="de-D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72389" name="AutoShape 5"/>
          <p:cNvSpPr>
            <a:spLocks noChangeArrowheads="1"/>
          </p:cNvSpPr>
          <p:nvPr>
            <p:custDataLst>
              <p:tags r:id="rId1"/>
            </p:custDataLst>
          </p:nvPr>
        </p:nvSpPr>
        <p:spPr bwMode="gray">
          <a:xfrm>
            <a:off x="2157568" y="1484313"/>
            <a:ext cx="5147353" cy="576262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72000" tIns="72000" rIns="72000" bIns="72000" anchor="b"/>
          <a:lstStyle/>
          <a:p>
            <a:pPr algn="ctr"/>
            <a:r>
              <a:rPr lang="en-US" sz="1600" dirty="0" smtClean="0">
                <a:solidFill>
                  <a:srgbClr val="3B57A0"/>
                </a:solidFill>
                <a:ea typeface="ＭＳ Ｐゴシック" pitchFamily="34" charset="-128"/>
                <a:cs typeface="Arial" pitchFamily="34" charset="0"/>
              </a:rPr>
              <a:t>Bottom up: Complement local task dependencies </a:t>
            </a:r>
            <a:br>
              <a:rPr lang="en-US" sz="1600" dirty="0" smtClean="0">
                <a:solidFill>
                  <a:srgbClr val="3B57A0"/>
                </a:solidFill>
                <a:ea typeface="ＭＳ Ｐゴシック" pitchFamily="34" charset="-128"/>
                <a:cs typeface="Arial" pitchFamily="34" charset="0"/>
              </a:rPr>
            </a:br>
            <a:r>
              <a:rPr lang="en-US" sz="1600" dirty="0" smtClean="0">
                <a:solidFill>
                  <a:srgbClr val="3B57A0"/>
                </a:solidFill>
                <a:ea typeface="ＭＳ Ｐゴシック" pitchFamily="34" charset="-128"/>
                <a:cs typeface="Arial" pitchFamily="34" charset="0"/>
              </a:rPr>
              <a:t>with remote data dependencies</a:t>
            </a:r>
            <a:r>
              <a:rPr lang="en-US" sz="1600" dirty="0" smtClean="0">
                <a:solidFill>
                  <a:prstClr val="black"/>
                </a:solidFill>
                <a:ea typeface="ＭＳ Ｐゴシック" pitchFamily="34" charset="-128"/>
                <a:cs typeface="Arial" pitchFamily="34" charset="0"/>
              </a:rPr>
              <a:t>.</a:t>
            </a:r>
            <a:endParaRPr lang="en-US" sz="1600" dirty="0">
              <a:solidFill>
                <a:prstClr val="black"/>
              </a:solidFill>
              <a:ea typeface="ＭＳ Ｐゴシック" pitchFamily="34" charset="-128"/>
              <a:cs typeface="Arial" pitchFamily="34" charset="0"/>
            </a:endParaRPr>
          </a:p>
        </p:txBody>
      </p:sp>
      <p:sp>
        <p:nvSpPr>
          <p:cNvPr id="908291" name="Freeform 3"/>
          <p:cNvSpPr>
            <a:spLocks/>
          </p:cNvSpPr>
          <p:nvPr/>
        </p:nvSpPr>
        <p:spPr bwMode="gray">
          <a:xfrm>
            <a:off x="3708400" y="2101671"/>
            <a:ext cx="1652588" cy="647700"/>
          </a:xfrm>
          <a:custGeom>
            <a:avLst/>
            <a:gdLst/>
            <a:ahLst/>
            <a:cxnLst>
              <a:cxn ang="0">
                <a:pos x="2187" y="1"/>
              </a:cxn>
              <a:cxn ang="0">
                <a:pos x="2376" y="15"/>
              </a:cxn>
              <a:cxn ang="0">
                <a:pos x="2560" y="41"/>
              </a:cxn>
              <a:cxn ang="0">
                <a:pos x="2741" y="80"/>
              </a:cxn>
              <a:cxn ang="0">
                <a:pos x="2917" y="132"/>
              </a:cxn>
              <a:cxn ang="0">
                <a:pos x="3085" y="194"/>
              </a:cxn>
              <a:cxn ang="0">
                <a:pos x="3245" y="266"/>
              </a:cxn>
              <a:cxn ang="0">
                <a:pos x="3396" y="348"/>
              </a:cxn>
              <a:cxn ang="0">
                <a:pos x="3537" y="438"/>
              </a:cxn>
              <a:cxn ang="0">
                <a:pos x="3665" y="537"/>
              </a:cxn>
              <a:cxn ang="0">
                <a:pos x="3781" y="642"/>
              </a:cxn>
              <a:cxn ang="0">
                <a:pos x="3882" y="753"/>
              </a:cxn>
              <a:cxn ang="0">
                <a:pos x="4030" y="1495"/>
              </a:cxn>
              <a:cxn ang="0">
                <a:pos x="3335" y="1161"/>
              </a:cxn>
              <a:cxn ang="0">
                <a:pos x="3248" y="1031"/>
              </a:cxn>
              <a:cxn ang="0">
                <a:pos x="3144" y="908"/>
              </a:cxn>
              <a:cxn ang="0">
                <a:pos x="3025" y="796"/>
              </a:cxn>
              <a:cxn ang="0">
                <a:pos x="2894" y="695"/>
              </a:cxn>
              <a:cxn ang="0">
                <a:pos x="2750" y="604"/>
              </a:cxn>
              <a:cxn ang="0">
                <a:pos x="2597" y="525"/>
              </a:cxn>
              <a:cxn ang="0">
                <a:pos x="2434" y="461"/>
              </a:cxn>
              <a:cxn ang="0">
                <a:pos x="2264" y="409"/>
              </a:cxn>
              <a:cxn ang="0">
                <a:pos x="2089" y="372"/>
              </a:cxn>
              <a:cxn ang="0">
                <a:pos x="1909" y="351"/>
              </a:cxn>
              <a:cxn ang="0">
                <a:pos x="1726" y="347"/>
              </a:cxn>
              <a:cxn ang="0">
                <a:pos x="1541" y="360"/>
              </a:cxn>
              <a:cxn ang="0">
                <a:pos x="1357" y="390"/>
              </a:cxn>
              <a:cxn ang="0">
                <a:pos x="1174" y="441"/>
              </a:cxn>
              <a:cxn ang="0">
                <a:pos x="994" y="510"/>
              </a:cxn>
              <a:cxn ang="0">
                <a:pos x="819" y="601"/>
              </a:cxn>
              <a:cxn ang="0">
                <a:pos x="650" y="714"/>
              </a:cxn>
              <a:cxn ang="0">
                <a:pos x="487" y="848"/>
              </a:cxn>
              <a:cxn ang="0">
                <a:pos x="334" y="1006"/>
              </a:cxn>
              <a:cxn ang="0">
                <a:pos x="191" y="1188"/>
              </a:cxn>
              <a:cxn ang="0">
                <a:pos x="61" y="1395"/>
              </a:cxn>
              <a:cxn ang="0">
                <a:pos x="51" y="1385"/>
              </a:cxn>
              <a:cxn ang="0">
                <a:pos x="162" y="1156"/>
              </a:cxn>
              <a:cxn ang="0">
                <a:pos x="286" y="950"/>
              </a:cxn>
              <a:cxn ang="0">
                <a:pos x="424" y="766"/>
              </a:cxn>
              <a:cxn ang="0">
                <a:pos x="571" y="604"/>
              </a:cxn>
              <a:cxn ang="0">
                <a:pos x="729" y="463"/>
              </a:cxn>
              <a:cxn ang="0">
                <a:pos x="895" y="343"/>
              </a:cxn>
              <a:cxn ang="0">
                <a:pos x="1068" y="242"/>
              </a:cxn>
              <a:cxn ang="0">
                <a:pos x="1248" y="160"/>
              </a:cxn>
              <a:cxn ang="0">
                <a:pos x="1431" y="96"/>
              </a:cxn>
              <a:cxn ang="0">
                <a:pos x="1618" y="48"/>
              </a:cxn>
              <a:cxn ang="0">
                <a:pos x="1808" y="17"/>
              </a:cxn>
              <a:cxn ang="0">
                <a:pos x="1998" y="2"/>
              </a:cxn>
            </a:cxnLst>
            <a:rect l="0" t="0" r="r" b="b"/>
            <a:pathLst>
              <a:path w="4163" h="1509">
                <a:moveTo>
                  <a:pt x="2092" y="0"/>
                </a:moveTo>
                <a:lnTo>
                  <a:pt x="2187" y="1"/>
                </a:lnTo>
                <a:lnTo>
                  <a:pt x="2282" y="6"/>
                </a:lnTo>
                <a:lnTo>
                  <a:pt x="2376" y="15"/>
                </a:lnTo>
                <a:lnTo>
                  <a:pt x="2468" y="26"/>
                </a:lnTo>
                <a:lnTo>
                  <a:pt x="2560" y="41"/>
                </a:lnTo>
                <a:lnTo>
                  <a:pt x="2651" y="60"/>
                </a:lnTo>
                <a:lnTo>
                  <a:pt x="2741" y="80"/>
                </a:lnTo>
                <a:lnTo>
                  <a:pt x="2829" y="106"/>
                </a:lnTo>
                <a:lnTo>
                  <a:pt x="2917" y="132"/>
                </a:lnTo>
                <a:lnTo>
                  <a:pt x="3001" y="161"/>
                </a:lnTo>
                <a:lnTo>
                  <a:pt x="3085" y="194"/>
                </a:lnTo>
                <a:lnTo>
                  <a:pt x="3166" y="230"/>
                </a:lnTo>
                <a:lnTo>
                  <a:pt x="3245" y="266"/>
                </a:lnTo>
                <a:lnTo>
                  <a:pt x="3322" y="305"/>
                </a:lnTo>
                <a:lnTo>
                  <a:pt x="3396" y="348"/>
                </a:lnTo>
                <a:lnTo>
                  <a:pt x="3468" y="391"/>
                </a:lnTo>
                <a:lnTo>
                  <a:pt x="3537" y="438"/>
                </a:lnTo>
                <a:lnTo>
                  <a:pt x="3603" y="486"/>
                </a:lnTo>
                <a:lnTo>
                  <a:pt x="3665" y="537"/>
                </a:lnTo>
                <a:lnTo>
                  <a:pt x="3726" y="589"/>
                </a:lnTo>
                <a:lnTo>
                  <a:pt x="3781" y="642"/>
                </a:lnTo>
                <a:lnTo>
                  <a:pt x="3833" y="696"/>
                </a:lnTo>
                <a:lnTo>
                  <a:pt x="3882" y="753"/>
                </a:lnTo>
                <a:lnTo>
                  <a:pt x="4163" y="538"/>
                </a:lnTo>
                <a:lnTo>
                  <a:pt x="4030" y="1495"/>
                </a:lnTo>
                <a:lnTo>
                  <a:pt x="3068" y="1366"/>
                </a:lnTo>
                <a:lnTo>
                  <a:pt x="3335" y="1161"/>
                </a:lnTo>
                <a:lnTo>
                  <a:pt x="3293" y="1094"/>
                </a:lnTo>
                <a:lnTo>
                  <a:pt x="3248" y="1031"/>
                </a:lnTo>
                <a:lnTo>
                  <a:pt x="3197" y="968"/>
                </a:lnTo>
                <a:lnTo>
                  <a:pt x="3144" y="908"/>
                </a:lnTo>
                <a:lnTo>
                  <a:pt x="3086" y="852"/>
                </a:lnTo>
                <a:lnTo>
                  <a:pt x="3025" y="796"/>
                </a:lnTo>
                <a:lnTo>
                  <a:pt x="2961" y="744"/>
                </a:lnTo>
                <a:lnTo>
                  <a:pt x="2894" y="695"/>
                </a:lnTo>
                <a:lnTo>
                  <a:pt x="2823" y="648"/>
                </a:lnTo>
                <a:lnTo>
                  <a:pt x="2750" y="604"/>
                </a:lnTo>
                <a:lnTo>
                  <a:pt x="2674" y="563"/>
                </a:lnTo>
                <a:lnTo>
                  <a:pt x="2597" y="525"/>
                </a:lnTo>
                <a:lnTo>
                  <a:pt x="2516" y="491"/>
                </a:lnTo>
                <a:lnTo>
                  <a:pt x="2434" y="461"/>
                </a:lnTo>
                <a:lnTo>
                  <a:pt x="2350" y="433"/>
                </a:lnTo>
                <a:lnTo>
                  <a:pt x="2264" y="409"/>
                </a:lnTo>
                <a:lnTo>
                  <a:pt x="2177" y="389"/>
                </a:lnTo>
                <a:lnTo>
                  <a:pt x="2089" y="372"/>
                </a:lnTo>
                <a:lnTo>
                  <a:pt x="1999" y="360"/>
                </a:lnTo>
                <a:lnTo>
                  <a:pt x="1909" y="351"/>
                </a:lnTo>
                <a:lnTo>
                  <a:pt x="1817" y="347"/>
                </a:lnTo>
                <a:lnTo>
                  <a:pt x="1726" y="347"/>
                </a:lnTo>
                <a:lnTo>
                  <a:pt x="1633" y="351"/>
                </a:lnTo>
                <a:lnTo>
                  <a:pt x="1541" y="360"/>
                </a:lnTo>
                <a:lnTo>
                  <a:pt x="1449" y="372"/>
                </a:lnTo>
                <a:lnTo>
                  <a:pt x="1357" y="390"/>
                </a:lnTo>
                <a:lnTo>
                  <a:pt x="1266" y="413"/>
                </a:lnTo>
                <a:lnTo>
                  <a:pt x="1174" y="441"/>
                </a:lnTo>
                <a:lnTo>
                  <a:pt x="1083" y="472"/>
                </a:lnTo>
                <a:lnTo>
                  <a:pt x="994" y="510"/>
                </a:lnTo>
                <a:lnTo>
                  <a:pt x="905" y="553"/>
                </a:lnTo>
                <a:lnTo>
                  <a:pt x="819" y="601"/>
                </a:lnTo>
                <a:lnTo>
                  <a:pt x="733" y="654"/>
                </a:lnTo>
                <a:lnTo>
                  <a:pt x="650" y="714"/>
                </a:lnTo>
                <a:lnTo>
                  <a:pt x="568" y="778"/>
                </a:lnTo>
                <a:lnTo>
                  <a:pt x="487" y="848"/>
                </a:lnTo>
                <a:lnTo>
                  <a:pt x="410" y="924"/>
                </a:lnTo>
                <a:lnTo>
                  <a:pt x="334" y="1006"/>
                </a:lnTo>
                <a:lnTo>
                  <a:pt x="262" y="1094"/>
                </a:lnTo>
                <a:lnTo>
                  <a:pt x="191" y="1188"/>
                </a:lnTo>
                <a:lnTo>
                  <a:pt x="124" y="1289"/>
                </a:lnTo>
                <a:lnTo>
                  <a:pt x="61" y="1395"/>
                </a:lnTo>
                <a:lnTo>
                  <a:pt x="0" y="1509"/>
                </a:lnTo>
                <a:lnTo>
                  <a:pt x="51" y="1385"/>
                </a:lnTo>
                <a:lnTo>
                  <a:pt x="104" y="1268"/>
                </a:lnTo>
                <a:lnTo>
                  <a:pt x="162" y="1156"/>
                </a:lnTo>
                <a:lnTo>
                  <a:pt x="223" y="1050"/>
                </a:lnTo>
                <a:lnTo>
                  <a:pt x="286" y="950"/>
                </a:lnTo>
                <a:lnTo>
                  <a:pt x="354" y="855"/>
                </a:lnTo>
                <a:lnTo>
                  <a:pt x="424" y="766"/>
                </a:lnTo>
                <a:lnTo>
                  <a:pt x="496" y="682"/>
                </a:lnTo>
                <a:lnTo>
                  <a:pt x="571" y="604"/>
                </a:lnTo>
                <a:lnTo>
                  <a:pt x="649" y="532"/>
                </a:lnTo>
                <a:lnTo>
                  <a:pt x="729" y="463"/>
                </a:lnTo>
                <a:lnTo>
                  <a:pt x="812" y="400"/>
                </a:lnTo>
                <a:lnTo>
                  <a:pt x="895" y="343"/>
                </a:lnTo>
                <a:lnTo>
                  <a:pt x="981" y="290"/>
                </a:lnTo>
                <a:lnTo>
                  <a:pt x="1068" y="242"/>
                </a:lnTo>
                <a:lnTo>
                  <a:pt x="1157" y="198"/>
                </a:lnTo>
                <a:lnTo>
                  <a:pt x="1248" y="160"/>
                </a:lnTo>
                <a:lnTo>
                  <a:pt x="1339" y="125"/>
                </a:lnTo>
                <a:lnTo>
                  <a:pt x="1431" y="96"/>
                </a:lnTo>
                <a:lnTo>
                  <a:pt x="1525" y="69"/>
                </a:lnTo>
                <a:lnTo>
                  <a:pt x="1618" y="48"/>
                </a:lnTo>
                <a:lnTo>
                  <a:pt x="1713" y="30"/>
                </a:lnTo>
                <a:lnTo>
                  <a:pt x="1808" y="17"/>
                </a:lnTo>
                <a:lnTo>
                  <a:pt x="1903" y="7"/>
                </a:lnTo>
                <a:lnTo>
                  <a:pt x="1998" y="2"/>
                </a:lnTo>
                <a:lnTo>
                  <a:pt x="2092" y="0"/>
                </a:lnTo>
                <a:close/>
              </a:path>
            </a:pathLst>
          </a:cu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anchor="ctr"/>
          <a:lstStyle/>
          <a:p>
            <a:endParaRPr lang="fr-FR">
              <a:solidFill>
                <a:prstClr val="white"/>
              </a:solidFill>
            </a:endParaRPr>
          </a:p>
        </p:txBody>
      </p:sp>
      <p:sp>
        <p:nvSpPr>
          <p:cNvPr id="908292" name="Freeform 4"/>
          <p:cNvSpPr>
            <a:spLocks/>
          </p:cNvSpPr>
          <p:nvPr/>
        </p:nvSpPr>
        <p:spPr bwMode="gray">
          <a:xfrm flipH="1" flipV="1">
            <a:off x="3708400" y="5433306"/>
            <a:ext cx="1652588" cy="647700"/>
          </a:xfrm>
          <a:custGeom>
            <a:avLst/>
            <a:gdLst/>
            <a:ahLst/>
            <a:cxnLst>
              <a:cxn ang="0">
                <a:pos x="2187" y="1"/>
              </a:cxn>
              <a:cxn ang="0">
                <a:pos x="2376" y="15"/>
              </a:cxn>
              <a:cxn ang="0">
                <a:pos x="2560" y="41"/>
              </a:cxn>
              <a:cxn ang="0">
                <a:pos x="2741" y="80"/>
              </a:cxn>
              <a:cxn ang="0">
                <a:pos x="2917" y="132"/>
              </a:cxn>
              <a:cxn ang="0">
                <a:pos x="3085" y="194"/>
              </a:cxn>
              <a:cxn ang="0">
                <a:pos x="3245" y="266"/>
              </a:cxn>
              <a:cxn ang="0">
                <a:pos x="3396" y="348"/>
              </a:cxn>
              <a:cxn ang="0">
                <a:pos x="3537" y="438"/>
              </a:cxn>
              <a:cxn ang="0">
                <a:pos x="3665" y="537"/>
              </a:cxn>
              <a:cxn ang="0">
                <a:pos x="3781" y="642"/>
              </a:cxn>
              <a:cxn ang="0">
                <a:pos x="3882" y="753"/>
              </a:cxn>
              <a:cxn ang="0">
                <a:pos x="4030" y="1495"/>
              </a:cxn>
              <a:cxn ang="0">
                <a:pos x="3335" y="1161"/>
              </a:cxn>
              <a:cxn ang="0">
                <a:pos x="3248" y="1031"/>
              </a:cxn>
              <a:cxn ang="0">
                <a:pos x="3144" y="908"/>
              </a:cxn>
              <a:cxn ang="0">
                <a:pos x="3025" y="796"/>
              </a:cxn>
              <a:cxn ang="0">
                <a:pos x="2894" y="695"/>
              </a:cxn>
              <a:cxn ang="0">
                <a:pos x="2750" y="604"/>
              </a:cxn>
              <a:cxn ang="0">
                <a:pos x="2597" y="525"/>
              </a:cxn>
              <a:cxn ang="0">
                <a:pos x="2434" y="461"/>
              </a:cxn>
              <a:cxn ang="0">
                <a:pos x="2264" y="409"/>
              </a:cxn>
              <a:cxn ang="0">
                <a:pos x="2089" y="372"/>
              </a:cxn>
              <a:cxn ang="0">
                <a:pos x="1909" y="351"/>
              </a:cxn>
              <a:cxn ang="0">
                <a:pos x="1726" y="347"/>
              </a:cxn>
              <a:cxn ang="0">
                <a:pos x="1541" y="360"/>
              </a:cxn>
              <a:cxn ang="0">
                <a:pos x="1357" y="390"/>
              </a:cxn>
              <a:cxn ang="0">
                <a:pos x="1174" y="441"/>
              </a:cxn>
              <a:cxn ang="0">
                <a:pos x="994" y="510"/>
              </a:cxn>
              <a:cxn ang="0">
                <a:pos x="819" y="601"/>
              </a:cxn>
              <a:cxn ang="0">
                <a:pos x="650" y="714"/>
              </a:cxn>
              <a:cxn ang="0">
                <a:pos x="487" y="848"/>
              </a:cxn>
              <a:cxn ang="0">
                <a:pos x="334" y="1006"/>
              </a:cxn>
              <a:cxn ang="0">
                <a:pos x="191" y="1188"/>
              </a:cxn>
              <a:cxn ang="0">
                <a:pos x="61" y="1395"/>
              </a:cxn>
              <a:cxn ang="0">
                <a:pos x="51" y="1385"/>
              </a:cxn>
              <a:cxn ang="0">
                <a:pos x="162" y="1156"/>
              </a:cxn>
              <a:cxn ang="0">
                <a:pos x="286" y="950"/>
              </a:cxn>
              <a:cxn ang="0">
                <a:pos x="424" y="766"/>
              </a:cxn>
              <a:cxn ang="0">
                <a:pos x="571" y="604"/>
              </a:cxn>
              <a:cxn ang="0">
                <a:pos x="729" y="463"/>
              </a:cxn>
              <a:cxn ang="0">
                <a:pos x="895" y="343"/>
              </a:cxn>
              <a:cxn ang="0">
                <a:pos x="1068" y="242"/>
              </a:cxn>
              <a:cxn ang="0">
                <a:pos x="1248" y="160"/>
              </a:cxn>
              <a:cxn ang="0">
                <a:pos x="1431" y="96"/>
              </a:cxn>
              <a:cxn ang="0">
                <a:pos x="1618" y="48"/>
              </a:cxn>
              <a:cxn ang="0">
                <a:pos x="1808" y="17"/>
              </a:cxn>
              <a:cxn ang="0">
                <a:pos x="1998" y="2"/>
              </a:cxn>
            </a:cxnLst>
            <a:rect l="0" t="0" r="r" b="b"/>
            <a:pathLst>
              <a:path w="4163" h="1509">
                <a:moveTo>
                  <a:pt x="2092" y="0"/>
                </a:moveTo>
                <a:lnTo>
                  <a:pt x="2187" y="1"/>
                </a:lnTo>
                <a:lnTo>
                  <a:pt x="2282" y="6"/>
                </a:lnTo>
                <a:lnTo>
                  <a:pt x="2376" y="15"/>
                </a:lnTo>
                <a:lnTo>
                  <a:pt x="2468" y="26"/>
                </a:lnTo>
                <a:lnTo>
                  <a:pt x="2560" y="41"/>
                </a:lnTo>
                <a:lnTo>
                  <a:pt x="2651" y="60"/>
                </a:lnTo>
                <a:lnTo>
                  <a:pt x="2741" y="80"/>
                </a:lnTo>
                <a:lnTo>
                  <a:pt x="2829" y="106"/>
                </a:lnTo>
                <a:lnTo>
                  <a:pt x="2917" y="132"/>
                </a:lnTo>
                <a:lnTo>
                  <a:pt x="3001" y="161"/>
                </a:lnTo>
                <a:lnTo>
                  <a:pt x="3085" y="194"/>
                </a:lnTo>
                <a:lnTo>
                  <a:pt x="3166" y="230"/>
                </a:lnTo>
                <a:lnTo>
                  <a:pt x="3245" y="266"/>
                </a:lnTo>
                <a:lnTo>
                  <a:pt x="3322" y="305"/>
                </a:lnTo>
                <a:lnTo>
                  <a:pt x="3396" y="348"/>
                </a:lnTo>
                <a:lnTo>
                  <a:pt x="3468" y="391"/>
                </a:lnTo>
                <a:lnTo>
                  <a:pt x="3537" y="438"/>
                </a:lnTo>
                <a:lnTo>
                  <a:pt x="3603" y="486"/>
                </a:lnTo>
                <a:lnTo>
                  <a:pt x="3665" y="537"/>
                </a:lnTo>
                <a:lnTo>
                  <a:pt x="3726" y="589"/>
                </a:lnTo>
                <a:lnTo>
                  <a:pt x="3781" y="642"/>
                </a:lnTo>
                <a:lnTo>
                  <a:pt x="3833" y="696"/>
                </a:lnTo>
                <a:lnTo>
                  <a:pt x="3882" y="753"/>
                </a:lnTo>
                <a:lnTo>
                  <a:pt x="4163" y="538"/>
                </a:lnTo>
                <a:lnTo>
                  <a:pt x="4030" y="1495"/>
                </a:lnTo>
                <a:lnTo>
                  <a:pt x="3068" y="1366"/>
                </a:lnTo>
                <a:lnTo>
                  <a:pt x="3335" y="1161"/>
                </a:lnTo>
                <a:lnTo>
                  <a:pt x="3293" y="1094"/>
                </a:lnTo>
                <a:lnTo>
                  <a:pt x="3248" y="1031"/>
                </a:lnTo>
                <a:lnTo>
                  <a:pt x="3197" y="968"/>
                </a:lnTo>
                <a:lnTo>
                  <a:pt x="3144" y="908"/>
                </a:lnTo>
                <a:lnTo>
                  <a:pt x="3086" y="852"/>
                </a:lnTo>
                <a:lnTo>
                  <a:pt x="3025" y="796"/>
                </a:lnTo>
                <a:lnTo>
                  <a:pt x="2961" y="744"/>
                </a:lnTo>
                <a:lnTo>
                  <a:pt x="2894" y="695"/>
                </a:lnTo>
                <a:lnTo>
                  <a:pt x="2823" y="648"/>
                </a:lnTo>
                <a:lnTo>
                  <a:pt x="2750" y="604"/>
                </a:lnTo>
                <a:lnTo>
                  <a:pt x="2674" y="563"/>
                </a:lnTo>
                <a:lnTo>
                  <a:pt x="2597" y="525"/>
                </a:lnTo>
                <a:lnTo>
                  <a:pt x="2516" y="491"/>
                </a:lnTo>
                <a:lnTo>
                  <a:pt x="2434" y="461"/>
                </a:lnTo>
                <a:lnTo>
                  <a:pt x="2350" y="433"/>
                </a:lnTo>
                <a:lnTo>
                  <a:pt x="2264" y="409"/>
                </a:lnTo>
                <a:lnTo>
                  <a:pt x="2177" y="389"/>
                </a:lnTo>
                <a:lnTo>
                  <a:pt x="2089" y="372"/>
                </a:lnTo>
                <a:lnTo>
                  <a:pt x="1999" y="360"/>
                </a:lnTo>
                <a:lnTo>
                  <a:pt x="1909" y="351"/>
                </a:lnTo>
                <a:lnTo>
                  <a:pt x="1817" y="347"/>
                </a:lnTo>
                <a:lnTo>
                  <a:pt x="1726" y="347"/>
                </a:lnTo>
                <a:lnTo>
                  <a:pt x="1633" y="351"/>
                </a:lnTo>
                <a:lnTo>
                  <a:pt x="1541" y="360"/>
                </a:lnTo>
                <a:lnTo>
                  <a:pt x="1449" y="372"/>
                </a:lnTo>
                <a:lnTo>
                  <a:pt x="1357" y="390"/>
                </a:lnTo>
                <a:lnTo>
                  <a:pt x="1266" y="413"/>
                </a:lnTo>
                <a:lnTo>
                  <a:pt x="1174" y="441"/>
                </a:lnTo>
                <a:lnTo>
                  <a:pt x="1083" y="472"/>
                </a:lnTo>
                <a:lnTo>
                  <a:pt x="994" y="510"/>
                </a:lnTo>
                <a:lnTo>
                  <a:pt x="905" y="553"/>
                </a:lnTo>
                <a:lnTo>
                  <a:pt x="819" y="601"/>
                </a:lnTo>
                <a:lnTo>
                  <a:pt x="733" y="654"/>
                </a:lnTo>
                <a:lnTo>
                  <a:pt x="650" y="714"/>
                </a:lnTo>
                <a:lnTo>
                  <a:pt x="568" y="778"/>
                </a:lnTo>
                <a:lnTo>
                  <a:pt x="487" y="848"/>
                </a:lnTo>
                <a:lnTo>
                  <a:pt x="410" y="924"/>
                </a:lnTo>
                <a:lnTo>
                  <a:pt x="334" y="1006"/>
                </a:lnTo>
                <a:lnTo>
                  <a:pt x="262" y="1094"/>
                </a:lnTo>
                <a:lnTo>
                  <a:pt x="191" y="1188"/>
                </a:lnTo>
                <a:lnTo>
                  <a:pt x="124" y="1289"/>
                </a:lnTo>
                <a:lnTo>
                  <a:pt x="61" y="1395"/>
                </a:lnTo>
                <a:lnTo>
                  <a:pt x="0" y="1509"/>
                </a:lnTo>
                <a:lnTo>
                  <a:pt x="51" y="1385"/>
                </a:lnTo>
                <a:lnTo>
                  <a:pt x="104" y="1268"/>
                </a:lnTo>
                <a:lnTo>
                  <a:pt x="162" y="1156"/>
                </a:lnTo>
                <a:lnTo>
                  <a:pt x="223" y="1050"/>
                </a:lnTo>
                <a:lnTo>
                  <a:pt x="286" y="950"/>
                </a:lnTo>
                <a:lnTo>
                  <a:pt x="354" y="855"/>
                </a:lnTo>
                <a:lnTo>
                  <a:pt x="424" y="766"/>
                </a:lnTo>
                <a:lnTo>
                  <a:pt x="496" y="682"/>
                </a:lnTo>
                <a:lnTo>
                  <a:pt x="571" y="604"/>
                </a:lnTo>
                <a:lnTo>
                  <a:pt x="649" y="532"/>
                </a:lnTo>
                <a:lnTo>
                  <a:pt x="729" y="463"/>
                </a:lnTo>
                <a:lnTo>
                  <a:pt x="812" y="400"/>
                </a:lnTo>
                <a:lnTo>
                  <a:pt x="895" y="343"/>
                </a:lnTo>
                <a:lnTo>
                  <a:pt x="981" y="290"/>
                </a:lnTo>
                <a:lnTo>
                  <a:pt x="1068" y="242"/>
                </a:lnTo>
                <a:lnTo>
                  <a:pt x="1157" y="198"/>
                </a:lnTo>
                <a:lnTo>
                  <a:pt x="1248" y="160"/>
                </a:lnTo>
                <a:lnTo>
                  <a:pt x="1339" y="125"/>
                </a:lnTo>
                <a:lnTo>
                  <a:pt x="1431" y="96"/>
                </a:lnTo>
                <a:lnTo>
                  <a:pt x="1525" y="69"/>
                </a:lnTo>
                <a:lnTo>
                  <a:pt x="1618" y="48"/>
                </a:lnTo>
                <a:lnTo>
                  <a:pt x="1713" y="30"/>
                </a:lnTo>
                <a:lnTo>
                  <a:pt x="1808" y="17"/>
                </a:lnTo>
                <a:lnTo>
                  <a:pt x="1903" y="7"/>
                </a:lnTo>
                <a:lnTo>
                  <a:pt x="1998" y="2"/>
                </a:lnTo>
                <a:lnTo>
                  <a:pt x="2092" y="0"/>
                </a:lnTo>
                <a:close/>
              </a:path>
            </a:pathLst>
          </a:cu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anchor="ctr"/>
          <a:lstStyle/>
          <a:p>
            <a:endParaRPr lang="fr-FR">
              <a:solidFill>
                <a:prstClr val="white"/>
              </a:solidFill>
            </a:endParaRPr>
          </a:p>
        </p:txBody>
      </p:sp>
      <p:sp>
        <p:nvSpPr>
          <p:cNvPr id="2" name="AutoShape 5"/>
          <p:cNvSpPr>
            <a:spLocks noChangeArrowheads="1"/>
          </p:cNvSpPr>
          <p:nvPr>
            <p:custDataLst>
              <p:tags r:id="rId2"/>
            </p:custDataLst>
          </p:nvPr>
        </p:nvSpPr>
        <p:spPr bwMode="gray">
          <a:xfrm>
            <a:off x="1643866" y="6145212"/>
            <a:ext cx="6380251" cy="576263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72000" tIns="72000" rIns="72000" bIns="72000"/>
          <a:lstStyle/>
          <a:p>
            <a:pPr algn="ctr"/>
            <a:r>
              <a:rPr lang="en-US" sz="1600" dirty="0" smtClean="0">
                <a:solidFill>
                  <a:srgbClr val="3B57A0"/>
                </a:solidFill>
                <a:ea typeface="ＭＳ Ｐゴシック" pitchFamily="34" charset="-128"/>
                <a:cs typeface="Arial" pitchFamily="34" charset="0"/>
              </a:rPr>
              <a:t>Top Down: Reformulate towards asynchronous dataflow model. </a:t>
            </a:r>
          </a:p>
          <a:p>
            <a:pPr algn="ctr"/>
            <a:r>
              <a:rPr lang="en-US" sz="1600" dirty="0" smtClean="0">
                <a:solidFill>
                  <a:srgbClr val="3B57A0"/>
                </a:solidFill>
                <a:ea typeface="ＭＳ Ｐゴシック" pitchFamily="34" charset="-128"/>
                <a:cs typeface="Arial" pitchFamily="34" charset="0"/>
              </a:rPr>
              <a:t>Overlap communication and computation.</a:t>
            </a:r>
            <a:endParaRPr lang="en-US" sz="1600" dirty="0">
              <a:solidFill>
                <a:srgbClr val="3B57A0"/>
              </a:solidFill>
              <a:ea typeface="ＭＳ Ｐゴシック" pitchFamily="34" charset="-128"/>
              <a:cs typeface="Arial" pitchFamily="34" charset="0"/>
            </a:endParaRPr>
          </a:p>
        </p:txBody>
      </p:sp>
      <p:grpSp>
        <p:nvGrpSpPr>
          <p:cNvPr id="5" name="Group 7"/>
          <p:cNvGrpSpPr>
            <a:grpSpLocks/>
          </p:cNvGrpSpPr>
          <p:nvPr/>
        </p:nvGrpSpPr>
        <p:grpSpPr bwMode="auto">
          <a:xfrm>
            <a:off x="323850" y="2781300"/>
            <a:ext cx="4176713" cy="2591973"/>
            <a:chOff x="204" y="1752"/>
            <a:chExt cx="2631" cy="1568"/>
          </a:xfrm>
        </p:grpSpPr>
        <p:sp>
          <p:nvSpPr>
            <p:cNvPr id="908296" name="AutoShape 8" descr="Verlauf_weiss_grau"/>
            <p:cNvSpPr>
              <a:spLocks noChangeArrowheads="1"/>
            </p:cNvSpPr>
            <p:nvPr>
              <p:custDataLst>
                <p:tags r:id="rId6"/>
              </p:custDataLst>
            </p:nvPr>
          </p:nvSpPr>
          <p:spPr bwMode="gray">
            <a:xfrm>
              <a:off x="204" y="1752"/>
              <a:ext cx="2631" cy="1568"/>
            </a:xfrm>
            <a:prstGeom prst="roundRect">
              <a:avLst>
                <a:gd name="adj" fmla="val 4116"/>
              </a:avLst>
            </a:prstGeom>
            <a:blipFill dpi="0" rotWithShape="1">
              <a:blip r:embed="rId11" cstate="print"/>
              <a:srcRect/>
              <a:stretch>
                <a:fillRect/>
              </a:stretch>
            </a:blipFill>
            <a:ln w="6350" algn="ctr">
              <a:solidFill>
                <a:srgbClr val="999999"/>
              </a:solidFill>
              <a:round/>
              <a:headEnd/>
              <a:tailEnd/>
            </a:ln>
            <a:effectLst/>
          </p:spPr>
          <p:txBody>
            <a:bodyPr lIns="72000" tIns="370800" rIns="72000" bIns="72000"/>
            <a:lstStyle/>
            <a:p>
              <a:pPr marL="179388" lvl="1" indent="-177800">
                <a:spcBef>
                  <a:spcPct val="25000"/>
                </a:spcBef>
              </a:pPr>
              <a:r>
                <a:rPr lang="en-US" sz="1600" dirty="0" smtClean="0">
                  <a:solidFill>
                    <a:prstClr val="black"/>
                  </a:solidFill>
                </a:rPr>
                <a:t>Targets</a:t>
              </a:r>
            </a:p>
            <a:p>
              <a:pPr marL="179388" lvl="1" indent="-177800">
                <a:spcBef>
                  <a:spcPct val="25000"/>
                </a:spcBef>
                <a:buFont typeface="Arial" pitchFamily="34" charset="0"/>
                <a:buChar char="•"/>
              </a:pPr>
              <a:r>
                <a:rPr lang="en-US" sz="1600" dirty="0" smtClean="0">
                  <a:solidFill>
                    <a:prstClr val="black"/>
                  </a:solidFill>
                </a:rPr>
                <a:t>Node local execution on (heterogeneous) </a:t>
              </a:r>
              <a:r>
                <a:rPr lang="en-US" sz="1600" dirty="0" err="1" smtClean="0">
                  <a:solidFill>
                    <a:prstClr val="black"/>
                  </a:solidFill>
                </a:rPr>
                <a:t>manycore</a:t>
              </a:r>
              <a:r>
                <a:rPr lang="en-US" sz="1600" dirty="0" smtClean="0">
                  <a:solidFill>
                    <a:prstClr val="black"/>
                  </a:solidFill>
                </a:rPr>
                <a:t> architectures. </a:t>
              </a:r>
              <a:endParaRPr lang="en-US" sz="1600" dirty="0">
                <a:solidFill>
                  <a:prstClr val="black"/>
                </a:solidFill>
              </a:endParaRPr>
            </a:p>
            <a:p>
              <a:pPr marL="179388" lvl="1" indent="-177800">
                <a:spcBef>
                  <a:spcPct val="25000"/>
                </a:spcBef>
                <a:buFont typeface="Arial" pitchFamily="34" charset="0"/>
                <a:buChar char="•"/>
              </a:pPr>
              <a:r>
                <a:rPr lang="en-US" sz="1600" dirty="0" smtClean="0">
                  <a:solidFill>
                    <a:prstClr val="black"/>
                  </a:solidFill>
                </a:rPr>
                <a:t>Scalability issues in Fork-Join models</a:t>
              </a:r>
            </a:p>
            <a:p>
              <a:pPr marL="179388" lvl="1" indent="-177800">
                <a:spcBef>
                  <a:spcPct val="25000"/>
                </a:spcBef>
                <a:buFont typeface="Arial" pitchFamily="34" charset="0"/>
                <a:buChar char="•"/>
              </a:pPr>
              <a:r>
                <a:rPr lang="en-US" sz="1600" dirty="0" smtClean="0">
                  <a:solidFill>
                    <a:prstClr val="black"/>
                  </a:solidFill>
                </a:rPr>
                <a:t>Vertically fragmented memory, separation of access and execution, handling of data marshalling, tiling, etc.</a:t>
              </a:r>
            </a:p>
            <a:p>
              <a:pPr marL="179388" lvl="1" indent="-177800">
                <a:spcBef>
                  <a:spcPct val="25000"/>
                </a:spcBef>
                <a:buFont typeface="Arial" pitchFamily="34" charset="0"/>
                <a:buChar char="•"/>
              </a:pPr>
              <a:r>
                <a:rPr lang="en-US" sz="1600" dirty="0" smtClean="0">
                  <a:solidFill>
                    <a:prstClr val="black"/>
                  </a:solidFill>
                </a:rPr>
                <a:t>Inherent node local load imbalance </a:t>
              </a:r>
            </a:p>
            <a:p>
              <a:pPr marL="358775" lvl="2" indent="-177800">
                <a:spcBef>
                  <a:spcPct val="25000"/>
                </a:spcBef>
              </a:pPr>
              <a:r>
                <a:rPr lang="en-US" sz="1400" dirty="0" smtClean="0">
                  <a:solidFill>
                    <a:prstClr val="black"/>
                  </a:solidFill>
                </a:rPr>
                <a:t> </a:t>
              </a:r>
              <a:endParaRPr lang="en-US" sz="1600" dirty="0">
                <a:solidFill>
                  <a:prstClr val="black"/>
                </a:solidFill>
              </a:endParaRPr>
            </a:p>
          </p:txBody>
        </p:sp>
        <p:sp>
          <p:nvSpPr>
            <p:cNvPr id="908297" name="Freeform 9"/>
            <p:cNvSpPr>
              <a:spLocks/>
            </p:cNvSpPr>
            <p:nvPr>
              <p:custDataLst>
                <p:tags r:id="rId7"/>
              </p:custDataLst>
            </p:nvPr>
          </p:nvSpPr>
          <p:spPr bwMode="gray">
            <a:xfrm>
              <a:off x="204" y="1752"/>
              <a:ext cx="2631" cy="204"/>
            </a:xfrm>
            <a:custGeom>
              <a:avLst/>
              <a:gdLst/>
              <a:ahLst/>
              <a:cxnLst>
                <a:cxn ang="0">
                  <a:pos x="1316" y="28"/>
                </a:cxn>
                <a:cxn ang="0">
                  <a:pos x="1288" y="0"/>
                </a:cxn>
                <a:cxn ang="0">
                  <a:pos x="28" y="0"/>
                </a:cxn>
                <a:cxn ang="0">
                  <a:pos x="0" y="28"/>
                </a:cxn>
                <a:cxn ang="0">
                  <a:pos x="0" y="102"/>
                </a:cxn>
                <a:cxn ang="0">
                  <a:pos x="1316" y="102"/>
                </a:cxn>
                <a:cxn ang="0">
                  <a:pos x="1316" y="28"/>
                </a:cxn>
              </a:cxnLst>
              <a:rect l="0" t="0" r="r" b="b"/>
              <a:pathLst>
                <a:path w="1316" h="102">
                  <a:moveTo>
                    <a:pt x="1316" y="28"/>
                  </a:moveTo>
                  <a:cubicBezTo>
                    <a:pt x="1316" y="13"/>
                    <a:pt x="1303" y="0"/>
                    <a:pt x="1288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13" y="0"/>
                    <a:pt x="0" y="13"/>
                    <a:pt x="0" y="28"/>
                  </a:cubicBezTo>
                  <a:cubicBezTo>
                    <a:pt x="0" y="102"/>
                    <a:pt x="0" y="102"/>
                    <a:pt x="0" y="102"/>
                  </a:cubicBezTo>
                  <a:cubicBezTo>
                    <a:pt x="1316" y="102"/>
                    <a:pt x="1316" y="102"/>
                    <a:pt x="1316" y="102"/>
                  </a:cubicBezTo>
                  <a:lnTo>
                    <a:pt x="1316" y="28"/>
                  </a:lnTo>
                  <a:close/>
                </a:path>
              </a:pathLst>
            </a:custGeom>
            <a:gradFill rotWithShape="1">
              <a:gsLst>
                <a:gs pos="0">
                  <a:srgbClr val="BDBDBD"/>
                </a:gs>
                <a:gs pos="39999">
                  <a:srgbClr val="7F7F7F"/>
                </a:gs>
                <a:gs pos="41000">
                  <a:srgbClr val="595959"/>
                </a:gs>
                <a:gs pos="100000">
                  <a:srgbClr val="262626"/>
                </a:gs>
              </a:gsLst>
              <a:lin ang="5400000" scaled="1"/>
            </a:gradFill>
            <a:ln w="6350" cap="flat" cmpd="sng">
              <a:solidFill>
                <a:srgbClr val="33333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72000" tIns="72000" rIns="72000" bIns="72000" anchor="ctr"/>
            <a:lstStyle/>
            <a:p>
              <a:endParaRPr lang="fr-FR">
                <a:solidFill>
                  <a:prstClr val="black"/>
                </a:solidFill>
              </a:endParaRPr>
            </a:p>
          </p:txBody>
        </p:sp>
        <p:sp>
          <p:nvSpPr>
            <p:cNvPr id="3" name="AutoShape 5"/>
            <p:cNvSpPr>
              <a:spLocks noChangeArrowheads="1"/>
            </p:cNvSpPr>
            <p:nvPr>
              <p:custDataLst>
                <p:tags r:id="rId8"/>
              </p:custDataLst>
            </p:nvPr>
          </p:nvSpPr>
          <p:spPr bwMode="gray">
            <a:xfrm>
              <a:off x="204" y="1752"/>
              <a:ext cx="2631" cy="204"/>
            </a:xfrm>
            <a:prstGeom prst="roundRect">
              <a:avLst>
                <a:gd name="adj" fmla="val 27449"/>
              </a:avLst>
            </a:prstGeom>
            <a:noFill/>
            <a:ln w="6350" algn="ctr">
              <a:noFill/>
              <a:round/>
              <a:headEnd/>
              <a:tailEnd/>
            </a:ln>
            <a:effectLst/>
          </p:spPr>
          <p:txBody>
            <a:bodyPr lIns="72000" tIns="72000" rIns="72000" bIns="72000" anchor="ctr"/>
            <a:lstStyle/>
            <a:p>
              <a:pPr>
                <a:spcBef>
                  <a:spcPct val="25000"/>
                </a:spcBef>
              </a:pPr>
              <a:r>
                <a:rPr lang="en-US" sz="1600" dirty="0" smtClean="0">
                  <a:solidFill>
                    <a:prstClr val="white"/>
                  </a:solidFill>
                  <a:latin typeface="Tele-GroteskFet" pitchFamily="2" charset="0"/>
                  <a:ea typeface="ＭＳ Ｐゴシック" pitchFamily="34" charset="-128"/>
                  <a:cs typeface="Arial" pitchFamily="34" charset="0"/>
                </a:rPr>
                <a:t>Task (Graph) Models</a:t>
              </a:r>
              <a:endParaRPr lang="en-US" sz="1600" dirty="0">
                <a:solidFill>
                  <a:prstClr val="white"/>
                </a:solidFill>
                <a:latin typeface="Tele-GroteskFet" pitchFamily="2" charset="0"/>
                <a:ea typeface="ＭＳ Ｐゴシック" pitchFamily="34" charset="-128"/>
                <a:cs typeface="Arial" pitchFamily="34" charset="0"/>
              </a:endParaRPr>
            </a:p>
          </p:txBody>
        </p:sp>
      </p:grpSp>
      <p:grpSp>
        <p:nvGrpSpPr>
          <p:cNvPr id="6" name="Group 11"/>
          <p:cNvGrpSpPr>
            <a:grpSpLocks/>
          </p:cNvGrpSpPr>
          <p:nvPr/>
        </p:nvGrpSpPr>
        <p:grpSpPr bwMode="auto">
          <a:xfrm>
            <a:off x="4643438" y="2781300"/>
            <a:ext cx="4176712" cy="2592250"/>
            <a:chOff x="2925" y="1752"/>
            <a:chExt cx="2631" cy="1128"/>
          </a:xfrm>
        </p:grpSpPr>
        <p:sp>
          <p:nvSpPr>
            <p:cNvPr id="908300" name="AutoShape 12" descr="Verlauf_weiss_grau"/>
            <p:cNvSpPr>
              <a:spLocks noChangeArrowheads="1"/>
            </p:cNvSpPr>
            <p:nvPr>
              <p:custDataLst>
                <p:tags r:id="rId3"/>
              </p:custDataLst>
            </p:nvPr>
          </p:nvSpPr>
          <p:spPr bwMode="gray">
            <a:xfrm>
              <a:off x="2925" y="1752"/>
              <a:ext cx="2631" cy="1128"/>
            </a:xfrm>
            <a:prstGeom prst="roundRect">
              <a:avLst>
                <a:gd name="adj" fmla="val 4116"/>
              </a:avLst>
            </a:prstGeom>
            <a:blipFill dpi="0" rotWithShape="1">
              <a:blip r:embed="rId11" cstate="print"/>
              <a:srcRect/>
              <a:stretch>
                <a:fillRect/>
              </a:stretch>
            </a:blipFill>
            <a:ln w="6350" algn="ctr">
              <a:solidFill>
                <a:srgbClr val="999999"/>
              </a:solidFill>
              <a:round/>
              <a:headEnd/>
              <a:tailEnd/>
            </a:ln>
            <a:effectLst/>
          </p:spPr>
          <p:txBody>
            <a:bodyPr lIns="72000" tIns="370800" rIns="72000" bIns="72000"/>
            <a:lstStyle/>
            <a:p>
              <a:pPr marL="358775" lvl="2" indent="-177800">
                <a:spcBef>
                  <a:spcPct val="25000"/>
                </a:spcBef>
              </a:pPr>
              <a:r>
                <a:rPr lang="en-US" sz="1600" dirty="0" smtClean="0">
                  <a:solidFill>
                    <a:prstClr val="black"/>
                  </a:solidFill>
                </a:rPr>
                <a:t>Targets:</a:t>
              </a:r>
            </a:p>
            <a:p>
              <a:pPr marL="358775" lvl="2" indent="-177800">
                <a:spcBef>
                  <a:spcPct val="25000"/>
                </a:spcBef>
                <a:buFont typeface="Arial" pitchFamily="34" charset="0"/>
                <a:buChar char="•"/>
              </a:pPr>
              <a:r>
                <a:rPr lang="en-US" sz="1600" dirty="0" smtClean="0">
                  <a:solidFill>
                    <a:prstClr val="black"/>
                  </a:solidFill>
                </a:rPr>
                <a:t>Latency issues, overlap of communication and computation.</a:t>
              </a:r>
            </a:p>
            <a:p>
              <a:pPr marL="358775" lvl="2" indent="-177800">
                <a:spcBef>
                  <a:spcPct val="25000"/>
                </a:spcBef>
                <a:buFont typeface="Arial" pitchFamily="34" charset="0"/>
                <a:buChar char="•"/>
              </a:pPr>
              <a:r>
                <a:rPr lang="en-US" sz="1600" dirty="0" smtClean="0">
                  <a:solidFill>
                    <a:prstClr val="black"/>
                  </a:solidFill>
                </a:rPr>
                <a:t>Asynchronous fine-grain dataflow model</a:t>
              </a:r>
            </a:p>
            <a:p>
              <a:pPr marL="358775" lvl="2" indent="-177800">
                <a:spcBef>
                  <a:spcPct val="25000"/>
                </a:spcBef>
                <a:buFont typeface="Arial" pitchFamily="34" charset="0"/>
                <a:buChar char="•"/>
              </a:pPr>
              <a:r>
                <a:rPr lang="en-US" sz="1600" dirty="0" smtClean="0">
                  <a:solidFill>
                    <a:prstClr val="black"/>
                  </a:solidFill>
                </a:rPr>
                <a:t>Fault tolerance, system noise, jitter. </a:t>
              </a:r>
            </a:p>
          </p:txBody>
        </p:sp>
        <p:sp>
          <p:nvSpPr>
            <p:cNvPr id="908301" name="Freeform 13"/>
            <p:cNvSpPr>
              <a:spLocks/>
            </p:cNvSpPr>
            <p:nvPr>
              <p:custDataLst>
                <p:tags r:id="rId4"/>
              </p:custDataLst>
            </p:nvPr>
          </p:nvSpPr>
          <p:spPr bwMode="gray">
            <a:xfrm>
              <a:off x="2925" y="1752"/>
              <a:ext cx="2631" cy="147"/>
            </a:xfrm>
            <a:custGeom>
              <a:avLst/>
              <a:gdLst/>
              <a:ahLst/>
              <a:cxnLst>
                <a:cxn ang="0">
                  <a:pos x="1316" y="28"/>
                </a:cxn>
                <a:cxn ang="0">
                  <a:pos x="1288" y="0"/>
                </a:cxn>
                <a:cxn ang="0">
                  <a:pos x="28" y="0"/>
                </a:cxn>
                <a:cxn ang="0">
                  <a:pos x="0" y="28"/>
                </a:cxn>
                <a:cxn ang="0">
                  <a:pos x="0" y="102"/>
                </a:cxn>
                <a:cxn ang="0">
                  <a:pos x="1316" y="102"/>
                </a:cxn>
                <a:cxn ang="0">
                  <a:pos x="1316" y="28"/>
                </a:cxn>
              </a:cxnLst>
              <a:rect l="0" t="0" r="r" b="b"/>
              <a:pathLst>
                <a:path w="1316" h="102">
                  <a:moveTo>
                    <a:pt x="1316" y="28"/>
                  </a:moveTo>
                  <a:cubicBezTo>
                    <a:pt x="1316" y="13"/>
                    <a:pt x="1303" y="0"/>
                    <a:pt x="1288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13" y="0"/>
                    <a:pt x="0" y="13"/>
                    <a:pt x="0" y="28"/>
                  </a:cubicBezTo>
                  <a:cubicBezTo>
                    <a:pt x="0" y="102"/>
                    <a:pt x="0" y="102"/>
                    <a:pt x="0" y="102"/>
                  </a:cubicBezTo>
                  <a:cubicBezTo>
                    <a:pt x="1316" y="102"/>
                    <a:pt x="1316" y="102"/>
                    <a:pt x="1316" y="102"/>
                  </a:cubicBezTo>
                  <a:lnTo>
                    <a:pt x="1316" y="28"/>
                  </a:lnTo>
                  <a:close/>
                </a:path>
              </a:pathLst>
            </a:custGeom>
            <a:gradFill rotWithShape="1">
              <a:gsLst>
                <a:gs pos="0">
                  <a:srgbClr val="BDBDBD"/>
                </a:gs>
                <a:gs pos="39999">
                  <a:srgbClr val="7F7F7F"/>
                </a:gs>
                <a:gs pos="41000">
                  <a:srgbClr val="595959"/>
                </a:gs>
                <a:gs pos="100000">
                  <a:srgbClr val="262626"/>
                </a:gs>
              </a:gsLst>
              <a:lin ang="5400000" scaled="1"/>
            </a:gradFill>
            <a:ln w="6350" cap="flat" cmpd="sng">
              <a:solidFill>
                <a:srgbClr val="33333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72000" tIns="72000" rIns="72000" bIns="72000" anchor="ctr"/>
            <a:lstStyle/>
            <a:p>
              <a:endParaRPr lang="fr-FR">
                <a:solidFill>
                  <a:prstClr val="black"/>
                </a:solidFill>
              </a:endParaRPr>
            </a:p>
          </p:txBody>
        </p:sp>
        <p:sp>
          <p:nvSpPr>
            <p:cNvPr id="4" name="AutoShape 5"/>
            <p:cNvSpPr>
              <a:spLocks noChangeArrowheads="1"/>
            </p:cNvSpPr>
            <p:nvPr>
              <p:custDataLst>
                <p:tags r:id="rId5"/>
              </p:custDataLst>
            </p:nvPr>
          </p:nvSpPr>
          <p:spPr bwMode="gray">
            <a:xfrm>
              <a:off x="2925" y="1752"/>
              <a:ext cx="2631" cy="147"/>
            </a:xfrm>
            <a:prstGeom prst="roundRect">
              <a:avLst>
                <a:gd name="adj" fmla="val 27449"/>
              </a:avLst>
            </a:prstGeom>
            <a:noFill/>
            <a:ln w="6350" algn="ctr">
              <a:noFill/>
              <a:round/>
              <a:headEnd/>
              <a:tailEnd/>
            </a:ln>
            <a:effectLst/>
          </p:spPr>
          <p:txBody>
            <a:bodyPr lIns="72000" tIns="72000" rIns="72000" bIns="72000" anchor="t" anchorCtr="0"/>
            <a:lstStyle/>
            <a:p>
              <a:pPr>
                <a:spcBef>
                  <a:spcPct val="25000"/>
                </a:spcBef>
              </a:pPr>
              <a:r>
                <a:rPr lang="en-US" sz="1600" dirty="0" smtClean="0">
                  <a:solidFill>
                    <a:prstClr val="white"/>
                  </a:solidFill>
                  <a:latin typeface="Tele-GroteskFet" pitchFamily="2" charset="0"/>
                  <a:ea typeface="ＭＳ Ｐゴシック" pitchFamily="34" charset="-128"/>
                  <a:cs typeface="Arial" pitchFamily="34" charset="0"/>
                </a:rPr>
                <a:t>GASPI</a:t>
              </a:r>
              <a:endParaRPr lang="en-US" sz="1600" dirty="0">
                <a:solidFill>
                  <a:prstClr val="white"/>
                </a:solidFill>
                <a:latin typeface="Tele-GroteskFet" pitchFamily="2" charset="0"/>
                <a:ea typeface="ＭＳ Ｐゴシック" pitchFamily="34" charset="-128"/>
                <a:cs typeface="Arial" pitchFamily="34" charset="0"/>
              </a:endParaRPr>
            </a:p>
          </p:txBody>
        </p:sp>
      </p:grpSp>
      <p:sp>
        <p:nvSpPr>
          <p:cNvPr id="16" name="Titel 1"/>
          <p:cNvSpPr txBox="1">
            <a:spLocks/>
          </p:cNvSpPr>
          <p:nvPr/>
        </p:nvSpPr>
        <p:spPr>
          <a:xfrm>
            <a:off x="528638" y="606727"/>
            <a:ext cx="8229600" cy="990600"/>
          </a:xfrm>
          <a:prstGeom prst="rect">
            <a:avLst/>
          </a:prstGeom>
        </p:spPr>
        <p:txBody>
          <a:bodyPr/>
          <a:lstStyle/>
          <a:p>
            <a:pPr algn="ctr" eaLnBrk="0" hangingPunct="0">
              <a:defRPr/>
            </a:pPr>
            <a:r>
              <a:rPr lang="de-DE" sz="4400" b="1" dirty="0" smtClean="0">
                <a:solidFill>
                  <a:srgbClr val="3B57A0"/>
                </a:solidFill>
                <a:latin typeface="Calibri"/>
              </a:rPr>
              <a:t>Task (Graph) Models</a:t>
            </a:r>
            <a:endParaRPr lang="de-DE" sz="4400" b="1" dirty="0">
              <a:solidFill>
                <a:srgbClr val="3B57A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15645218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7" name="Rectang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err="1" smtClean="0"/>
              <a:t>Questions</a:t>
            </a:r>
            <a:r>
              <a:rPr lang="de-DE" dirty="0" smtClean="0"/>
              <a:t>?</a:t>
            </a:r>
          </a:p>
        </p:txBody>
      </p:sp>
      <p:sp>
        <p:nvSpPr>
          <p:cNvPr id="101378" name="Rectang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smtClean="0"/>
              <a:t>Thank you for your attention</a:t>
            </a:r>
          </a:p>
        </p:txBody>
      </p:sp>
      <p:sp>
        <p:nvSpPr>
          <p:cNvPr id="101380" name="Inhaltsplatzhalter 2"/>
          <p:cNvSpPr>
            <a:spLocks/>
          </p:cNvSpPr>
          <p:nvPr/>
        </p:nvSpPr>
        <p:spPr bwMode="auto">
          <a:xfrm>
            <a:off x="457200" y="5656263"/>
            <a:ext cx="3109913" cy="649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Font typeface="Arial" charset="0"/>
              <a:buNone/>
            </a:pPr>
            <a:r>
              <a:rPr lang="de-DE" sz="3200">
                <a:solidFill>
                  <a:srgbClr val="3B57A0"/>
                </a:solidFill>
                <a:latin typeface="Calibri" pitchFamily="34" charset="0"/>
              </a:rPr>
              <a:t>www.gaspi.de</a:t>
            </a:r>
          </a:p>
        </p:txBody>
      </p:sp>
      <p:sp>
        <p:nvSpPr>
          <p:cNvPr id="101381" name="Inhaltsplatzhalter 2"/>
          <p:cNvSpPr>
            <a:spLocks/>
          </p:cNvSpPr>
          <p:nvPr/>
        </p:nvSpPr>
        <p:spPr bwMode="auto">
          <a:xfrm>
            <a:off x="5708650" y="5656263"/>
            <a:ext cx="3563938" cy="649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Font typeface="Arial" charset="0"/>
              <a:buNone/>
            </a:pPr>
            <a:r>
              <a:rPr lang="de-DE" sz="3200" dirty="0">
                <a:solidFill>
                  <a:srgbClr val="3B57A0"/>
                </a:solidFill>
                <a:latin typeface="Calibri" pitchFamily="34" charset="0"/>
              </a:rPr>
              <a:t>www.gpi-site.com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itel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de-DE" dirty="0" err="1" smtClean="0"/>
              <a:t>Concepts</a:t>
            </a:r>
            <a:r>
              <a:rPr lang="de-DE" dirty="0" smtClean="0"/>
              <a:t>: </a:t>
            </a:r>
            <a:br>
              <a:rPr lang="de-DE" dirty="0" smtClean="0"/>
            </a:br>
            <a:r>
              <a:rPr lang="de-DE" dirty="0" smtClean="0"/>
              <a:t>Segments</a:t>
            </a:r>
          </a:p>
        </p:txBody>
      </p:sp>
      <p:sp>
        <p:nvSpPr>
          <p:cNvPr id="24578" name="Inhaltsplatzhalter 2"/>
          <p:cNvSpPr>
            <a:spLocks noGrp="1"/>
          </p:cNvSpPr>
          <p:nvPr>
            <p:ph idx="4294967295"/>
          </p:nvPr>
        </p:nvSpPr>
        <p:spPr>
          <a:xfrm>
            <a:off x="457200" y="3984172"/>
            <a:ext cx="4105469" cy="2170056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de-DE" sz="2400" dirty="0" err="1" smtClean="0"/>
              <a:t>Application</a:t>
            </a:r>
            <a:r>
              <a:rPr lang="de-DE" sz="2400" dirty="0" smtClean="0"/>
              <a:t> </a:t>
            </a:r>
            <a:r>
              <a:rPr lang="de-DE" sz="2400" dirty="0" err="1" smtClean="0"/>
              <a:t>has</a:t>
            </a:r>
            <a:r>
              <a:rPr lang="de-DE" sz="2400" dirty="0" smtClean="0"/>
              <a:t> </a:t>
            </a:r>
            <a:r>
              <a:rPr lang="de-DE" sz="2400" dirty="0" err="1" smtClean="0"/>
              <a:t>to</a:t>
            </a:r>
            <a:r>
              <a:rPr lang="de-DE" sz="2400" dirty="0" smtClean="0"/>
              <a:t> manage </a:t>
            </a:r>
            <a:r>
              <a:rPr lang="de-DE" sz="2400" dirty="0" err="1" smtClean="0"/>
              <a:t>data</a:t>
            </a:r>
            <a:r>
              <a:rPr lang="de-DE" sz="2400" dirty="0" smtClean="0"/>
              <a:t> </a:t>
            </a:r>
            <a:r>
              <a:rPr lang="de-DE" sz="2400" dirty="0" err="1" smtClean="0"/>
              <a:t>transfer</a:t>
            </a:r>
            <a:r>
              <a:rPr lang="de-DE" sz="2400" dirty="0" smtClean="0"/>
              <a:t> </a:t>
            </a:r>
            <a:r>
              <a:rPr lang="de-DE" sz="2400" dirty="0" err="1" smtClean="0"/>
              <a:t>completely</a:t>
            </a:r>
            <a:r>
              <a:rPr lang="de-DE" sz="2400" dirty="0" smtClean="0"/>
              <a:t>:</a:t>
            </a:r>
          </a:p>
          <a:p>
            <a:pPr eaLnBrk="1" hangingPunct="1"/>
            <a:r>
              <a:rPr lang="de-DE" sz="2400" dirty="0" err="1" smtClean="0"/>
              <a:t>Specify</a:t>
            </a:r>
            <a:r>
              <a:rPr lang="de-DE" sz="2400" dirty="0" smtClean="0"/>
              <a:t> </a:t>
            </a:r>
            <a:r>
              <a:rPr lang="de-DE" sz="2400" dirty="0" err="1" smtClean="0"/>
              <a:t>which</a:t>
            </a:r>
            <a:r>
              <a:rPr lang="de-DE" sz="2400" dirty="0" smtClean="0"/>
              <a:t> </a:t>
            </a:r>
            <a:r>
              <a:rPr lang="de-DE" sz="2400" dirty="0" err="1" smtClean="0"/>
              <a:t>part</a:t>
            </a:r>
            <a:r>
              <a:rPr lang="de-DE" sz="2400" dirty="0" smtClean="0"/>
              <a:t> </a:t>
            </a:r>
            <a:r>
              <a:rPr lang="de-DE" sz="2400" dirty="0" err="1" smtClean="0"/>
              <a:t>of</a:t>
            </a:r>
            <a:r>
              <a:rPr lang="de-DE" sz="2400" dirty="0" smtClean="0"/>
              <a:t> </a:t>
            </a:r>
            <a:r>
              <a:rPr lang="de-DE" sz="2400" dirty="0" err="1" smtClean="0"/>
              <a:t>the</a:t>
            </a:r>
            <a:r>
              <a:rPr lang="de-DE" sz="2400" dirty="0" smtClean="0"/>
              <a:t> </a:t>
            </a:r>
            <a:r>
              <a:rPr lang="de-DE" sz="2400" dirty="0" err="1" smtClean="0"/>
              <a:t>segment</a:t>
            </a:r>
            <a:r>
              <a:rPr lang="de-DE" sz="2400" dirty="0" smtClean="0"/>
              <a:t> will </a:t>
            </a:r>
            <a:r>
              <a:rPr lang="de-DE" sz="2400" dirty="0" err="1" smtClean="0"/>
              <a:t>be</a:t>
            </a:r>
            <a:r>
              <a:rPr lang="de-DE" sz="2400" dirty="0" smtClean="0"/>
              <a:t> </a:t>
            </a:r>
            <a:r>
              <a:rPr lang="de-DE" sz="2400" dirty="0" err="1" smtClean="0"/>
              <a:t>transferred</a:t>
            </a:r>
            <a:r>
              <a:rPr lang="de-DE" sz="2400" dirty="0" smtClean="0"/>
              <a:t> (</a:t>
            </a:r>
            <a:r>
              <a:rPr lang="de-DE" sz="2400" dirty="0" err="1" smtClean="0"/>
              <a:t>offset</a:t>
            </a:r>
            <a:r>
              <a:rPr lang="de-DE" sz="2400" dirty="0" smtClean="0"/>
              <a:t> </a:t>
            </a:r>
            <a:r>
              <a:rPr lang="de-DE" sz="2400" dirty="0" err="1" smtClean="0"/>
              <a:t>and</a:t>
            </a:r>
            <a:r>
              <a:rPr lang="de-DE" sz="2400" dirty="0" smtClean="0"/>
              <a:t> </a:t>
            </a:r>
            <a:r>
              <a:rPr lang="de-DE" sz="2400" dirty="0" err="1" smtClean="0"/>
              <a:t>size</a:t>
            </a:r>
            <a:r>
              <a:rPr lang="de-DE" sz="2400" dirty="0" smtClean="0"/>
              <a:t>) </a:t>
            </a:r>
            <a:endParaRPr lang="de-DE" sz="2400" dirty="0"/>
          </a:p>
          <a:p>
            <a:pPr marL="0" indent="0" eaLnBrk="1" hangingPunct="1">
              <a:buNone/>
            </a:pPr>
            <a:endParaRPr lang="de-DE" sz="2400" dirty="0" smtClean="0"/>
          </a:p>
        </p:txBody>
      </p:sp>
      <p:pic>
        <p:nvPicPr>
          <p:cNvPr id="24579" name="Picture 32" descr="AdTurb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488238" y="164452"/>
            <a:ext cx="1460500" cy="1292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5355771" y="252859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6708710" y="2435290"/>
            <a:ext cx="18661" cy="3816220"/>
          </a:xfrm>
          <a:prstGeom prst="line">
            <a:avLst/>
          </a:prstGeom>
          <a:ln>
            <a:solidFill>
              <a:srgbClr val="FF0000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4571999" y="2554635"/>
            <a:ext cx="1427584" cy="353824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dirty="0" err="1" smtClean="0"/>
              <a:t>Node</a:t>
            </a:r>
            <a:r>
              <a:rPr lang="de-DE" dirty="0" smtClean="0"/>
              <a:t> 1</a:t>
            </a:r>
          </a:p>
          <a:p>
            <a:pPr algn="ctr"/>
            <a:endParaRPr lang="de-DE" dirty="0"/>
          </a:p>
          <a:p>
            <a:pPr algn="ctr"/>
            <a:endParaRPr lang="de-DE" dirty="0" smtClean="0"/>
          </a:p>
          <a:p>
            <a:pPr algn="ctr"/>
            <a:endParaRPr lang="de-DE" dirty="0"/>
          </a:p>
          <a:p>
            <a:pPr algn="ctr"/>
            <a:endParaRPr lang="de-DE" dirty="0" smtClean="0"/>
          </a:p>
          <a:p>
            <a:pPr algn="ctr"/>
            <a:endParaRPr lang="de-DE" dirty="0"/>
          </a:p>
          <a:p>
            <a:pPr algn="ctr"/>
            <a:endParaRPr lang="de-DE" dirty="0" smtClean="0"/>
          </a:p>
          <a:p>
            <a:pPr algn="ctr"/>
            <a:endParaRPr lang="de-DE" dirty="0"/>
          </a:p>
          <a:p>
            <a:pPr algn="ctr"/>
            <a:endParaRPr lang="de-DE" dirty="0" smtClean="0"/>
          </a:p>
          <a:p>
            <a:pPr algn="ctr"/>
            <a:endParaRPr lang="de-DE" dirty="0"/>
          </a:p>
          <a:p>
            <a:pPr algn="ctr"/>
            <a:endParaRPr lang="de-DE" dirty="0" smtClean="0"/>
          </a:p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7469576" y="2554635"/>
            <a:ext cx="1427584" cy="353824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dirty="0" err="1" smtClean="0"/>
              <a:t>Node</a:t>
            </a:r>
            <a:r>
              <a:rPr lang="de-DE" dirty="0" smtClean="0"/>
              <a:t> 2</a:t>
            </a:r>
          </a:p>
          <a:p>
            <a:pPr algn="ctr"/>
            <a:endParaRPr lang="de-DE" dirty="0"/>
          </a:p>
          <a:p>
            <a:pPr algn="ctr"/>
            <a:endParaRPr lang="de-DE" dirty="0" smtClean="0"/>
          </a:p>
          <a:p>
            <a:pPr algn="ctr"/>
            <a:endParaRPr lang="de-DE" dirty="0"/>
          </a:p>
          <a:p>
            <a:pPr algn="ctr"/>
            <a:endParaRPr lang="de-DE" dirty="0" smtClean="0"/>
          </a:p>
          <a:p>
            <a:pPr algn="ctr"/>
            <a:endParaRPr lang="de-DE" dirty="0"/>
          </a:p>
          <a:p>
            <a:pPr algn="ctr"/>
            <a:endParaRPr lang="de-DE" dirty="0" smtClean="0"/>
          </a:p>
          <a:p>
            <a:pPr algn="ctr"/>
            <a:endParaRPr lang="de-DE" dirty="0"/>
          </a:p>
          <a:p>
            <a:pPr algn="ctr"/>
            <a:endParaRPr lang="de-DE" dirty="0" smtClean="0"/>
          </a:p>
          <a:p>
            <a:pPr algn="ctr"/>
            <a:endParaRPr lang="de-DE" dirty="0"/>
          </a:p>
          <a:p>
            <a:pPr algn="ctr"/>
            <a:endParaRPr lang="de-DE" dirty="0" smtClean="0"/>
          </a:p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665306" y="3013788"/>
            <a:ext cx="1231641" cy="877077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accent1"/>
                </a:solidFill>
              </a:rPr>
              <a:t>Segment 1</a:t>
            </a:r>
          </a:p>
          <a:p>
            <a:pPr algn="ctr"/>
            <a:endParaRPr lang="de-DE" dirty="0">
              <a:solidFill>
                <a:schemeClr val="accent1"/>
              </a:solidFill>
            </a:endParaRPr>
          </a:p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665305" y="4155246"/>
            <a:ext cx="1231641" cy="370102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accent1"/>
                </a:solidFill>
              </a:rPr>
              <a:t>Segment 2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7567547" y="3013789"/>
            <a:ext cx="1231641" cy="363894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accent1"/>
                </a:solidFill>
              </a:rPr>
              <a:t>Segment 1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607975" y="3520767"/>
            <a:ext cx="1231641" cy="127516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accent1"/>
                </a:solidFill>
              </a:rPr>
              <a:t>Segment 2</a:t>
            </a:r>
          </a:p>
          <a:p>
            <a:pPr algn="ctr"/>
            <a:endParaRPr lang="de-DE" dirty="0">
              <a:solidFill>
                <a:schemeClr val="accent1"/>
              </a:solidFill>
            </a:endParaRPr>
          </a:p>
          <a:p>
            <a:pPr algn="ctr"/>
            <a:endParaRPr lang="de-DE" dirty="0" smtClean="0">
              <a:solidFill>
                <a:schemeClr val="accent1"/>
              </a:solidFill>
            </a:endParaRPr>
          </a:p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7607975" y="4935893"/>
            <a:ext cx="1231641" cy="251927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accent1"/>
                </a:solidFill>
              </a:rPr>
              <a:t>Segment 3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7601748" y="5321568"/>
            <a:ext cx="1231641" cy="575379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accent1"/>
                </a:solidFill>
              </a:rPr>
              <a:t>Segment 4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" name="Flowchart: Connector 1"/>
          <p:cNvSpPr/>
          <p:nvPr/>
        </p:nvSpPr>
        <p:spPr>
          <a:xfrm>
            <a:off x="4665305" y="3310036"/>
            <a:ext cx="114300" cy="114300"/>
          </a:xfrm>
          <a:prstGeom prst="flowChartConnector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862585" y="3151435"/>
            <a:ext cx="7232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err="1">
                <a:solidFill>
                  <a:srgbClr val="FF0000"/>
                </a:solidFill>
                <a:latin typeface="Calibri"/>
                <a:cs typeface="+mn-cs"/>
              </a:rPr>
              <a:t>offset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 rot="-5400000">
            <a:off x="4163055" y="3497929"/>
            <a:ext cx="5289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err="1" smtClean="0">
                <a:solidFill>
                  <a:srgbClr val="FF0000"/>
                </a:solidFill>
                <a:latin typeface="Calibri"/>
                <a:cs typeface="+mn-cs"/>
              </a:rPr>
              <a:t>size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2" name="Straight Connector 11"/>
          <p:cNvCxnSpPr>
            <a:stCxn id="2" idx="4"/>
          </p:cNvCxnSpPr>
          <p:nvPr/>
        </p:nvCxnSpPr>
        <p:spPr>
          <a:xfrm>
            <a:off x="4722455" y="3424336"/>
            <a:ext cx="0" cy="280021"/>
          </a:xfrm>
          <a:prstGeom prst="line">
            <a:avLst/>
          </a:prstGeom>
          <a:ln>
            <a:solidFill>
              <a:srgbClr val="FF0000"/>
            </a:solidFill>
            <a:headEnd type="diamond"/>
            <a:tail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4825096" y="3377683"/>
            <a:ext cx="1025202" cy="326674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bg1"/>
                </a:solidFill>
              </a:rPr>
              <a:t>Data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8" name="Flowchart: Connector 27"/>
          <p:cNvSpPr/>
          <p:nvPr/>
        </p:nvSpPr>
        <p:spPr>
          <a:xfrm>
            <a:off x="7598343" y="4339550"/>
            <a:ext cx="114300" cy="114300"/>
          </a:xfrm>
          <a:prstGeom prst="flowChartConnector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6795623" y="4180949"/>
            <a:ext cx="7232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err="1">
                <a:solidFill>
                  <a:srgbClr val="FF0000"/>
                </a:solidFill>
                <a:latin typeface="Calibri"/>
                <a:cs typeface="+mn-cs"/>
              </a:rPr>
              <a:t>offset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 rot="-5400000">
            <a:off x="7096093" y="4527443"/>
            <a:ext cx="5289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err="1" smtClean="0">
                <a:solidFill>
                  <a:srgbClr val="FF0000"/>
                </a:solidFill>
                <a:latin typeface="Calibri"/>
                <a:cs typeface="+mn-cs"/>
              </a:rPr>
              <a:t>size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31" name="Straight Connector 30"/>
          <p:cNvCxnSpPr>
            <a:stCxn id="28" idx="4"/>
          </p:cNvCxnSpPr>
          <p:nvPr/>
        </p:nvCxnSpPr>
        <p:spPr>
          <a:xfrm>
            <a:off x="7655493" y="4453850"/>
            <a:ext cx="0" cy="280021"/>
          </a:xfrm>
          <a:prstGeom prst="line">
            <a:avLst/>
          </a:prstGeom>
          <a:ln>
            <a:solidFill>
              <a:srgbClr val="FF0000"/>
            </a:solidFill>
            <a:headEnd type="diamond"/>
            <a:tail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7758134" y="4407197"/>
            <a:ext cx="1025202" cy="326674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bg1"/>
                </a:solidFill>
              </a:rPr>
              <a:t>Data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4804715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itel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de-DE" dirty="0" err="1" smtClean="0"/>
              <a:t>Concepts</a:t>
            </a:r>
            <a:r>
              <a:rPr lang="de-DE" dirty="0" smtClean="0"/>
              <a:t>: </a:t>
            </a:r>
            <a:br>
              <a:rPr lang="de-DE" dirty="0" smtClean="0"/>
            </a:br>
            <a:r>
              <a:rPr lang="de-DE" dirty="0" err="1" smtClean="0"/>
              <a:t>one-sided</a:t>
            </a:r>
            <a:r>
              <a:rPr lang="de-DE" dirty="0" smtClean="0"/>
              <a:t> Communication</a:t>
            </a:r>
          </a:p>
        </p:txBody>
      </p:sp>
      <p:sp>
        <p:nvSpPr>
          <p:cNvPr id="24578" name="Inhaltsplatzhalter 2"/>
          <p:cNvSpPr>
            <a:spLocks noGrp="1"/>
          </p:cNvSpPr>
          <p:nvPr>
            <p:ph idx="4294967295"/>
          </p:nvPr>
        </p:nvSpPr>
        <p:spPr>
          <a:xfrm>
            <a:off x="457200" y="2074352"/>
            <a:ext cx="4723942" cy="4079875"/>
          </a:xfrm>
        </p:spPr>
        <p:txBody>
          <a:bodyPr/>
          <a:lstStyle/>
          <a:p>
            <a:pPr eaLnBrk="1" hangingPunct="1"/>
            <a:r>
              <a:rPr lang="de-DE" sz="2400" dirty="0" err="1" smtClean="0"/>
              <a:t>One-sided</a:t>
            </a:r>
            <a:r>
              <a:rPr lang="de-DE" sz="2400" dirty="0" smtClean="0"/>
              <a:t> </a:t>
            </a:r>
            <a:r>
              <a:rPr lang="de-DE" sz="2400" dirty="0" err="1" smtClean="0"/>
              <a:t>operations</a:t>
            </a:r>
            <a:r>
              <a:rPr lang="de-DE" sz="2400" dirty="0" smtClean="0"/>
              <a:t> </a:t>
            </a:r>
            <a:r>
              <a:rPr lang="de-DE" sz="2400" dirty="0" err="1" smtClean="0"/>
              <a:t>between</a:t>
            </a:r>
            <a:r>
              <a:rPr lang="de-DE" sz="2400" dirty="0"/>
              <a:t> </a:t>
            </a:r>
            <a:r>
              <a:rPr lang="de-DE" sz="2400" dirty="0" smtClean="0"/>
              <a:t>parallel </a:t>
            </a:r>
            <a:r>
              <a:rPr lang="de-DE" sz="2400" dirty="0" err="1" smtClean="0"/>
              <a:t>processes</a:t>
            </a:r>
            <a:r>
              <a:rPr lang="de-DE" sz="2400" dirty="0" smtClean="0"/>
              <a:t> </a:t>
            </a:r>
            <a:r>
              <a:rPr lang="de-DE" sz="2400" dirty="0" err="1" smtClean="0"/>
              <a:t>include</a:t>
            </a:r>
            <a:r>
              <a:rPr lang="de-DE" sz="2400" dirty="0" smtClean="0"/>
              <a:t> remote </a:t>
            </a:r>
            <a:r>
              <a:rPr lang="de-DE" sz="2400" dirty="0" err="1" smtClean="0"/>
              <a:t>reads</a:t>
            </a:r>
            <a:r>
              <a:rPr lang="de-DE" sz="2400" dirty="0" smtClean="0"/>
              <a:t> </a:t>
            </a:r>
            <a:r>
              <a:rPr lang="de-DE" sz="2400" dirty="0" err="1" smtClean="0"/>
              <a:t>and</a:t>
            </a:r>
            <a:r>
              <a:rPr lang="de-DE" sz="2400" dirty="0" smtClean="0"/>
              <a:t> </a:t>
            </a:r>
            <a:r>
              <a:rPr lang="de-DE" sz="2400" dirty="0" err="1" smtClean="0"/>
              <a:t>writes</a:t>
            </a:r>
            <a:r>
              <a:rPr lang="de-DE" sz="2400" dirty="0" smtClean="0"/>
              <a:t>. </a:t>
            </a:r>
          </a:p>
          <a:p>
            <a:pPr eaLnBrk="1" hangingPunct="1"/>
            <a:r>
              <a:rPr lang="de-DE" sz="2400" dirty="0" smtClean="0"/>
              <a:t>Data </a:t>
            </a:r>
            <a:r>
              <a:rPr lang="de-DE" sz="2400" dirty="0" err="1" smtClean="0"/>
              <a:t>can</a:t>
            </a:r>
            <a:r>
              <a:rPr lang="de-DE" sz="2400" dirty="0" smtClean="0"/>
              <a:t> </a:t>
            </a:r>
            <a:r>
              <a:rPr lang="de-DE" sz="2400" dirty="0" err="1" smtClean="0"/>
              <a:t>be</a:t>
            </a:r>
            <a:r>
              <a:rPr lang="de-DE" sz="2400" dirty="0" smtClean="0"/>
              <a:t> </a:t>
            </a:r>
            <a:r>
              <a:rPr lang="de-DE" sz="2400" dirty="0" err="1" smtClean="0"/>
              <a:t>accessed</a:t>
            </a:r>
            <a:r>
              <a:rPr lang="de-DE" sz="2400" dirty="0" smtClean="0"/>
              <a:t> </a:t>
            </a:r>
            <a:r>
              <a:rPr lang="de-DE" sz="2400" dirty="0" err="1" smtClean="0"/>
              <a:t>without</a:t>
            </a:r>
            <a:r>
              <a:rPr lang="de-DE" sz="2400" dirty="0" smtClean="0"/>
              <a:t> </a:t>
            </a:r>
            <a:r>
              <a:rPr lang="de-DE" sz="2400" dirty="0" err="1" smtClean="0"/>
              <a:t>participation</a:t>
            </a:r>
            <a:r>
              <a:rPr lang="de-DE" sz="2400" dirty="0" smtClean="0"/>
              <a:t> </a:t>
            </a:r>
            <a:r>
              <a:rPr lang="de-DE" sz="2400" dirty="0" err="1" smtClean="0"/>
              <a:t>of</a:t>
            </a:r>
            <a:r>
              <a:rPr lang="de-DE" sz="2400" dirty="0" smtClean="0"/>
              <a:t> </a:t>
            </a:r>
            <a:r>
              <a:rPr lang="de-DE" sz="2400" dirty="0" err="1" smtClean="0"/>
              <a:t>the</a:t>
            </a:r>
            <a:r>
              <a:rPr lang="de-DE" sz="2400" dirty="0" smtClean="0"/>
              <a:t> remote </a:t>
            </a:r>
            <a:r>
              <a:rPr lang="de-DE" sz="2400" dirty="0" err="1" smtClean="0"/>
              <a:t>site</a:t>
            </a:r>
            <a:r>
              <a:rPr lang="de-DE" sz="2400" dirty="0" smtClean="0"/>
              <a:t>. </a:t>
            </a:r>
          </a:p>
          <a:p>
            <a:pPr eaLnBrk="1" hangingPunct="1"/>
            <a:r>
              <a:rPr lang="de-DE" sz="2400" dirty="0" err="1" smtClean="0"/>
              <a:t>One-sided</a:t>
            </a:r>
            <a:r>
              <a:rPr lang="de-DE" sz="2400" dirty="0" smtClean="0"/>
              <a:t> </a:t>
            </a:r>
            <a:r>
              <a:rPr lang="de-DE" sz="2400" dirty="0" err="1" smtClean="0"/>
              <a:t>communication</a:t>
            </a:r>
            <a:r>
              <a:rPr lang="de-DE" sz="2400" dirty="0" smtClean="0"/>
              <a:t> </a:t>
            </a:r>
            <a:r>
              <a:rPr lang="de-DE" sz="2400" dirty="0" err="1" smtClean="0"/>
              <a:t>is</a:t>
            </a:r>
            <a:r>
              <a:rPr lang="de-DE" sz="2400" dirty="0" smtClean="0"/>
              <a:t> non-</a:t>
            </a:r>
            <a:r>
              <a:rPr lang="de-DE" sz="2400" dirty="0" err="1" smtClean="0"/>
              <a:t>blocking</a:t>
            </a:r>
            <a:r>
              <a:rPr lang="de-DE" sz="2400" dirty="0" smtClean="0"/>
              <a:t>: </a:t>
            </a:r>
            <a:r>
              <a:rPr lang="de-DE" sz="2400" dirty="0" err="1" smtClean="0"/>
              <a:t>communication</a:t>
            </a:r>
            <a:r>
              <a:rPr lang="de-DE" sz="2400" dirty="0" smtClean="0"/>
              <a:t> </a:t>
            </a:r>
            <a:r>
              <a:rPr lang="de-DE" sz="2400" dirty="0" err="1" smtClean="0"/>
              <a:t>is</a:t>
            </a:r>
            <a:r>
              <a:rPr lang="de-DE" sz="2400" dirty="0" smtClean="0"/>
              <a:t> </a:t>
            </a:r>
            <a:r>
              <a:rPr lang="de-DE" sz="2400" dirty="0" err="1" smtClean="0"/>
              <a:t>triggered</a:t>
            </a:r>
            <a:r>
              <a:rPr lang="de-DE" sz="2400" dirty="0" smtClean="0"/>
              <a:t> but </a:t>
            </a:r>
            <a:r>
              <a:rPr lang="de-DE" sz="2400" dirty="0" err="1" smtClean="0"/>
              <a:t>may</a:t>
            </a:r>
            <a:r>
              <a:rPr lang="de-DE" sz="2400" dirty="0" smtClean="0"/>
              <a:t> not </a:t>
            </a:r>
            <a:r>
              <a:rPr lang="de-DE" sz="2400" dirty="0" err="1" smtClean="0"/>
              <a:t>be</a:t>
            </a:r>
            <a:r>
              <a:rPr lang="de-DE" sz="2400" dirty="0" smtClean="0"/>
              <a:t> </a:t>
            </a:r>
            <a:r>
              <a:rPr lang="de-DE" sz="2400" dirty="0" err="1" smtClean="0"/>
              <a:t>finished</a:t>
            </a:r>
            <a:endParaRPr lang="de-DE" sz="2400" dirty="0" smtClean="0"/>
          </a:p>
        </p:txBody>
      </p:sp>
      <p:pic>
        <p:nvPicPr>
          <p:cNvPr id="24579" name="Picture 32" descr="AdTurb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488238" y="164452"/>
            <a:ext cx="1460500" cy="1292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3" name="Straight Connector 2"/>
          <p:cNvCxnSpPr/>
          <p:nvPr/>
        </p:nvCxnSpPr>
        <p:spPr>
          <a:xfrm>
            <a:off x="6708710" y="2435290"/>
            <a:ext cx="18661" cy="3816220"/>
          </a:xfrm>
          <a:prstGeom prst="line">
            <a:avLst/>
          </a:prstGeom>
          <a:ln>
            <a:solidFill>
              <a:srgbClr val="FF0000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5355771" y="298581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997725" y="2251597"/>
            <a:ext cx="10855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400" dirty="0" err="1" smtClean="0">
                <a:solidFill>
                  <a:srgbClr val="3B57A0"/>
                </a:solidFill>
                <a:latin typeface="Calibri"/>
                <a:cs typeface="+mn-cs"/>
              </a:rPr>
              <a:t>Node</a:t>
            </a:r>
            <a:r>
              <a:rPr lang="de-DE" sz="2400" dirty="0" smtClean="0">
                <a:solidFill>
                  <a:srgbClr val="3B57A0"/>
                </a:solidFill>
                <a:latin typeface="Calibri"/>
                <a:cs typeface="+mn-cs"/>
              </a:rPr>
              <a:t> 1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7370823" y="2297763"/>
            <a:ext cx="10855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400" dirty="0" err="1" smtClean="0">
                <a:solidFill>
                  <a:srgbClr val="3B57A0"/>
                </a:solidFill>
                <a:latin typeface="Calibri"/>
                <a:cs typeface="+mn-cs"/>
              </a:rPr>
              <a:t>Node</a:t>
            </a:r>
            <a:r>
              <a:rPr lang="de-DE" sz="2400" dirty="0" smtClean="0">
                <a:solidFill>
                  <a:srgbClr val="3B57A0"/>
                </a:solidFill>
                <a:latin typeface="Calibri"/>
                <a:cs typeface="+mn-cs"/>
              </a:rPr>
              <a:t> 2</a:t>
            </a:r>
            <a:endParaRPr lang="en-US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8882743" y="2297763"/>
            <a:ext cx="0" cy="395374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 rot="-5400000">
            <a:off x="7997615" y="5361327"/>
            <a:ext cx="13423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400" dirty="0" smtClean="0">
                <a:solidFill>
                  <a:srgbClr val="3B57A0"/>
                </a:solidFill>
                <a:latin typeface="Calibri"/>
                <a:cs typeface="+mn-cs"/>
              </a:rPr>
              <a:t>Time </a:t>
            </a:r>
            <a:r>
              <a:rPr lang="de-DE" sz="2400" dirty="0" err="1" smtClean="0">
                <a:solidFill>
                  <a:srgbClr val="3B57A0"/>
                </a:solidFill>
                <a:latin typeface="Calibri"/>
                <a:cs typeface="+mn-cs"/>
              </a:rPr>
              <a:t>axis</a:t>
            </a: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5635690" y="3471007"/>
            <a:ext cx="2277910" cy="84908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Flowchart: Connector 13"/>
          <p:cNvSpPr/>
          <p:nvPr/>
        </p:nvSpPr>
        <p:spPr>
          <a:xfrm>
            <a:off x="5542835" y="3355147"/>
            <a:ext cx="228600" cy="228600"/>
          </a:xfrm>
          <a:prstGeom prst="flowChartConnector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5181142" y="2940009"/>
            <a:ext cx="83535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400" dirty="0" err="1" smtClean="0">
                <a:solidFill>
                  <a:srgbClr val="3B57A0"/>
                </a:solidFill>
                <a:latin typeface="Calibri"/>
                <a:cs typeface="+mn-cs"/>
              </a:rPr>
              <a:t>write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798415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Schedule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9:00h 				</a:t>
            </a:r>
            <a:r>
              <a:rPr lang="de-DE" dirty="0" err="1" smtClean="0"/>
              <a:t>begin</a:t>
            </a:r>
            <a:endParaRPr lang="de-DE" dirty="0" smtClean="0"/>
          </a:p>
          <a:p>
            <a:r>
              <a:rPr lang="de-DE" dirty="0" smtClean="0"/>
              <a:t>10:15h-10:30h 	break</a:t>
            </a:r>
          </a:p>
          <a:p>
            <a:r>
              <a:rPr lang="de-DE" dirty="0" smtClean="0"/>
              <a:t>11:45h-12:00h	break</a:t>
            </a:r>
          </a:p>
          <a:p>
            <a:r>
              <a:rPr lang="de-DE" dirty="0" smtClean="0"/>
              <a:t>13:00h-14:00h	lunch</a:t>
            </a:r>
          </a:p>
          <a:p>
            <a:r>
              <a:rPr lang="de-DE" dirty="0" smtClean="0"/>
              <a:t>15:15h-15:30h	break</a:t>
            </a:r>
          </a:p>
          <a:p>
            <a:r>
              <a:rPr lang="de-DE" dirty="0" smtClean="0"/>
              <a:t>17:00					end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948139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itel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de-DE" dirty="0" err="1" smtClean="0"/>
              <a:t>Concepts</a:t>
            </a:r>
            <a:r>
              <a:rPr lang="de-DE" dirty="0" smtClean="0"/>
              <a:t>: </a:t>
            </a:r>
            <a:br>
              <a:rPr lang="de-DE" dirty="0" smtClean="0"/>
            </a:br>
            <a:r>
              <a:rPr lang="de-DE" dirty="0" err="1" smtClean="0"/>
              <a:t>one-sided</a:t>
            </a:r>
            <a:r>
              <a:rPr lang="de-DE" dirty="0" smtClean="0"/>
              <a:t> Communication</a:t>
            </a:r>
          </a:p>
        </p:txBody>
      </p:sp>
      <p:sp>
        <p:nvSpPr>
          <p:cNvPr id="24578" name="Inhaltsplatzhalter 2"/>
          <p:cNvSpPr>
            <a:spLocks noGrp="1"/>
          </p:cNvSpPr>
          <p:nvPr>
            <p:ph idx="4294967295"/>
          </p:nvPr>
        </p:nvSpPr>
        <p:spPr>
          <a:xfrm>
            <a:off x="457200" y="2074352"/>
            <a:ext cx="4105469" cy="4079875"/>
          </a:xfrm>
        </p:spPr>
        <p:txBody>
          <a:bodyPr/>
          <a:lstStyle/>
          <a:p>
            <a:pPr eaLnBrk="1" hangingPunct="1"/>
            <a:r>
              <a:rPr lang="de-DE" sz="2400" dirty="0" err="1" smtClean="0"/>
              <a:t>Node</a:t>
            </a:r>
            <a:r>
              <a:rPr lang="de-DE" sz="2400" dirty="0" smtClean="0"/>
              <a:t> 2 </a:t>
            </a:r>
            <a:r>
              <a:rPr lang="de-DE" sz="2400" dirty="0" err="1" smtClean="0"/>
              <a:t>has</a:t>
            </a:r>
            <a:r>
              <a:rPr lang="de-DE" sz="2400" dirty="0" smtClean="0"/>
              <a:t> not </a:t>
            </a:r>
            <a:r>
              <a:rPr lang="de-DE" sz="2400" dirty="0" err="1" smtClean="0"/>
              <a:t>participated</a:t>
            </a:r>
            <a:r>
              <a:rPr lang="de-DE" sz="2400" dirty="0" smtClean="0"/>
              <a:t>, </a:t>
            </a:r>
            <a:r>
              <a:rPr lang="de-DE" sz="2400" dirty="0" err="1" smtClean="0"/>
              <a:t>it</a:t>
            </a:r>
            <a:r>
              <a:rPr lang="de-DE" sz="2400" dirty="0" smtClean="0"/>
              <a:t> </a:t>
            </a:r>
            <a:r>
              <a:rPr lang="de-DE" sz="2400" dirty="0" err="1" smtClean="0"/>
              <a:t>does</a:t>
            </a:r>
            <a:r>
              <a:rPr lang="de-DE" sz="2400" dirty="0" smtClean="0"/>
              <a:t> not </a:t>
            </a:r>
            <a:r>
              <a:rPr lang="de-DE" sz="2400" dirty="0" err="1" smtClean="0"/>
              <a:t>know</a:t>
            </a:r>
            <a:r>
              <a:rPr lang="de-DE" sz="2400" dirty="0" smtClean="0"/>
              <a:t> </a:t>
            </a:r>
            <a:r>
              <a:rPr lang="de-DE" sz="2400" dirty="0" err="1" smtClean="0"/>
              <a:t>that</a:t>
            </a:r>
            <a:r>
              <a:rPr lang="de-DE" sz="2400" dirty="0" smtClean="0"/>
              <a:t> </a:t>
            </a:r>
            <a:r>
              <a:rPr lang="de-DE" sz="2400" dirty="0" err="1" smtClean="0"/>
              <a:t>communication</a:t>
            </a:r>
            <a:r>
              <a:rPr lang="de-DE" sz="2400" dirty="0" smtClean="0"/>
              <a:t> </a:t>
            </a:r>
            <a:r>
              <a:rPr lang="de-DE" sz="2400" dirty="0" err="1" smtClean="0"/>
              <a:t>has</a:t>
            </a:r>
            <a:r>
              <a:rPr lang="de-DE" sz="2400" dirty="0" smtClean="0"/>
              <a:t> </a:t>
            </a:r>
            <a:r>
              <a:rPr lang="de-DE" sz="2400" dirty="0" err="1" smtClean="0"/>
              <a:t>started</a:t>
            </a:r>
            <a:endParaRPr lang="de-DE" sz="2400" dirty="0" smtClean="0"/>
          </a:p>
        </p:txBody>
      </p:sp>
      <p:pic>
        <p:nvPicPr>
          <p:cNvPr id="24579" name="Picture 32" descr="AdTurb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488238" y="164452"/>
            <a:ext cx="1460500" cy="1292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3" name="Straight Connector 2"/>
          <p:cNvCxnSpPr/>
          <p:nvPr/>
        </p:nvCxnSpPr>
        <p:spPr>
          <a:xfrm>
            <a:off x="6708710" y="2435290"/>
            <a:ext cx="18661" cy="3816220"/>
          </a:xfrm>
          <a:prstGeom prst="line">
            <a:avLst/>
          </a:prstGeom>
          <a:ln>
            <a:solidFill>
              <a:srgbClr val="FF0000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5355771" y="298581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997725" y="2251597"/>
            <a:ext cx="10855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400" dirty="0" err="1" smtClean="0">
                <a:solidFill>
                  <a:srgbClr val="3B57A0"/>
                </a:solidFill>
                <a:latin typeface="Calibri"/>
                <a:cs typeface="+mn-cs"/>
              </a:rPr>
              <a:t>Node</a:t>
            </a:r>
            <a:r>
              <a:rPr lang="de-DE" sz="2400" dirty="0" smtClean="0">
                <a:solidFill>
                  <a:srgbClr val="3B57A0"/>
                </a:solidFill>
                <a:latin typeface="Calibri"/>
                <a:cs typeface="+mn-cs"/>
              </a:rPr>
              <a:t> 1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7370823" y="2297763"/>
            <a:ext cx="10855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400" dirty="0" err="1" smtClean="0">
                <a:solidFill>
                  <a:srgbClr val="3B57A0"/>
                </a:solidFill>
                <a:latin typeface="Calibri"/>
                <a:cs typeface="+mn-cs"/>
              </a:rPr>
              <a:t>Node</a:t>
            </a:r>
            <a:r>
              <a:rPr lang="de-DE" sz="2400" dirty="0" smtClean="0">
                <a:solidFill>
                  <a:srgbClr val="3B57A0"/>
                </a:solidFill>
                <a:latin typeface="Calibri"/>
                <a:cs typeface="+mn-cs"/>
              </a:rPr>
              <a:t> 2</a:t>
            </a:r>
            <a:endParaRPr lang="en-US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8882743" y="2297763"/>
            <a:ext cx="0" cy="395374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 rot="-5400000">
            <a:off x="7997615" y="5361327"/>
            <a:ext cx="13423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400" dirty="0" smtClean="0">
                <a:solidFill>
                  <a:srgbClr val="3B57A0"/>
                </a:solidFill>
                <a:latin typeface="Calibri"/>
                <a:cs typeface="+mn-cs"/>
              </a:rPr>
              <a:t>Time </a:t>
            </a:r>
            <a:r>
              <a:rPr lang="de-DE" sz="2400" dirty="0" err="1" smtClean="0">
                <a:solidFill>
                  <a:srgbClr val="3B57A0"/>
                </a:solidFill>
                <a:latin typeface="Calibri"/>
                <a:cs typeface="+mn-cs"/>
              </a:rPr>
              <a:t>axis</a:t>
            </a: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5635690" y="3471007"/>
            <a:ext cx="2277910" cy="84908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Flowchart: Connector 13"/>
          <p:cNvSpPr/>
          <p:nvPr/>
        </p:nvSpPr>
        <p:spPr>
          <a:xfrm>
            <a:off x="5542835" y="3355147"/>
            <a:ext cx="228600" cy="228600"/>
          </a:xfrm>
          <a:prstGeom prst="flowChartConnector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5181142" y="2940009"/>
            <a:ext cx="83535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400" dirty="0" err="1" smtClean="0">
                <a:solidFill>
                  <a:srgbClr val="3B57A0"/>
                </a:solidFill>
                <a:latin typeface="Calibri"/>
                <a:cs typeface="+mn-cs"/>
              </a:rPr>
              <a:t>write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0123410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itel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de-DE" dirty="0" err="1" smtClean="0"/>
              <a:t>Concepts</a:t>
            </a:r>
            <a:r>
              <a:rPr lang="de-DE" dirty="0" smtClean="0"/>
              <a:t>: </a:t>
            </a:r>
            <a:br>
              <a:rPr lang="de-DE" dirty="0" smtClean="0"/>
            </a:br>
            <a:r>
              <a:rPr lang="de-DE" dirty="0" smtClean="0"/>
              <a:t>Synchronisation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Notifications</a:t>
            </a:r>
            <a:endParaRPr lang="de-DE" dirty="0" smtClean="0"/>
          </a:p>
        </p:txBody>
      </p:sp>
      <p:sp>
        <p:nvSpPr>
          <p:cNvPr id="24578" name="Inhaltsplatzhalter 2"/>
          <p:cNvSpPr>
            <a:spLocks noGrp="1"/>
          </p:cNvSpPr>
          <p:nvPr>
            <p:ph idx="4294967295"/>
          </p:nvPr>
        </p:nvSpPr>
        <p:spPr>
          <a:xfrm>
            <a:off x="457200" y="2074352"/>
            <a:ext cx="4105469" cy="4079875"/>
          </a:xfrm>
        </p:spPr>
        <p:txBody>
          <a:bodyPr/>
          <a:lstStyle/>
          <a:p>
            <a:pPr eaLnBrk="1" hangingPunct="1"/>
            <a:r>
              <a:rPr lang="de-DE" sz="2400" dirty="0" err="1" smtClean="0"/>
              <a:t>Node</a:t>
            </a:r>
            <a:r>
              <a:rPr lang="de-DE" sz="2400" dirty="0" smtClean="0"/>
              <a:t> 2 </a:t>
            </a:r>
            <a:r>
              <a:rPr lang="de-DE" sz="2400" dirty="0" err="1" smtClean="0"/>
              <a:t>has</a:t>
            </a:r>
            <a:r>
              <a:rPr lang="de-DE" sz="2400" dirty="0" smtClean="0"/>
              <a:t> not </a:t>
            </a:r>
            <a:r>
              <a:rPr lang="de-DE" sz="2400" dirty="0" err="1" smtClean="0"/>
              <a:t>participated</a:t>
            </a:r>
            <a:r>
              <a:rPr lang="de-DE" sz="2400" dirty="0" smtClean="0"/>
              <a:t>, </a:t>
            </a:r>
            <a:r>
              <a:rPr lang="de-DE" sz="2400" dirty="0" err="1" smtClean="0"/>
              <a:t>it</a:t>
            </a:r>
            <a:r>
              <a:rPr lang="de-DE" sz="2400" dirty="0" smtClean="0"/>
              <a:t> </a:t>
            </a:r>
            <a:r>
              <a:rPr lang="de-DE" sz="2400" dirty="0" err="1" smtClean="0"/>
              <a:t>does</a:t>
            </a:r>
            <a:r>
              <a:rPr lang="de-DE" sz="2400" dirty="0" smtClean="0"/>
              <a:t> not </a:t>
            </a:r>
            <a:r>
              <a:rPr lang="de-DE" sz="2400" dirty="0" err="1" smtClean="0"/>
              <a:t>know</a:t>
            </a:r>
            <a:r>
              <a:rPr lang="de-DE" sz="2400" dirty="0" smtClean="0"/>
              <a:t> </a:t>
            </a:r>
            <a:r>
              <a:rPr lang="de-DE" sz="2400" dirty="0" err="1" smtClean="0"/>
              <a:t>that</a:t>
            </a:r>
            <a:r>
              <a:rPr lang="de-DE" sz="2400" dirty="0" smtClean="0"/>
              <a:t> </a:t>
            </a:r>
            <a:r>
              <a:rPr lang="de-DE" sz="2400" dirty="0" err="1" smtClean="0"/>
              <a:t>communication</a:t>
            </a:r>
            <a:r>
              <a:rPr lang="de-DE" sz="2400" dirty="0" smtClean="0"/>
              <a:t> </a:t>
            </a:r>
            <a:r>
              <a:rPr lang="de-DE" sz="2400" dirty="0" err="1" smtClean="0"/>
              <a:t>has</a:t>
            </a:r>
            <a:r>
              <a:rPr lang="de-DE" sz="2400" dirty="0" smtClean="0"/>
              <a:t> </a:t>
            </a:r>
            <a:r>
              <a:rPr lang="de-DE" sz="2400" dirty="0" err="1" smtClean="0"/>
              <a:t>started</a:t>
            </a:r>
            <a:endParaRPr lang="de-DE" sz="2400" dirty="0" smtClean="0"/>
          </a:p>
          <a:p>
            <a:pPr eaLnBrk="1" hangingPunct="1"/>
            <a:r>
              <a:rPr lang="de-DE" sz="2400" dirty="0" err="1" smtClean="0"/>
              <a:t>It</a:t>
            </a:r>
            <a:r>
              <a:rPr lang="de-DE" sz="2400" dirty="0" smtClean="0"/>
              <a:t> </a:t>
            </a:r>
            <a:r>
              <a:rPr lang="de-DE" sz="2400" dirty="0" err="1" smtClean="0"/>
              <a:t>has</a:t>
            </a:r>
            <a:r>
              <a:rPr lang="de-DE" sz="2400" dirty="0" smtClean="0"/>
              <a:t> </a:t>
            </a:r>
            <a:r>
              <a:rPr lang="de-DE" sz="2400" dirty="0" err="1" smtClean="0"/>
              <a:t>to</a:t>
            </a:r>
            <a:r>
              <a:rPr lang="de-DE" sz="2400" dirty="0" smtClean="0"/>
              <a:t> </a:t>
            </a:r>
            <a:r>
              <a:rPr lang="de-DE" sz="2400" dirty="0" err="1" smtClean="0"/>
              <a:t>be</a:t>
            </a:r>
            <a:r>
              <a:rPr lang="de-DE" sz="2400" dirty="0" smtClean="0"/>
              <a:t> </a:t>
            </a:r>
            <a:r>
              <a:rPr lang="de-DE" sz="2400" dirty="0" err="1" smtClean="0"/>
              <a:t>notified</a:t>
            </a:r>
            <a:r>
              <a:rPr lang="de-DE" sz="2400" dirty="0" smtClean="0"/>
              <a:t>.</a:t>
            </a:r>
          </a:p>
        </p:txBody>
      </p:sp>
      <p:pic>
        <p:nvPicPr>
          <p:cNvPr id="24579" name="Picture 32" descr="AdTurb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488238" y="164452"/>
            <a:ext cx="1460500" cy="1292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3" name="Straight Connector 2"/>
          <p:cNvCxnSpPr/>
          <p:nvPr/>
        </p:nvCxnSpPr>
        <p:spPr>
          <a:xfrm>
            <a:off x="6708710" y="2435290"/>
            <a:ext cx="18661" cy="3816220"/>
          </a:xfrm>
          <a:prstGeom prst="line">
            <a:avLst/>
          </a:prstGeom>
          <a:ln>
            <a:solidFill>
              <a:srgbClr val="FF0000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5355771" y="298581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997725" y="2251597"/>
            <a:ext cx="10855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400" dirty="0" err="1" smtClean="0">
                <a:solidFill>
                  <a:srgbClr val="3B57A0"/>
                </a:solidFill>
                <a:latin typeface="Calibri"/>
                <a:cs typeface="+mn-cs"/>
              </a:rPr>
              <a:t>Node</a:t>
            </a:r>
            <a:r>
              <a:rPr lang="de-DE" sz="2400" dirty="0" smtClean="0">
                <a:solidFill>
                  <a:srgbClr val="3B57A0"/>
                </a:solidFill>
                <a:latin typeface="Calibri"/>
                <a:cs typeface="+mn-cs"/>
              </a:rPr>
              <a:t> 1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7370823" y="2297763"/>
            <a:ext cx="10855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400" dirty="0" err="1" smtClean="0">
                <a:solidFill>
                  <a:srgbClr val="3B57A0"/>
                </a:solidFill>
                <a:latin typeface="Calibri"/>
                <a:cs typeface="+mn-cs"/>
              </a:rPr>
              <a:t>Node</a:t>
            </a:r>
            <a:r>
              <a:rPr lang="de-DE" sz="2400" dirty="0" smtClean="0">
                <a:solidFill>
                  <a:srgbClr val="3B57A0"/>
                </a:solidFill>
                <a:latin typeface="Calibri"/>
                <a:cs typeface="+mn-cs"/>
              </a:rPr>
              <a:t> 2</a:t>
            </a:r>
            <a:endParaRPr lang="en-US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8882743" y="2297763"/>
            <a:ext cx="0" cy="395374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 rot="-5400000">
            <a:off x="7997615" y="5361327"/>
            <a:ext cx="13423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400" dirty="0" smtClean="0">
                <a:solidFill>
                  <a:srgbClr val="3B57A0"/>
                </a:solidFill>
                <a:latin typeface="Calibri"/>
                <a:cs typeface="+mn-cs"/>
              </a:rPr>
              <a:t>Time </a:t>
            </a:r>
            <a:r>
              <a:rPr lang="de-DE" sz="2400" dirty="0" err="1" smtClean="0">
                <a:solidFill>
                  <a:srgbClr val="3B57A0"/>
                </a:solidFill>
                <a:latin typeface="Calibri"/>
                <a:cs typeface="+mn-cs"/>
              </a:rPr>
              <a:t>axis</a:t>
            </a: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5635690" y="3471007"/>
            <a:ext cx="2277910" cy="84908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Flowchart: Connector 13"/>
          <p:cNvSpPr/>
          <p:nvPr/>
        </p:nvSpPr>
        <p:spPr>
          <a:xfrm>
            <a:off x="5542835" y="3355147"/>
            <a:ext cx="228600" cy="228600"/>
          </a:xfrm>
          <a:prstGeom prst="flowChartConnector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5181142" y="2940009"/>
            <a:ext cx="83535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400" dirty="0" err="1" smtClean="0">
                <a:solidFill>
                  <a:srgbClr val="3B57A0"/>
                </a:solidFill>
                <a:latin typeface="Calibri"/>
                <a:cs typeface="+mn-cs"/>
              </a:rPr>
              <a:t>write</a:t>
            </a:r>
            <a:endParaRPr lang="en-US" dirty="0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5657456" y="3996647"/>
            <a:ext cx="2277910" cy="84908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5230901" y="3568290"/>
            <a:ext cx="9171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400" dirty="0" err="1" smtClean="0">
                <a:solidFill>
                  <a:srgbClr val="3B57A0"/>
                </a:solidFill>
                <a:latin typeface="Calibri"/>
                <a:cs typeface="+mn-cs"/>
              </a:rPr>
              <a:t>notify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995395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itel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de-DE" dirty="0" err="1" smtClean="0"/>
              <a:t>Concepts</a:t>
            </a:r>
            <a:r>
              <a:rPr lang="de-DE" dirty="0" smtClean="0"/>
              <a:t>: </a:t>
            </a:r>
            <a:br>
              <a:rPr lang="de-DE" dirty="0" smtClean="0"/>
            </a:br>
            <a:r>
              <a:rPr lang="de-DE" dirty="0" smtClean="0"/>
              <a:t>Synchronisation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Notifications</a:t>
            </a:r>
            <a:endParaRPr lang="de-DE" dirty="0" smtClean="0"/>
          </a:p>
        </p:txBody>
      </p:sp>
      <p:sp>
        <p:nvSpPr>
          <p:cNvPr id="24578" name="Inhaltsplatzhalter 2"/>
          <p:cNvSpPr>
            <a:spLocks noGrp="1"/>
          </p:cNvSpPr>
          <p:nvPr>
            <p:ph idx="4294967295"/>
          </p:nvPr>
        </p:nvSpPr>
        <p:spPr>
          <a:xfrm>
            <a:off x="457200" y="2074352"/>
            <a:ext cx="4105469" cy="4079875"/>
          </a:xfrm>
        </p:spPr>
        <p:txBody>
          <a:bodyPr/>
          <a:lstStyle/>
          <a:p>
            <a:pPr eaLnBrk="1" hangingPunct="1"/>
            <a:r>
              <a:rPr lang="de-DE" sz="2400" dirty="0" err="1" smtClean="0"/>
              <a:t>Node</a:t>
            </a:r>
            <a:r>
              <a:rPr lang="de-DE" sz="2400" dirty="0" smtClean="0"/>
              <a:t> 2 </a:t>
            </a:r>
            <a:r>
              <a:rPr lang="de-DE" sz="2400" dirty="0" err="1" smtClean="0"/>
              <a:t>has</a:t>
            </a:r>
            <a:r>
              <a:rPr lang="de-DE" sz="2400" dirty="0" smtClean="0"/>
              <a:t> not </a:t>
            </a:r>
            <a:r>
              <a:rPr lang="de-DE" sz="2400" dirty="0" err="1" smtClean="0"/>
              <a:t>participated</a:t>
            </a:r>
            <a:r>
              <a:rPr lang="de-DE" sz="2400" dirty="0" smtClean="0"/>
              <a:t>, </a:t>
            </a:r>
            <a:r>
              <a:rPr lang="de-DE" sz="2400" dirty="0" err="1" smtClean="0"/>
              <a:t>it</a:t>
            </a:r>
            <a:r>
              <a:rPr lang="de-DE" sz="2400" dirty="0" smtClean="0"/>
              <a:t> </a:t>
            </a:r>
            <a:r>
              <a:rPr lang="de-DE" sz="2400" dirty="0" err="1" smtClean="0"/>
              <a:t>does</a:t>
            </a:r>
            <a:r>
              <a:rPr lang="de-DE" sz="2400" dirty="0" smtClean="0"/>
              <a:t> not </a:t>
            </a:r>
            <a:r>
              <a:rPr lang="de-DE" sz="2400" dirty="0" err="1" smtClean="0"/>
              <a:t>know</a:t>
            </a:r>
            <a:r>
              <a:rPr lang="de-DE" sz="2400" dirty="0" smtClean="0"/>
              <a:t> </a:t>
            </a:r>
            <a:r>
              <a:rPr lang="de-DE" sz="2400" dirty="0" err="1" smtClean="0"/>
              <a:t>that</a:t>
            </a:r>
            <a:r>
              <a:rPr lang="de-DE" sz="2400" dirty="0" smtClean="0"/>
              <a:t> </a:t>
            </a:r>
            <a:r>
              <a:rPr lang="de-DE" sz="2400" dirty="0" err="1" smtClean="0"/>
              <a:t>communication</a:t>
            </a:r>
            <a:r>
              <a:rPr lang="de-DE" sz="2400" dirty="0" smtClean="0"/>
              <a:t> </a:t>
            </a:r>
            <a:r>
              <a:rPr lang="de-DE" sz="2400" dirty="0" err="1" smtClean="0"/>
              <a:t>has</a:t>
            </a:r>
            <a:r>
              <a:rPr lang="de-DE" sz="2400" dirty="0" smtClean="0"/>
              <a:t> </a:t>
            </a:r>
            <a:r>
              <a:rPr lang="de-DE" sz="2400" dirty="0" err="1" smtClean="0"/>
              <a:t>started</a:t>
            </a:r>
            <a:endParaRPr lang="de-DE" sz="2400" dirty="0" smtClean="0"/>
          </a:p>
          <a:p>
            <a:pPr eaLnBrk="1" hangingPunct="1"/>
            <a:r>
              <a:rPr lang="de-DE" sz="2400" dirty="0" err="1" smtClean="0"/>
              <a:t>It</a:t>
            </a:r>
            <a:r>
              <a:rPr lang="de-DE" sz="2400" dirty="0" smtClean="0"/>
              <a:t> </a:t>
            </a:r>
            <a:r>
              <a:rPr lang="de-DE" sz="2400" dirty="0" err="1" smtClean="0"/>
              <a:t>has</a:t>
            </a:r>
            <a:r>
              <a:rPr lang="de-DE" sz="2400" dirty="0" smtClean="0"/>
              <a:t> </a:t>
            </a:r>
            <a:r>
              <a:rPr lang="de-DE" sz="2400" dirty="0" err="1" smtClean="0"/>
              <a:t>to</a:t>
            </a:r>
            <a:r>
              <a:rPr lang="de-DE" sz="2400" dirty="0" smtClean="0"/>
              <a:t> </a:t>
            </a:r>
            <a:r>
              <a:rPr lang="de-DE" sz="2400" dirty="0" err="1" smtClean="0"/>
              <a:t>be</a:t>
            </a:r>
            <a:r>
              <a:rPr lang="de-DE" sz="2400" dirty="0" smtClean="0"/>
              <a:t> </a:t>
            </a:r>
            <a:r>
              <a:rPr lang="de-DE" sz="2400" dirty="0" err="1" smtClean="0"/>
              <a:t>notified</a:t>
            </a:r>
            <a:r>
              <a:rPr lang="de-DE" sz="2400" dirty="0" smtClean="0"/>
              <a:t> </a:t>
            </a:r>
            <a:r>
              <a:rPr lang="de-DE" sz="2400" dirty="0" err="1" smtClean="0"/>
              <a:t>for</a:t>
            </a:r>
            <a:r>
              <a:rPr lang="de-DE" sz="2400" dirty="0" smtClean="0"/>
              <a:t> </a:t>
            </a:r>
            <a:r>
              <a:rPr lang="de-DE" sz="2400" dirty="0" err="1" smtClean="0"/>
              <a:t>data</a:t>
            </a:r>
            <a:r>
              <a:rPr lang="de-DE" sz="2400" dirty="0" smtClean="0"/>
              <a:t> </a:t>
            </a:r>
            <a:r>
              <a:rPr lang="de-DE" sz="2400" dirty="0" err="1" smtClean="0"/>
              <a:t>movement</a:t>
            </a:r>
            <a:r>
              <a:rPr lang="de-DE" sz="2400" dirty="0" smtClean="0"/>
              <a:t> </a:t>
            </a:r>
            <a:r>
              <a:rPr lang="de-DE" sz="2400" dirty="0" err="1" smtClean="0"/>
              <a:t>completion</a:t>
            </a:r>
            <a:r>
              <a:rPr lang="de-DE" sz="2400" dirty="0" smtClean="0"/>
              <a:t>.</a:t>
            </a:r>
          </a:p>
          <a:p>
            <a:pPr eaLnBrk="1" hangingPunct="1"/>
            <a:r>
              <a:rPr lang="de-DE" sz="2400" dirty="0" err="1" smtClean="0"/>
              <a:t>Node</a:t>
            </a:r>
            <a:r>
              <a:rPr lang="de-DE" sz="2400" dirty="0" smtClean="0"/>
              <a:t> 1 </a:t>
            </a:r>
            <a:r>
              <a:rPr lang="de-DE" sz="2400" dirty="0" err="1" smtClean="0"/>
              <a:t>does</a:t>
            </a:r>
            <a:r>
              <a:rPr lang="de-DE" sz="2400" dirty="0" smtClean="0"/>
              <a:t> not </a:t>
            </a:r>
            <a:r>
              <a:rPr lang="de-DE" sz="2400" dirty="0" err="1" smtClean="0"/>
              <a:t>know</a:t>
            </a:r>
            <a:r>
              <a:rPr lang="de-DE" sz="2400" dirty="0" smtClean="0"/>
              <a:t> </a:t>
            </a:r>
            <a:r>
              <a:rPr lang="de-DE" sz="2400" dirty="0" err="1" smtClean="0"/>
              <a:t>if</a:t>
            </a:r>
            <a:r>
              <a:rPr lang="de-DE" sz="2400" dirty="0" smtClean="0"/>
              <a:t> </a:t>
            </a:r>
            <a:r>
              <a:rPr lang="de-DE" sz="2400" dirty="0" err="1" smtClean="0"/>
              <a:t>the</a:t>
            </a:r>
            <a:r>
              <a:rPr lang="de-DE" sz="2400" dirty="0" smtClean="0"/>
              <a:t> </a:t>
            </a:r>
            <a:r>
              <a:rPr lang="de-DE" sz="2400" dirty="0" err="1" smtClean="0"/>
              <a:t>write</a:t>
            </a:r>
            <a:r>
              <a:rPr lang="de-DE" sz="2400" dirty="0" smtClean="0"/>
              <a:t> </a:t>
            </a:r>
            <a:r>
              <a:rPr lang="de-DE" sz="2400" dirty="0" err="1" smtClean="0"/>
              <a:t>has</a:t>
            </a:r>
            <a:r>
              <a:rPr lang="de-DE" sz="2400" dirty="0" smtClean="0"/>
              <a:t> </a:t>
            </a:r>
            <a:r>
              <a:rPr lang="de-DE" sz="2400" dirty="0" err="1" smtClean="0"/>
              <a:t>finished</a:t>
            </a:r>
            <a:r>
              <a:rPr lang="de-DE" sz="2400" dirty="0" smtClean="0"/>
              <a:t>.</a:t>
            </a:r>
          </a:p>
          <a:p>
            <a:pPr eaLnBrk="1" hangingPunct="1"/>
            <a:r>
              <a:rPr lang="de-DE" sz="2400" dirty="0" err="1" smtClean="0"/>
              <a:t>If</a:t>
            </a:r>
            <a:r>
              <a:rPr lang="de-DE" sz="2400" dirty="0" smtClean="0"/>
              <a:t> </a:t>
            </a:r>
            <a:r>
              <a:rPr lang="de-DE" sz="2400" dirty="0" err="1" smtClean="0"/>
              <a:t>it</a:t>
            </a:r>
            <a:r>
              <a:rPr lang="de-DE" sz="2400" dirty="0" smtClean="0"/>
              <a:t> </a:t>
            </a:r>
            <a:r>
              <a:rPr lang="de-DE" sz="2400" dirty="0" err="1" smtClean="0"/>
              <a:t>needs</a:t>
            </a:r>
            <a:r>
              <a:rPr lang="de-DE" sz="2400" dirty="0" smtClean="0"/>
              <a:t> </a:t>
            </a:r>
            <a:r>
              <a:rPr lang="de-DE" sz="2400" dirty="0" err="1" smtClean="0"/>
              <a:t>to</a:t>
            </a:r>
            <a:r>
              <a:rPr lang="de-DE" sz="2400" dirty="0" smtClean="0"/>
              <a:t> </a:t>
            </a:r>
            <a:r>
              <a:rPr lang="de-DE" sz="2400" dirty="0" err="1" smtClean="0"/>
              <a:t>know</a:t>
            </a:r>
            <a:r>
              <a:rPr lang="de-DE" sz="2400" dirty="0" smtClean="0"/>
              <a:t>, </a:t>
            </a:r>
            <a:r>
              <a:rPr lang="de-DE" sz="2400" dirty="0" err="1" smtClean="0"/>
              <a:t>it</a:t>
            </a:r>
            <a:r>
              <a:rPr lang="de-DE" sz="2400" dirty="0" smtClean="0"/>
              <a:t> also </a:t>
            </a:r>
            <a:r>
              <a:rPr lang="de-DE" sz="2400" dirty="0" err="1" smtClean="0"/>
              <a:t>has</a:t>
            </a:r>
            <a:r>
              <a:rPr lang="de-DE" sz="2400" dirty="0" smtClean="0"/>
              <a:t> </a:t>
            </a:r>
            <a:r>
              <a:rPr lang="de-DE" sz="2400" dirty="0" err="1" smtClean="0"/>
              <a:t>to</a:t>
            </a:r>
            <a:r>
              <a:rPr lang="de-DE" sz="2400" dirty="0" smtClean="0"/>
              <a:t> </a:t>
            </a:r>
            <a:r>
              <a:rPr lang="de-DE" sz="2400" dirty="0" err="1" smtClean="0"/>
              <a:t>be</a:t>
            </a:r>
            <a:r>
              <a:rPr lang="de-DE" sz="2400" dirty="0" smtClean="0"/>
              <a:t> </a:t>
            </a:r>
            <a:r>
              <a:rPr lang="de-DE" sz="2400" dirty="0" err="1" smtClean="0"/>
              <a:t>notified</a:t>
            </a:r>
            <a:endParaRPr lang="de-DE" sz="2400" dirty="0" smtClean="0"/>
          </a:p>
        </p:txBody>
      </p:sp>
      <p:pic>
        <p:nvPicPr>
          <p:cNvPr id="24579" name="Picture 32" descr="AdTurb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488238" y="164452"/>
            <a:ext cx="1460500" cy="1292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3" name="Straight Connector 2"/>
          <p:cNvCxnSpPr/>
          <p:nvPr/>
        </p:nvCxnSpPr>
        <p:spPr>
          <a:xfrm>
            <a:off x="6708710" y="2435290"/>
            <a:ext cx="18661" cy="3816220"/>
          </a:xfrm>
          <a:prstGeom prst="line">
            <a:avLst/>
          </a:prstGeom>
          <a:ln>
            <a:solidFill>
              <a:srgbClr val="FF0000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5355771" y="298581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997725" y="2251597"/>
            <a:ext cx="10855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400" dirty="0" err="1" smtClean="0">
                <a:solidFill>
                  <a:srgbClr val="3B57A0"/>
                </a:solidFill>
                <a:latin typeface="Calibri"/>
                <a:cs typeface="+mn-cs"/>
              </a:rPr>
              <a:t>Node</a:t>
            </a:r>
            <a:r>
              <a:rPr lang="de-DE" sz="2400" dirty="0" smtClean="0">
                <a:solidFill>
                  <a:srgbClr val="3B57A0"/>
                </a:solidFill>
                <a:latin typeface="Calibri"/>
                <a:cs typeface="+mn-cs"/>
              </a:rPr>
              <a:t> 1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7370823" y="2297763"/>
            <a:ext cx="10855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400" dirty="0" err="1" smtClean="0">
                <a:solidFill>
                  <a:srgbClr val="3B57A0"/>
                </a:solidFill>
                <a:latin typeface="Calibri"/>
                <a:cs typeface="+mn-cs"/>
              </a:rPr>
              <a:t>Node</a:t>
            </a:r>
            <a:r>
              <a:rPr lang="de-DE" sz="2400" dirty="0" smtClean="0">
                <a:solidFill>
                  <a:srgbClr val="3B57A0"/>
                </a:solidFill>
                <a:latin typeface="Calibri"/>
                <a:cs typeface="+mn-cs"/>
              </a:rPr>
              <a:t> 2</a:t>
            </a:r>
            <a:endParaRPr lang="en-US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8882743" y="2297763"/>
            <a:ext cx="0" cy="395374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 rot="-5400000">
            <a:off x="7997615" y="5361327"/>
            <a:ext cx="13423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400" dirty="0" smtClean="0">
                <a:solidFill>
                  <a:srgbClr val="3B57A0"/>
                </a:solidFill>
                <a:latin typeface="Calibri"/>
                <a:cs typeface="+mn-cs"/>
              </a:rPr>
              <a:t>Time </a:t>
            </a:r>
            <a:r>
              <a:rPr lang="de-DE" sz="2400" dirty="0" err="1" smtClean="0">
                <a:solidFill>
                  <a:srgbClr val="3B57A0"/>
                </a:solidFill>
                <a:latin typeface="Calibri"/>
                <a:cs typeface="+mn-cs"/>
              </a:rPr>
              <a:t>axis</a:t>
            </a: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5635690" y="3471007"/>
            <a:ext cx="2277910" cy="84908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Flowchart: Connector 13"/>
          <p:cNvSpPr/>
          <p:nvPr/>
        </p:nvSpPr>
        <p:spPr>
          <a:xfrm>
            <a:off x="5542835" y="3355147"/>
            <a:ext cx="228600" cy="228600"/>
          </a:xfrm>
          <a:prstGeom prst="flowChartConnector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5181142" y="2940009"/>
            <a:ext cx="83535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400" dirty="0" err="1" smtClean="0">
                <a:solidFill>
                  <a:srgbClr val="3B57A0"/>
                </a:solidFill>
                <a:latin typeface="Calibri"/>
                <a:cs typeface="+mn-cs"/>
              </a:rPr>
              <a:t>write</a:t>
            </a:r>
            <a:endParaRPr lang="en-US" dirty="0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5657456" y="3996647"/>
            <a:ext cx="2277910" cy="84908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5230901" y="3568290"/>
            <a:ext cx="9171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400" dirty="0" err="1" smtClean="0">
                <a:solidFill>
                  <a:srgbClr val="3B57A0"/>
                </a:solidFill>
                <a:latin typeface="Calibri"/>
                <a:cs typeface="+mn-cs"/>
              </a:rPr>
              <a:t>notify</a:t>
            </a:r>
            <a:endParaRPr lang="en-US" dirty="0"/>
          </a:p>
        </p:txBody>
      </p:sp>
      <p:cxnSp>
        <p:nvCxnSpPr>
          <p:cNvPr id="18" name="Straight Arrow Connector 17"/>
          <p:cNvCxnSpPr/>
          <p:nvPr/>
        </p:nvCxnSpPr>
        <p:spPr>
          <a:xfrm flipH="1">
            <a:off x="5670794" y="5399366"/>
            <a:ext cx="2230352" cy="6935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7370823" y="4904561"/>
            <a:ext cx="9171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400" dirty="0" err="1" smtClean="0">
                <a:solidFill>
                  <a:srgbClr val="3B57A0"/>
                </a:solidFill>
                <a:latin typeface="Calibri"/>
                <a:cs typeface="+mn-cs"/>
              </a:rPr>
              <a:t>notify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0130094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itel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de-DE" dirty="0" err="1" smtClean="0"/>
              <a:t>Concepts</a:t>
            </a:r>
            <a:r>
              <a:rPr lang="de-DE" dirty="0" smtClean="0"/>
              <a:t>: </a:t>
            </a:r>
            <a:r>
              <a:rPr lang="de-DE" dirty="0" err="1" smtClean="0"/>
              <a:t>overlap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Communication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Computation</a:t>
            </a:r>
            <a:endParaRPr lang="de-DE" dirty="0" smtClean="0"/>
          </a:p>
        </p:txBody>
      </p:sp>
      <p:sp>
        <p:nvSpPr>
          <p:cNvPr id="24578" name="Inhaltsplatzhalter 2"/>
          <p:cNvSpPr>
            <a:spLocks noGrp="1"/>
          </p:cNvSpPr>
          <p:nvPr>
            <p:ph idx="4294967295"/>
          </p:nvPr>
        </p:nvSpPr>
        <p:spPr>
          <a:xfrm>
            <a:off x="457200" y="2074352"/>
            <a:ext cx="4105469" cy="4079875"/>
          </a:xfrm>
        </p:spPr>
        <p:txBody>
          <a:bodyPr/>
          <a:lstStyle/>
          <a:p>
            <a:pPr eaLnBrk="1" hangingPunct="1"/>
            <a:r>
              <a:rPr lang="de-DE" sz="2400" dirty="0" smtClean="0"/>
              <a:t>Due </a:t>
            </a:r>
            <a:r>
              <a:rPr lang="de-DE" sz="2400" dirty="0" err="1" smtClean="0"/>
              <a:t>to</a:t>
            </a:r>
            <a:r>
              <a:rPr lang="de-DE" sz="2400" dirty="0" smtClean="0"/>
              <a:t> </a:t>
            </a:r>
            <a:r>
              <a:rPr lang="de-DE" sz="2400" dirty="0" err="1" smtClean="0"/>
              <a:t>the</a:t>
            </a:r>
            <a:r>
              <a:rPr lang="de-DE" sz="2400" dirty="0" smtClean="0"/>
              <a:t> non-</a:t>
            </a:r>
            <a:r>
              <a:rPr lang="de-DE" sz="2400" dirty="0" err="1" smtClean="0"/>
              <a:t>blocking</a:t>
            </a:r>
            <a:r>
              <a:rPr lang="de-DE" sz="2400" dirty="0" smtClean="0"/>
              <a:t> </a:t>
            </a:r>
            <a:r>
              <a:rPr lang="de-DE" sz="2400" dirty="0" err="1" smtClean="0"/>
              <a:t>nature</a:t>
            </a:r>
            <a:r>
              <a:rPr lang="de-DE" sz="2400" dirty="0" smtClean="0"/>
              <a:t> </a:t>
            </a:r>
            <a:r>
              <a:rPr lang="de-DE" sz="2400" dirty="0" err="1" smtClean="0"/>
              <a:t>of</a:t>
            </a:r>
            <a:r>
              <a:rPr lang="de-DE" sz="2400" dirty="0" smtClean="0"/>
              <a:t> </a:t>
            </a:r>
            <a:r>
              <a:rPr lang="de-DE" sz="2400" dirty="0" err="1" smtClean="0"/>
              <a:t>the</a:t>
            </a:r>
            <a:r>
              <a:rPr lang="de-DE" sz="2400" dirty="0" smtClean="0"/>
              <a:t> </a:t>
            </a:r>
            <a:r>
              <a:rPr lang="de-DE" sz="2400" dirty="0" err="1" smtClean="0"/>
              <a:t>call</a:t>
            </a:r>
            <a:r>
              <a:rPr lang="de-DE" sz="2400" dirty="0" smtClean="0"/>
              <a:t> </a:t>
            </a:r>
            <a:r>
              <a:rPr lang="de-DE" sz="2400" dirty="0" err="1" smtClean="0"/>
              <a:t>Node</a:t>
            </a:r>
            <a:r>
              <a:rPr lang="de-DE" sz="2400" dirty="0"/>
              <a:t> </a:t>
            </a:r>
            <a:r>
              <a:rPr lang="de-DE" sz="2400" dirty="0" smtClean="0"/>
              <a:t>1 </a:t>
            </a:r>
            <a:r>
              <a:rPr lang="de-DE" sz="2400" dirty="0" err="1" smtClean="0"/>
              <a:t>has</a:t>
            </a:r>
            <a:r>
              <a:rPr lang="de-DE" sz="2400" dirty="0" smtClean="0"/>
              <a:t> </a:t>
            </a:r>
            <a:r>
              <a:rPr lang="de-DE" sz="2400" dirty="0" err="1" smtClean="0"/>
              <a:t>gained</a:t>
            </a:r>
            <a:r>
              <a:rPr lang="de-DE" sz="2400" dirty="0" smtClean="0"/>
              <a:t> </a:t>
            </a:r>
            <a:r>
              <a:rPr lang="de-DE" sz="2400" dirty="0" err="1" smtClean="0"/>
              <a:t>some</a:t>
            </a:r>
            <a:r>
              <a:rPr lang="de-DE" sz="2400" dirty="0" smtClean="0"/>
              <a:t> </a:t>
            </a:r>
            <a:r>
              <a:rPr lang="de-DE" sz="2400" dirty="0" err="1" smtClean="0"/>
              <a:t>computation</a:t>
            </a:r>
            <a:r>
              <a:rPr lang="de-DE" sz="2400" dirty="0" smtClean="0"/>
              <a:t> time </a:t>
            </a:r>
            <a:r>
              <a:rPr lang="de-DE" sz="2400" dirty="0" err="1" smtClean="0"/>
              <a:t>which</a:t>
            </a:r>
            <a:r>
              <a:rPr lang="de-DE" sz="2400" dirty="0" smtClean="0"/>
              <a:t> </a:t>
            </a:r>
            <a:r>
              <a:rPr lang="de-DE" sz="2400" dirty="0" err="1" smtClean="0"/>
              <a:t>it</a:t>
            </a:r>
            <a:r>
              <a:rPr lang="de-DE" sz="2400" dirty="0" smtClean="0"/>
              <a:t> </a:t>
            </a:r>
            <a:r>
              <a:rPr lang="de-DE" sz="2400" dirty="0" err="1" smtClean="0"/>
              <a:t>can</a:t>
            </a:r>
            <a:r>
              <a:rPr lang="de-DE" sz="2400" dirty="0" smtClean="0"/>
              <a:t> </a:t>
            </a:r>
            <a:r>
              <a:rPr lang="de-DE" sz="2400" dirty="0" err="1" smtClean="0"/>
              <a:t>use</a:t>
            </a:r>
            <a:endParaRPr lang="de-DE" sz="2400" dirty="0" smtClean="0"/>
          </a:p>
          <a:p>
            <a:pPr eaLnBrk="1" hangingPunct="1"/>
            <a:r>
              <a:rPr lang="de-DE" sz="2400" dirty="0" smtClean="0"/>
              <a:t>Communication </a:t>
            </a:r>
            <a:r>
              <a:rPr lang="de-DE" sz="2400" dirty="0" err="1" smtClean="0"/>
              <a:t>and</a:t>
            </a:r>
            <a:r>
              <a:rPr lang="de-DE" sz="2400" dirty="0" smtClean="0"/>
              <a:t> </a:t>
            </a:r>
            <a:r>
              <a:rPr lang="de-DE" sz="2400" dirty="0" err="1" smtClean="0"/>
              <a:t>computation</a:t>
            </a:r>
            <a:r>
              <a:rPr lang="de-DE" sz="2400" dirty="0" smtClean="0"/>
              <a:t> happen in parallel</a:t>
            </a:r>
          </a:p>
          <a:p>
            <a:pPr eaLnBrk="1" hangingPunct="1"/>
            <a:r>
              <a:rPr lang="de-DE" sz="2400" dirty="0" smtClean="0"/>
              <a:t>Communication </a:t>
            </a:r>
            <a:r>
              <a:rPr lang="de-DE" sz="2400" dirty="0" err="1" smtClean="0"/>
              <a:t>latency</a:t>
            </a:r>
            <a:r>
              <a:rPr lang="de-DE" sz="2400" dirty="0" smtClean="0"/>
              <a:t> </a:t>
            </a:r>
            <a:r>
              <a:rPr lang="de-DE" sz="2400" dirty="0" err="1" smtClean="0"/>
              <a:t>is</a:t>
            </a:r>
            <a:r>
              <a:rPr lang="de-DE" sz="2400" dirty="0" smtClean="0"/>
              <a:t> </a:t>
            </a:r>
            <a:r>
              <a:rPr lang="de-DE" sz="2400" dirty="0" err="1" smtClean="0"/>
              <a:t>hidden</a:t>
            </a:r>
            <a:endParaRPr lang="de-DE" sz="2400" dirty="0" smtClean="0"/>
          </a:p>
        </p:txBody>
      </p:sp>
      <p:pic>
        <p:nvPicPr>
          <p:cNvPr id="24579" name="Picture 32" descr="AdTurb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488238" y="164452"/>
            <a:ext cx="1460500" cy="1292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3" name="Straight Connector 2"/>
          <p:cNvCxnSpPr/>
          <p:nvPr/>
        </p:nvCxnSpPr>
        <p:spPr>
          <a:xfrm>
            <a:off x="6708710" y="2435290"/>
            <a:ext cx="18661" cy="3816220"/>
          </a:xfrm>
          <a:prstGeom prst="line">
            <a:avLst/>
          </a:prstGeom>
          <a:ln>
            <a:solidFill>
              <a:srgbClr val="FF0000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5355771" y="298581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997725" y="2251597"/>
            <a:ext cx="10855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400" dirty="0" err="1" smtClean="0">
                <a:solidFill>
                  <a:srgbClr val="3B57A0"/>
                </a:solidFill>
                <a:latin typeface="Calibri"/>
                <a:cs typeface="+mn-cs"/>
              </a:rPr>
              <a:t>Node</a:t>
            </a:r>
            <a:r>
              <a:rPr lang="de-DE" sz="2400" dirty="0" smtClean="0">
                <a:solidFill>
                  <a:srgbClr val="3B57A0"/>
                </a:solidFill>
                <a:latin typeface="Calibri"/>
                <a:cs typeface="+mn-cs"/>
              </a:rPr>
              <a:t> 1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7370823" y="2297763"/>
            <a:ext cx="10855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400" dirty="0" err="1" smtClean="0">
                <a:solidFill>
                  <a:srgbClr val="3B57A0"/>
                </a:solidFill>
                <a:latin typeface="Calibri"/>
                <a:cs typeface="+mn-cs"/>
              </a:rPr>
              <a:t>Node</a:t>
            </a:r>
            <a:r>
              <a:rPr lang="de-DE" sz="2400" dirty="0" smtClean="0">
                <a:solidFill>
                  <a:srgbClr val="3B57A0"/>
                </a:solidFill>
                <a:latin typeface="Calibri"/>
                <a:cs typeface="+mn-cs"/>
              </a:rPr>
              <a:t> 2</a:t>
            </a:r>
            <a:endParaRPr lang="en-US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8882743" y="2297763"/>
            <a:ext cx="0" cy="395374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 rot="-5400000">
            <a:off x="7997615" y="5361327"/>
            <a:ext cx="13423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400" dirty="0" smtClean="0">
                <a:solidFill>
                  <a:srgbClr val="3B57A0"/>
                </a:solidFill>
                <a:latin typeface="Calibri"/>
                <a:cs typeface="+mn-cs"/>
              </a:rPr>
              <a:t>Time </a:t>
            </a:r>
            <a:r>
              <a:rPr lang="de-DE" sz="2400" dirty="0" err="1" smtClean="0">
                <a:solidFill>
                  <a:srgbClr val="3B57A0"/>
                </a:solidFill>
                <a:latin typeface="Calibri"/>
                <a:cs typeface="+mn-cs"/>
              </a:rPr>
              <a:t>axis</a:t>
            </a: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5635690" y="3471007"/>
            <a:ext cx="2277910" cy="84908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Flowchart: Connector 13"/>
          <p:cNvSpPr/>
          <p:nvPr/>
        </p:nvSpPr>
        <p:spPr>
          <a:xfrm>
            <a:off x="5542835" y="3355147"/>
            <a:ext cx="228600" cy="228600"/>
          </a:xfrm>
          <a:prstGeom prst="flowChartConnector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5181142" y="2940009"/>
            <a:ext cx="83535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400" dirty="0" err="1" smtClean="0">
                <a:solidFill>
                  <a:srgbClr val="3B57A0"/>
                </a:solidFill>
                <a:latin typeface="Calibri"/>
                <a:cs typeface="+mn-cs"/>
              </a:rPr>
              <a:t>write</a:t>
            </a:r>
            <a:endParaRPr lang="en-US" dirty="0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5657456" y="3996647"/>
            <a:ext cx="2277910" cy="84908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5230901" y="3568290"/>
            <a:ext cx="9171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400" dirty="0" err="1" smtClean="0">
                <a:solidFill>
                  <a:srgbClr val="3B57A0"/>
                </a:solidFill>
                <a:latin typeface="Calibri"/>
                <a:cs typeface="+mn-cs"/>
              </a:rPr>
              <a:t>notify</a:t>
            </a:r>
            <a:endParaRPr lang="en-US" dirty="0"/>
          </a:p>
        </p:txBody>
      </p:sp>
      <p:cxnSp>
        <p:nvCxnSpPr>
          <p:cNvPr id="18" name="Straight Arrow Connector 17"/>
          <p:cNvCxnSpPr/>
          <p:nvPr/>
        </p:nvCxnSpPr>
        <p:spPr>
          <a:xfrm flipH="1">
            <a:off x="5670794" y="5399366"/>
            <a:ext cx="2230352" cy="6935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7370823" y="4904561"/>
            <a:ext cx="9171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400" dirty="0" err="1" smtClean="0">
                <a:solidFill>
                  <a:srgbClr val="3B57A0"/>
                </a:solidFill>
                <a:latin typeface="Calibri"/>
                <a:cs typeface="+mn-cs"/>
              </a:rPr>
              <a:t>notify</a:t>
            </a:r>
            <a:endParaRPr lang="en-US" dirty="0"/>
          </a:p>
        </p:txBody>
      </p:sp>
      <p:cxnSp>
        <p:nvCxnSpPr>
          <p:cNvPr id="20" name="Straight Arrow Connector 19"/>
          <p:cNvCxnSpPr/>
          <p:nvPr/>
        </p:nvCxnSpPr>
        <p:spPr>
          <a:xfrm flipH="1">
            <a:off x="5284219" y="4177353"/>
            <a:ext cx="6235" cy="1976874"/>
          </a:xfrm>
          <a:prstGeom prst="straightConnector1">
            <a:avLst/>
          </a:prstGeom>
          <a:ln>
            <a:solidFill>
              <a:srgbClr val="00B05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 rot="-5400000">
            <a:off x="4725955" y="4750292"/>
            <a:ext cx="181947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400" dirty="0" err="1" smtClean="0">
                <a:solidFill>
                  <a:srgbClr val="3B57A0"/>
                </a:solidFill>
                <a:latin typeface="Calibri"/>
                <a:cs typeface="+mn-cs"/>
              </a:rPr>
              <a:t>Computation</a:t>
            </a:r>
            <a:endParaRPr lang="de-DE" sz="2400" dirty="0" smtClean="0">
              <a:solidFill>
                <a:srgbClr val="3B57A0"/>
              </a:solidFill>
              <a:latin typeface="Calibri"/>
              <a:cs typeface="+mn-cs"/>
            </a:endParaRPr>
          </a:p>
          <a:p>
            <a:r>
              <a:rPr lang="de-DE" sz="2400" dirty="0" smtClean="0">
                <a:solidFill>
                  <a:srgbClr val="3B57A0"/>
                </a:solidFill>
                <a:latin typeface="Calibri"/>
                <a:cs typeface="+mn-cs"/>
              </a:rPr>
              <a:t>time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7859810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&quot;No&quot; Symbol 25"/>
          <p:cNvSpPr/>
          <p:nvPr/>
        </p:nvSpPr>
        <p:spPr>
          <a:xfrm>
            <a:off x="5093264" y="4103732"/>
            <a:ext cx="1018775" cy="1005222"/>
          </a:xfrm>
          <a:prstGeom prst="noSmoking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24577" name="Titel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de-DE" dirty="0" err="1" smtClean="0"/>
              <a:t>Concepts</a:t>
            </a:r>
            <a:r>
              <a:rPr lang="de-DE" dirty="0" smtClean="0"/>
              <a:t>: </a:t>
            </a:r>
            <a:r>
              <a:rPr lang="de-DE" dirty="0" err="1" smtClean="0"/>
              <a:t>Warning</a:t>
            </a:r>
            <a:r>
              <a:rPr lang="de-DE" dirty="0" smtClean="0"/>
              <a:t>!</a:t>
            </a:r>
            <a:br>
              <a:rPr lang="de-DE" dirty="0" smtClean="0"/>
            </a:br>
            <a:endParaRPr lang="de-DE" dirty="0" smtClean="0"/>
          </a:p>
        </p:txBody>
      </p:sp>
      <p:sp>
        <p:nvSpPr>
          <p:cNvPr id="24578" name="Inhaltsplatzhalter 2"/>
          <p:cNvSpPr>
            <a:spLocks noGrp="1"/>
          </p:cNvSpPr>
          <p:nvPr>
            <p:ph idx="4294967295"/>
          </p:nvPr>
        </p:nvSpPr>
        <p:spPr>
          <a:xfrm>
            <a:off x="457200" y="2074352"/>
            <a:ext cx="4105469" cy="4079875"/>
          </a:xfrm>
        </p:spPr>
        <p:txBody>
          <a:bodyPr/>
          <a:lstStyle/>
          <a:p>
            <a:pPr eaLnBrk="1" hangingPunct="1"/>
            <a:r>
              <a:rPr lang="de-DE" sz="2400" dirty="0" smtClean="0">
                <a:solidFill>
                  <a:srgbClr val="FF0000"/>
                </a:solidFill>
              </a:rPr>
              <a:t>Data </a:t>
            </a:r>
            <a:r>
              <a:rPr lang="de-DE" sz="2400" dirty="0" err="1" smtClean="0">
                <a:solidFill>
                  <a:srgbClr val="FF0000"/>
                </a:solidFill>
              </a:rPr>
              <a:t>synchronisation</a:t>
            </a:r>
            <a:r>
              <a:rPr lang="de-DE" sz="2400" dirty="0" smtClean="0">
                <a:solidFill>
                  <a:srgbClr val="FF0000"/>
                </a:solidFill>
              </a:rPr>
              <a:t> </a:t>
            </a:r>
            <a:r>
              <a:rPr lang="de-DE" sz="2400" dirty="0" err="1" smtClean="0">
                <a:solidFill>
                  <a:srgbClr val="FF0000"/>
                </a:solidFill>
              </a:rPr>
              <a:t>by</a:t>
            </a:r>
            <a:r>
              <a:rPr lang="de-DE" sz="2400" dirty="0" smtClean="0">
                <a:solidFill>
                  <a:srgbClr val="FF0000"/>
                </a:solidFill>
              </a:rPr>
              <a:t> </a:t>
            </a:r>
            <a:r>
              <a:rPr lang="de-DE" sz="2400" dirty="0" err="1" smtClean="0">
                <a:solidFill>
                  <a:srgbClr val="FF0000"/>
                </a:solidFill>
              </a:rPr>
              <a:t>wait</a:t>
            </a:r>
            <a:r>
              <a:rPr lang="de-DE" sz="2400" dirty="0" smtClean="0">
                <a:solidFill>
                  <a:srgbClr val="FF0000"/>
                </a:solidFill>
              </a:rPr>
              <a:t> + </a:t>
            </a:r>
            <a:r>
              <a:rPr lang="de-DE" sz="2400" dirty="0" err="1" smtClean="0">
                <a:solidFill>
                  <a:srgbClr val="FF0000"/>
                </a:solidFill>
              </a:rPr>
              <a:t>barrier</a:t>
            </a:r>
            <a:r>
              <a:rPr lang="de-DE" sz="2400" dirty="0" smtClean="0">
                <a:solidFill>
                  <a:srgbClr val="FF0000"/>
                </a:solidFill>
              </a:rPr>
              <a:t>  </a:t>
            </a:r>
            <a:r>
              <a:rPr lang="de-DE" sz="2400" dirty="0" err="1" smtClean="0">
                <a:solidFill>
                  <a:srgbClr val="FF0000"/>
                </a:solidFill>
              </a:rPr>
              <a:t>does</a:t>
            </a:r>
            <a:r>
              <a:rPr lang="de-DE" sz="2400" dirty="0" smtClean="0">
                <a:solidFill>
                  <a:srgbClr val="FF0000"/>
                </a:solidFill>
              </a:rPr>
              <a:t> not </a:t>
            </a:r>
            <a:r>
              <a:rPr lang="de-DE" sz="2400" dirty="0" err="1" smtClean="0">
                <a:solidFill>
                  <a:srgbClr val="FF0000"/>
                </a:solidFill>
              </a:rPr>
              <a:t>work</a:t>
            </a:r>
            <a:r>
              <a:rPr lang="de-DE" sz="2400" dirty="0" smtClean="0">
                <a:solidFill>
                  <a:srgbClr val="FF0000"/>
                </a:solidFill>
              </a:rPr>
              <a:t>!</a:t>
            </a:r>
            <a:endParaRPr lang="de-DE" sz="2400" dirty="0" smtClean="0"/>
          </a:p>
          <a:p>
            <a:pPr eaLnBrk="1" hangingPunct="1"/>
            <a:r>
              <a:rPr lang="de-DE" sz="2400" dirty="0" err="1" smtClean="0"/>
              <a:t>Wait</a:t>
            </a:r>
            <a:r>
              <a:rPr lang="de-DE" sz="2400" dirty="0" smtClean="0"/>
              <a:t> </a:t>
            </a:r>
            <a:r>
              <a:rPr lang="de-DE" sz="2400" dirty="0" err="1" smtClean="0"/>
              <a:t>does</a:t>
            </a:r>
            <a:r>
              <a:rPr lang="de-DE" sz="2400" dirty="0" smtClean="0"/>
              <a:t> </a:t>
            </a:r>
            <a:r>
              <a:rPr lang="de-DE" sz="2400" dirty="0" err="1" smtClean="0"/>
              <a:t>wait</a:t>
            </a:r>
            <a:r>
              <a:rPr lang="de-DE" sz="2400" dirty="0" smtClean="0"/>
              <a:t> on </a:t>
            </a:r>
            <a:r>
              <a:rPr lang="de-DE" sz="2400" dirty="0" err="1" smtClean="0"/>
              <a:t>local</a:t>
            </a:r>
            <a:r>
              <a:rPr lang="de-DE" sz="2400" dirty="0" smtClean="0"/>
              <a:t> </a:t>
            </a:r>
            <a:r>
              <a:rPr lang="de-DE" sz="2400" dirty="0" err="1" smtClean="0"/>
              <a:t>queue</a:t>
            </a:r>
            <a:r>
              <a:rPr lang="de-DE" sz="2400" dirty="0" smtClean="0"/>
              <a:t> on </a:t>
            </a:r>
            <a:r>
              <a:rPr lang="de-DE" sz="2400" dirty="0" err="1" smtClean="0"/>
              <a:t>Node</a:t>
            </a:r>
            <a:r>
              <a:rPr lang="de-DE" sz="2400" dirty="0" smtClean="0"/>
              <a:t> 1, </a:t>
            </a:r>
            <a:r>
              <a:rPr lang="de-DE" sz="2400" dirty="0" err="1" smtClean="0"/>
              <a:t>does</a:t>
            </a:r>
            <a:r>
              <a:rPr lang="de-DE" sz="2400" dirty="0" smtClean="0"/>
              <a:t> not </a:t>
            </a:r>
            <a:r>
              <a:rPr lang="de-DE" sz="2400" dirty="0" err="1" smtClean="0"/>
              <a:t>know</a:t>
            </a:r>
            <a:r>
              <a:rPr lang="de-DE" sz="2400" dirty="0" smtClean="0"/>
              <a:t> </a:t>
            </a:r>
            <a:r>
              <a:rPr lang="de-DE" sz="2400" dirty="0" err="1" smtClean="0"/>
              <a:t>about</a:t>
            </a:r>
            <a:r>
              <a:rPr lang="de-DE" sz="2400" dirty="0" smtClean="0"/>
              <a:t> </a:t>
            </a:r>
            <a:r>
              <a:rPr lang="de-DE" sz="2400" dirty="0" err="1" smtClean="0"/>
              <a:t>write</a:t>
            </a:r>
            <a:r>
              <a:rPr lang="de-DE" sz="2400" dirty="0" smtClean="0"/>
              <a:t> in </a:t>
            </a:r>
            <a:r>
              <a:rPr lang="de-DE" sz="2400" dirty="0" err="1" smtClean="0"/>
              <a:t>Node</a:t>
            </a:r>
            <a:r>
              <a:rPr lang="de-DE" sz="2400" dirty="0" smtClean="0"/>
              <a:t> 2, </a:t>
            </a:r>
            <a:r>
              <a:rPr lang="de-DE" sz="2400" dirty="0" err="1" smtClean="0"/>
              <a:t>barrier</a:t>
            </a:r>
            <a:r>
              <a:rPr lang="de-DE" sz="2400" dirty="0" smtClean="0"/>
              <a:t>() </a:t>
            </a:r>
            <a:r>
              <a:rPr lang="de-DE" sz="2400" dirty="0" err="1" smtClean="0"/>
              <a:t>has</a:t>
            </a:r>
            <a:r>
              <a:rPr lang="de-DE" sz="2400" dirty="0" smtClean="0"/>
              <a:t> </a:t>
            </a:r>
            <a:r>
              <a:rPr lang="de-DE" sz="2400" dirty="0" err="1" smtClean="0"/>
              <a:t>no</a:t>
            </a:r>
            <a:r>
              <a:rPr lang="de-DE" sz="2400" dirty="0" smtClean="0"/>
              <a:t> </a:t>
            </a:r>
            <a:r>
              <a:rPr lang="de-DE" sz="2400" dirty="0" err="1" smtClean="0"/>
              <a:t>relation</a:t>
            </a:r>
            <a:r>
              <a:rPr lang="de-DE" sz="2400" dirty="0" smtClean="0"/>
              <a:t> </a:t>
            </a:r>
            <a:r>
              <a:rPr lang="de-DE" sz="2400" dirty="0" err="1" smtClean="0"/>
              <a:t>with</a:t>
            </a:r>
            <a:r>
              <a:rPr lang="de-DE" sz="2400" dirty="0" smtClean="0"/>
              <a:t> </a:t>
            </a:r>
            <a:r>
              <a:rPr lang="de-DE" sz="2400" dirty="0" err="1" smtClean="0"/>
              <a:t>communication</a:t>
            </a:r>
            <a:endParaRPr lang="de-DE" sz="2400" dirty="0" smtClean="0"/>
          </a:p>
          <a:p>
            <a:pPr eaLnBrk="1" hangingPunct="1"/>
            <a:r>
              <a:rPr lang="de-DE" sz="2400" dirty="0"/>
              <a:t>Data </a:t>
            </a:r>
            <a:r>
              <a:rPr lang="de-DE" sz="2400" dirty="0" err="1"/>
              <a:t>synchronization</a:t>
            </a:r>
            <a:r>
              <a:rPr lang="de-DE" sz="2400" dirty="0"/>
              <a:t> </a:t>
            </a:r>
            <a:r>
              <a:rPr lang="de-DE" sz="2400" dirty="0" err="1"/>
              <a:t>only</a:t>
            </a:r>
            <a:r>
              <a:rPr lang="de-DE" sz="2400" dirty="0"/>
              <a:t> </a:t>
            </a:r>
            <a:r>
              <a:rPr lang="de-DE" sz="2400" dirty="0" err="1"/>
              <a:t>by</a:t>
            </a:r>
            <a:r>
              <a:rPr lang="de-DE" sz="2400" dirty="0"/>
              <a:t> </a:t>
            </a:r>
            <a:r>
              <a:rPr lang="de-DE" sz="2400" dirty="0" err="1"/>
              <a:t>notifications</a:t>
            </a:r>
            <a:endParaRPr lang="de-DE" sz="2400" dirty="0" smtClean="0"/>
          </a:p>
        </p:txBody>
      </p:sp>
      <p:pic>
        <p:nvPicPr>
          <p:cNvPr id="24579" name="Picture 32" descr="AdTurb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488238" y="164452"/>
            <a:ext cx="1460500" cy="1292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3" name="Straight Connector 2"/>
          <p:cNvCxnSpPr/>
          <p:nvPr/>
        </p:nvCxnSpPr>
        <p:spPr>
          <a:xfrm>
            <a:off x="6708710" y="1604865"/>
            <a:ext cx="0" cy="5122506"/>
          </a:xfrm>
          <a:prstGeom prst="line">
            <a:avLst/>
          </a:prstGeom>
          <a:ln>
            <a:solidFill>
              <a:srgbClr val="FF0000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5355771" y="298581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997725" y="2251597"/>
            <a:ext cx="10855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400" dirty="0" err="1" smtClean="0">
                <a:solidFill>
                  <a:srgbClr val="3B57A0"/>
                </a:solidFill>
                <a:latin typeface="Calibri"/>
                <a:cs typeface="+mn-cs"/>
              </a:rPr>
              <a:t>Node</a:t>
            </a:r>
            <a:r>
              <a:rPr lang="de-DE" sz="2400" dirty="0" smtClean="0">
                <a:solidFill>
                  <a:srgbClr val="3B57A0"/>
                </a:solidFill>
                <a:latin typeface="Calibri"/>
                <a:cs typeface="+mn-cs"/>
              </a:rPr>
              <a:t> 1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7370823" y="2297763"/>
            <a:ext cx="10855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400" dirty="0" err="1" smtClean="0">
                <a:solidFill>
                  <a:srgbClr val="3B57A0"/>
                </a:solidFill>
                <a:latin typeface="Calibri"/>
                <a:cs typeface="+mn-cs"/>
              </a:rPr>
              <a:t>Node</a:t>
            </a:r>
            <a:r>
              <a:rPr lang="de-DE" sz="2400" dirty="0" smtClean="0">
                <a:solidFill>
                  <a:srgbClr val="3B57A0"/>
                </a:solidFill>
                <a:latin typeface="Calibri"/>
                <a:cs typeface="+mn-cs"/>
              </a:rPr>
              <a:t> 2</a:t>
            </a:r>
            <a:endParaRPr lang="en-US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8882743" y="2297763"/>
            <a:ext cx="0" cy="395374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 rot="-5400000">
            <a:off x="7997615" y="5361327"/>
            <a:ext cx="13423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400" dirty="0" smtClean="0">
                <a:solidFill>
                  <a:srgbClr val="3B57A0"/>
                </a:solidFill>
                <a:latin typeface="Calibri"/>
                <a:cs typeface="+mn-cs"/>
              </a:rPr>
              <a:t>Time </a:t>
            </a:r>
            <a:r>
              <a:rPr lang="de-DE" sz="2400" dirty="0" err="1" smtClean="0">
                <a:solidFill>
                  <a:srgbClr val="3B57A0"/>
                </a:solidFill>
                <a:latin typeface="Calibri"/>
                <a:cs typeface="+mn-cs"/>
              </a:rPr>
              <a:t>axis</a:t>
            </a: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5635690" y="3471007"/>
            <a:ext cx="2277910" cy="29117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Flowchart: Connector 13"/>
          <p:cNvSpPr/>
          <p:nvPr/>
        </p:nvSpPr>
        <p:spPr>
          <a:xfrm>
            <a:off x="5542835" y="3355147"/>
            <a:ext cx="228600" cy="228600"/>
          </a:xfrm>
          <a:prstGeom prst="flowChartConnector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5181142" y="2940009"/>
            <a:ext cx="83535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400" dirty="0" err="1" smtClean="0">
                <a:solidFill>
                  <a:srgbClr val="3B57A0"/>
                </a:solidFill>
                <a:latin typeface="Calibri"/>
                <a:cs typeface="+mn-cs"/>
              </a:rPr>
              <a:t>write</a:t>
            </a:r>
            <a:endParaRPr lang="en-US" dirty="0"/>
          </a:p>
        </p:txBody>
      </p:sp>
      <p:cxnSp>
        <p:nvCxnSpPr>
          <p:cNvPr id="18" name="Straight Arrow Connector 17"/>
          <p:cNvCxnSpPr>
            <a:stCxn id="23" idx="2"/>
          </p:cNvCxnSpPr>
          <p:nvPr/>
        </p:nvCxnSpPr>
        <p:spPr>
          <a:xfrm>
            <a:off x="5586168" y="4194655"/>
            <a:ext cx="0" cy="888974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5225460" y="3732990"/>
            <a:ext cx="72141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400" dirty="0" err="1" smtClean="0">
                <a:solidFill>
                  <a:srgbClr val="3B57A0"/>
                </a:solidFill>
                <a:latin typeface="Calibri"/>
                <a:cs typeface="+mn-cs"/>
              </a:rPr>
              <a:t>wait</a:t>
            </a:r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5115355" y="4920982"/>
            <a:ext cx="10406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400" dirty="0" err="1" smtClean="0">
                <a:solidFill>
                  <a:srgbClr val="3B57A0"/>
                </a:solidFill>
                <a:latin typeface="Calibri"/>
                <a:cs typeface="+mn-cs"/>
              </a:rPr>
              <a:t>barrier</a:t>
            </a:r>
            <a:endParaRPr lang="en-US" dirty="0"/>
          </a:p>
        </p:txBody>
      </p:sp>
      <p:sp>
        <p:nvSpPr>
          <p:cNvPr id="19" name="Rectangle 26"/>
          <p:cNvSpPr/>
          <p:nvPr/>
        </p:nvSpPr>
        <p:spPr>
          <a:xfrm>
            <a:off x="7370823" y="4920982"/>
            <a:ext cx="10406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400" dirty="0" err="1" smtClean="0">
                <a:solidFill>
                  <a:srgbClr val="3B57A0"/>
                </a:solidFill>
                <a:latin typeface="Calibri"/>
                <a:cs typeface="+mn-cs"/>
              </a:rPr>
              <a:t>barrier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842464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itel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de-DE" dirty="0" err="1" smtClean="0"/>
              <a:t>Concepts</a:t>
            </a:r>
            <a:r>
              <a:rPr lang="de-DE" dirty="0" smtClean="0"/>
              <a:t>:</a:t>
            </a:r>
            <a:br>
              <a:rPr lang="de-DE" dirty="0" smtClean="0"/>
            </a:br>
            <a:r>
              <a:rPr lang="de-DE" dirty="0" smtClean="0"/>
              <a:t>Communication Queues</a:t>
            </a:r>
          </a:p>
        </p:txBody>
      </p:sp>
      <p:sp>
        <p:nvSpPr>
          <p:cNvPr id="24578" name="Inhaltsplatzhalter 2"/>
          <p:cNvSpPr>
            <a:spLocks noGrp="1"/>
          </p:cNvSpPr>
          <p:nvPr>
            <p:ph idx="4294967295"/>
          </p:nvPr>
        </p:nvSpPr>
        <p:spPr>
          <a:xfrm>
            <a:off x="457200" y="2418097"/>
            <a:ext cx="4105469" cy="3736130"/>
          </a:xfrm>
        </p:spPr>
        <p:txBody>
          <a:bodyPr/>
          <a:lstStyle/>
          <a:p>
            <a:pPr eaLnBrk="1" hangingPunct="1"/>
            <a:r>
              <a:rPr lang="de-DE" sz="2400" dirty="0" smtClean="0"/>
              <a:t>Communication </a:t>
            </a:r>
            <a:r>
              <a:rPr lang="de-DE" sz="2400" dirty="0" err="1" smtClean="0"/>
              <a:t>requests</a:t>
            </a:r>
            <a:r>
              <a:rPr lang="de-DE" sz="2400" dirty="0" smtClean="0"/>
              <a:t> </a:t>
            </a:r>
            <a:r>
              <a:rPr lang="de-DE" sz="2400" dirty="0" err="1" smtClean="0"/>
              <a:t>are</a:t>
            </a:r>
            <a:r>
              <a:rPr lang="de-DE" sz="2400" dirty="0" smtClean="0"/>
              <a:t> </a:t>
            </a:r>
            <a:r>
              <a:rPr lang="de-DE" sz="2400" dirty="0" err="1" smtClean="0"/>
              <a:t>posted</a:t>
            </a:r>
            <a:r>
              <a:rPr lang="de-DE" sz="2400" dirty="0" smtClean="0"/>
              <a:t> </a:t>
            </a:r>
            <a:r>
              <a:rPr lang="de-DE" sz="2400" dirty="0" err="1" smtClean="0"/>
              <a:t>to</a:t>
            </a:r>
            <a:r>
              <a:rPr lang="de-DE" sz="2400" dirty="0" smtClean="0"/>
              <a:t> </a:t>
            </a:r>
            <a:r>
              <a:rPr lang="de-DE" sz="2400" dirty="0" err="1" smtClean="0"/>
              <a:t>queues</a:t>
            </a:r>
            <a:endParaRPr lang="de-DE" sz="2400" dirty="0" smtClean="0"/>
          </a:p>
          <a:p>
            <a:pPr eaLnBrk="1" hangingPunct="1"/>
            <a:r>
              <a:rPr lang="de-DE" sz="2400" dirty="0" smtClean="0"/>
              <a:t>Queues </a:t>
            </a:r>
            <a:r>
              <a:rPr lang="de-DE" sz="2400" dirty="0" err="1" smtClean="0"/>
              <a:t>are</a:t>
            </a:r>
            <a:r>
              <a:rPr lang="de-DE" sz="2400" dirty="0" smtClean="0"/>
              <a:t> a </a:t>
            </a:r>
            <a:r>
              <a:rPr lang="de-DE" sz="2400" dirty="0" err="1" smtClean="0"/>
              <a:t>local</a:t>
            </a:r>
            <a:r>
              <a:rPr lang="de-DE" sz="2400" dirty="0" smtClean="0"/>
              <a:t> </a:t>
            </a:r>
            <a:r>
              <a:rPr lang="de-DE" sz="2400" dirty="0" err="1" smtClean="0"/>
              <a:t>concept</a:t>
            </a:r>
            <a:r>
              <a:rPr lang="de-DE" sz="2400" dirty="0" smtClean="0"/>
              <a:t>!</a:t>
            </a:r>
          </a:p>
          <a:p>
            <a:pPr eaLnBrk="1" hangingPunct="1"/>
            <a:r>
              <a:rPr lang="de-DE" sz="2400" dirty="0" err="1" smtClean="0"/>
              <a:t>Used</a:t>
            </a:r>
            <a:r>
              <a:rPr lang="de-DE" sz="2400" dirty="0" smtClean="0"/>
              <a:t> </a:t>
            </a:r>
            <a:r>
              <a:rPr lang="de-DE" sz="2400" dirty="0" err="1" smtClean="0"/>
              <a:t>to</a:t>
            </a:r>
            <a:r>
              <a:rPr lang="de-DE" sz="2400" dirty="0" smtClean="0"/>
              <a:t> separate </a:t>
            </a:r>
            <a:r>
              <a:rPr lang="de-DE" sz="2400" dirty="0" err="1" smtClean="0"/>
              <a:t>concerns</a:t>
            </a:r>
            <a:r>
              <a:rPr lang="de-DE" sz="2400" dirty="0" smtClean="0"/>
              <a:t> </a:t>
            </a:r>
            <a:r>
              <a:rPr lang="de-DE" sz="2400" dirty="0" err="1" smtClean="0"/>
              <a:t>between</a:t>
            </a:r>
            <a:r>
              <a:rPr lang="de-DE" sz="2400" dirty="0" smtClean="0"/>
              <a:t> different </a:t>
            </a:r>
            <a:r>
              <a:rPr lang="de-DE" sz="2400" dirty="0" err="1" smtClean="0"/>
              <a:t>parts</a:t>
            </a:r>
            <a:r>
              <a:rPr lang="de-DE" sz="2400" dirty="0" smtClean="0"/>
              <a:t> </a:t>
            </a:r>
            <a:r>
              <a:rPr lang="de-DE" sz="2400" dirty="0" err="1" smtClean="0"/>
              <a:t>of</a:t>
            </a:r>
            <a:r>
              <a:rPr lang="de-DE" sz="2400" dirty="0" smtClean="0"/>
              <a:t> </a:t>
            </a:r>
            <a:r>
              <a:rPr lang="de-DE" sz="2400" dirty="0" err="1" smtClean="0"/>
              <a:t>the</a:t>
            </a:r>
            <a:r>
              <a:rPr lang="de-DE" sz="2400" dirty="0" smtClean="0"/>
              <a:t> </a:t>
            </a:r>
            <a:r>
              <a:rPr lang="de-DE" sz="2400" dirty="0" err="1" smtClean="0"/>
              <a:t>applications</a:t>
            </a:r>
            <a:endParaRPr lang="de-DE" sz="2400" dirty="0" smtClean="0"/>
          </a:p>
          <a:p>
            <a:pPr eaLnBrk="1" hangingPunct="1"/>
            <a:r>
              <a:rPr lang="de-DE" sz="2400" dirty="0" smtClean="0"/>
              <a:t>Queues </a:t>
            </a:r>
            <a:r>
              <a:rPr lang="de-DE" sz="2400" dirty="0" err="1" smtClean="0"/>
              <a:t>are</a:t>
            </a:r>
            <a:r>
              <a:rPr lang="de-DE" sz="2400" dirty="0" smtClean="0"/>
              <a:t> </a:t>
            </a:r>
            <a:r>
              <a:rPr lang="de-DE" sz="2400" dirty="0" err="1" smtClean="0"/>
              <a:t>used</a:t>
            </a:r>
            <a:r>
              <a:rPr lang="de-DE" sz="2400" dirty="0" smtClean="0"/>
              <a:t> in order </a:t>
            </a:r>
            <a:r>
              <a:rPr lang="de-DE" sz="2400" dirty="0" err="1" smtClean="0"/>
              <a:t>to</a:t>
            </a:r>
            <a:r>
              <a:rPr lang="de-DE" sz="2400" dirty="0" smtClean="0"/>
              <a:t> </a:t>
            </a:r>
            <a:r>
              <a:rPr lang="de-DE" sz="2400" dirty="0" err="1" smtClean="0"/>
              <a:t>establish</a:t>
            </a:r>
            <a:r>
              <a:rPr lang="de-DE" sz="2400" dirty="0" smtClean="0"/>
              <a:t> </a:t>
            </a:r>
            <a:r>
              <a:rPr lang="de-DE" sz="2400" dirty="0" err="1" smtClean="0"/>
              <a:t>the</a:t>
            </a:r>
            <a:r>
              <a:rPr lang="de-DE" sz="2400" dirty="0" smtClean="0"/>
              <a:t>  </a:t>
            </a:r>
            <a:r>
              <a:rPr lang="de-DE" sz="2400" dirty="0" err="1" smtClean="0"/>
              <a:t>synchronization</a:t>
            </a:r>
            <a:r>
              <a:rPr lang="de-DE" sz="2400" dirty="0" smtClean="0"/>
              <a:t> </a:t>
            </a:r>
            <a:r>
              <a:rPr lang="de-DE" sz="2400" dirty="0" err="1" smtClean="0"/>
              <a:t>context</a:t>
            </a:r>
            <a:r>
              <a:rPr lang="de-DE" sz="2400" dirty="0" smtClean="0"/>
              <a:t>.</a:t>
            </a:r>
          </a:p>
        </p:txBody>
      </p:sp>
      <p:pic>
        <p:nvPicPr>
          <p:cNvPr id="24579" name="Picture 32" descr="AdTurb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488238" y="164452"/>
            <a:ext cx="1460500" cy="1292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Rectangle 1"/>
          <p:cNvSpPr/>
          <p:nvPr/>
        </p:nvSpPr>
        <p:spPr>
          <a:xfrm>
            <a:off x="4889241" y="4189445"/>
            <a:ext cx="1175657" cy="559837"/>
          </a:xfrm>
          <a:prstGeom prst="rect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err="1" smtClean="0"/>
              <a:t>Node</a:t>
            </a:r>
            <a:r>
              <a:rPr lang="de-DE" sz="2400" dirty="0" smtClean="0"/>
              <a:t> 1</a:t>
            </a:r>
            <a:endParaRPr lang="en-US" sz="2400" dirty="0"/>
          </a:p>
        </p:txBody>
      </p:sp>
      <p:sp>
        <p:nvSpPr>
          <p:cNvPr id="22" name="Rectangle 21"/>
          <p:cNvSpPr/>
          <p:nvPr/>
        </p:nvSpPr>
        <p:spPr>
          <a:xfrm>
            <a:off x="6312581" y="4198775"/>
            <a:ext cx="1175657" cy="559837"/>
          </a:xfrm>
          <a:prstGeom prst="rect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err="1" smtClean="0"/>
              <a:t>Node</a:t>
            </a:r>
            <a:r>
              <a:rPr lang="de-DE" sz="2400" dirty="0" smtClean="0"/>
              <a:t> 2</a:t>
            </a:r>
            <a:endParaRPr lang="en-US" sz="2400" dirty="0"/>
          </a:p>
        </p:txBody>
      </p:sp>
      <p:sp>
        <p:nvSpPr>
          <p:cNvPr id="23" name="Rectangle 22"/>
          <p:cNvSpPr/>
          <p:nvPr/>
        </p:nvSpPr>
        <p:spPr>
          <a:xfrm>
            <a:off x="7773081" y="4198775"/>
            <a:ext cx="1175657" cy="559837"/>
          </a:xfrm>
          <a:prstGeom prst="rect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err="1" smtClean="0"/>
              <a:t>Node</a:t>
            </a:r>
            <a:r>
              <a:rPr lang="de-DE" sz="2400" dirty="0" smtClean="0"/>
              <a:t> 3</a:t>
            </a:r>
            <a:endParaRPr lang="en-US" sz="2400" dirty="0"/>
          </a:p>
        </p:txBody>
      </p:sp>
      <p:sp>
        <p:nvSpPr>
          <p:cNvPr id="5" name="Block Arc 4"/>
          <p:cNvSpPr/>
          <p:nvPr/>
        </p:nvSpPr>
        <p:spPr>
          <a:xfrm>
            <a:off x="5624576" y="2418097"/>
            <a:ext cx="2741419" cy="1321998"/>
          </a:xfrm>
          <a:prstGeom prst="blockArc">
            <a:avLst>
              <a:gd name="adj1" fmla="val 10729327"/>
              <a:gd name="adj2" fmla="val 0"/>
              <a:gd name="adj3" fmla="val 25000"/>
            </a:avLst>
          </a:prstGeom>
          <a:solidFill>
            <a:schemeClr val="accent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smtClean="0">
              <a:solidFill>
                <a:schemeClr val="tx1"/>
              </a:solidFill>
            </a:endParaRPr>
          </a:p>
          <a:p>
            <a:pPr algn="ctr"/>
            <a:endParaRPr lang="de-DE" dirty="0">
              <a:solidFill>
                <a:schemeClr val="tx1"/>
              </a:solidFill>
            </a:endParaRPr>
          </a:p>
          <a:p>
            <a:pPr algn="ctr"/>
            <a:endParaRPr lang="de-DE" dirty="0" smtClean="0">
              <a:solidFill>
                <a:schemeClr val="tx1"/>
              </a:solidFill>
            </a:endParaRPr>
          </a:p>
          <a:p>
            <a:pPr algn="ctr"/>
            <a:endParaRPr lang="de-DE" dirty="0">
              <a:solidFill>
                <a:schemeClr val="tx1"/>
              </a:solidFill>
            </a:endParaRPr>
          </a:p>
          <a:p>
            <a:pPr algn="ctr"/>
            <a:endParaRPr lang="de-DE" dirty="0" smtClean="0">
              <a:solidFill>
                <a:schemeClr val="accent1"/>
              </a:solidFill>
            </a:endParaRPr>
          </a:p>
          <a:p>
            <a:pPr algn="ctr"/>
            <a:r>
              <a:rPr lang="de-DE" dirty="0" smtClean="0">
                <a:solidFill>
                  <a:schemeClr val="accent1"/>
                </a:solidFill>
              </a:rPr>
              <a:t>Communication </a:t>
            </a:r>
          </a:p>
          <a:p>
            <a:pPr algn="ctr"/>
            <a:r>
              <a:rPr lang="de-DE" dirty="0" err="1" smtClean="0">
                <a:solidFill>
                  <a:schemeClr val="accent1"/>
                </a:solidFill>
              </a:rPr>
              <a:t>agnostic</a:t>
            </a:r>
            <a:r>
              <a:rPr lang="de-DE" dirty="0" smtClean="0">
                <a:solidFill>
                  <a:schemeClr val="accent1"/>
                </a:solidFill>
              </a:rPr>
              <a:t> </a:t>
            </a:r>
            <a:r>
              <a:rPr lang="de-DE" dirty="0" err="1" smtClean="0">
                <a:solidFill>
                  <a:schemeClr val="accent1"/>
                </a:solidFill>
              </a:rPr>
              <a:t>to</a:t>
            </a:r>
            <a:r>
              <a:rPr lang="de-DE" dirty="0" smtClean="0">
                <a:solidFill>
                  <a:schemeClr val="accent1"/>
                </a:solidFill>
              </a:rPr>
              <a:t> </a:t>
            </a:r>
            <a:r>
              <a:rPr lang="de-DE" dirty="0" err="1" smtClean="0">
                <a:solidFill>
                  <a:schemeClr val="accent1"/>
                </a:solidFill>
              </a:rPr>
              <a:t>queues</a:t>
            </a:r>
            <a:endParaRPr lang="de-DE" dirty="0" smtClean="0">
              <a:solidFill>
                <a:schemeClr val="accent1"/>
              </a:solidFill>
            </a:endParaRPr>
          </a:p>
          <a:p>
            <a:pPr algn="ctr"/>
            <a:endParaRPr lang="de-DE" dirty="0">
              <a:solidFill>
                <a:schemeClr val="accent1"/>
              </a:solidFill>
            </a:endParaRPr>
          </a:p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cxnSp>
        <p:nvCxnSpPr>
          <p:cNvPr id="9" name="Straight Connector 8"/>
          <p:cNvCxnSpPr>
            <a:endCxn id="61" idx="0"/>
          </p:cNvCxnSpPr>
          <p:nvPr/>
        </p:nvCxnSpPr>
        <p:spPr>
          <a:xfrm flipV="1">
            <a:off x="4889241" y="3107094"/>
            <a:ext cx="755779" cy="1091681"/>
          </a:xfrm>
          <a:prstGeom prst="line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H="1" flipV="1">
            <a:off x="5952931" y="3079097"/>
            <a:ext cx="111967" cy="1119678"/>
          </a:xfrm>
          <a:prstGeom prst="line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H="1" flipV="1">
            <a:off x="8360909" y="3079097"/>
            <a:ext cx="576051" cy="1119678"/>
          </a:xfrm>
          <a:prstGeom prst="line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V="1">
            <a:off x="7829065" y="3079097"/>
            <a:ext cx="195262" cy="1110348"/>
          </a:xfrm>
          <a:prstGeom prst="line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4791610" y="5141153"/>
            <a:ext cx="620145" cy="0"/>
          </a:xfrm>
          <a:prstGeom prst="line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>
            <a:off x="5469658" y="4938313"/>
            <a:ext cx="32621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smtClean="0">
                <a:solidFill>
                  <a:srgbClr val="3B57A0"/>
                </a:solidFill>
                <a:latin typeface="Calibri"/>
                <a:cs typeface="+mn-cs"/>
              </a:rPr>
              <a:t>Queue 1: e.g. </a:t>
            </a:r>
            <a:r>
              <a:rPr lang="de-DE" dirty="0" err="1" smtClean="0">
                <a:solidFill>
                  <a:srgbClr val="3B57A0"/>
                </a:solidFill>
                <a:latin typeface="Calibri"/>
                <a:cs typeface="+mn-cs"/>
              </a:rPr>
              <a:t>used</a:t>
            </a:r>
            <a:r>
              <a:rPr lang="de-DE" dirty="0" smtClean="0">
                <a:solidFill>
                  <a:srgbClr val="3B57A0"/>
                </a:solidFill>
                <a:latin typeface="Calibri"/>
                <a:cs typeface="+mn-cs"/>
              </a:rPr>
              <a:t> </a:t>
            </a:r>
            <a:r>
              <a:rPr lang="de-DE" dirty="0" err="1" smtClean="0">
                <a:solidFill>
                  <a:srgbClr val="3B57A0"/>
                </a:solidFill>
                <a:latin typeface="Calibri"/>
                <a:cs typeface="+mn-cs"/>
              </a:rPr>
              <a:t>by</a:t>
            </a:r>
            <a:r>
              <a:rPr lang="de-DE" dirty="0" smtClean="0">
                <a:solidFill>
                  <a:srgbClr val="3B57A0"/>
                </a:solidFill>
                <a:latin typeface="Calibri"/>
                <a:cs typeface="+mn-cs"/>
              </a:rPr>
              <a:t> </a:t>
            </a:r>
            <a:r>
              <a:rPr lang="de-DE" dirty="0" err="1" smtClean="0">
                <a:solidFill>
                  <a:srgbClr val="3B57A0"/>
                </a:solidFill>
                <a:latin typeface="Calibri"/>
                <a:cs typeface="+mn-cs"/>
              </a:rPr>
              <a:t>main</a:t>
            </a:r>
            <a:r>
              <a:rPr lang="de-DE" dirty="0" smtClean="0">
                <a:solidFill>
                  <a:srgbClr val="3B57A0"/>
                </a:solidFill>
                <a:latin typeface="Calibri"/>
                <a:cs typeface="+mn-cs"/>
              </a:rPr>
              <a:t> </a:t>
            </a:r>
            <a:r>
              <a:rPr lang="de-DE" dirty="0" err="1" smtClean="0">
                <a:solidFill>
                  <a:srgbClr val="3B57A0"/>
                </a:solidFill>
                <a:latin typeface="Calibri"/>
                <a:cs typeface="+mn-cs"/>
              </a:rPr>
              <a:t>app</a:t>
            </a:r>
            <a:r>
              <a:rPr lang="de-DE" dirty="0" smtClean="0">
                <a:solidFill>
                  <a:srgbClr val="3B57A0"/>
                </a:solidFill>
                <a:latin typeface="Calibri"/>
                <a:cs typeface="+mn-cs"/>
              </a:rPr>
              <a:t>. </a:t>
            </a:r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5482093" y="5379974"/>
            <a:ext cx="29267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smtClean="0">
                <a:solidFill>
                  <a:srgbClr val="3B57A0"/>
                </a:solidFill>
                <a:latin typeface="Calibri"/>
                <a:cs typeface="+mn-cs"/>
              </a:rPr>
              <a:t>Queue 2: e.g. </a:t>
            </a:r>
            <a:r>
              <a:rPr lang="de-DE" dirty="0" err="1" smtClean="0">
                <a:solidFill>
                  <a:srgbClr val="3B57A0"/>
                </a:solidFill>
                <a:latin typeface="Calibri"/>
                <a:cs typeface="+mn-cs"/>
              </a:rPr>
              <a:t>used</a:t>
            </a:r>
            <a:r>
              <a:rPr lang="de-DE" dirty="0" smtClean="0">
                <a:solidFill>
                  <a:srgbClr val="3B57A0"/>
                </a:solidFill>
                <a:latin typeface="Calibri"/>
                <a:cs typeface="+mn-cs"/>
              </a:rPr>
              <a:t> </a:t>
            </a:r>
            <a:r>
              <a:rPr lang="de-DE" dirty="0" err="1" smtClean="0">
                <a:solidFill>
                  <a:srgbClr val="3B57A0"/>
                </a:solidFill>
                <a:latin typeface="Calibri"/>
                <a:cs typeface="+mn-cs"/>
              </a:rPr>
              <a:t>by</a:t>
            </a:r>
            <a:r>
              <a:rPr lang="de-DE" dirty="0" smtClean="0">
                <a:solidFill>
                  <a:srgbClr val="3B57A0"/>
                </a:solidFill>
                <a:latin typeface="Calibri"/>
                <a:cs typeface="+mn-cs"/>
              </a:rPr>
              <a:t> </a:t>
            </a:r>
            <a:r>
              <a:rPr lang="de-DE" dirty="0" err="1" smtClean="0">
                <a:solidFill>
                  <a:srgbClr val="3B57A0"/>
                </a:solidFill>
                <a:latin typeface="Calibri"/>
                <a:cs typeface="+mn-cs"/>
              </a:rPr>
              <a:t>library</a:t>
            </a:r>
            <a:r>
              <a:rPr lang="de-DE" dirty="0" smtClean="0">
                <a:solidFill>
                  <a:srgbClr val="3B57A0"/>
                </a:solidFill>
                <a:latin typeface="Calibri"/>
                <a:cs typeface="+mn-cs"/>
              </a:rPr>
              <a:t> </a:t>
            </a:r>
            <a:endParaRPr lang="en-US" dirty="0"/>
          </a:p>
        </p:txBody>
      </p:sp>
      <p:cxnSp>
        <p:nvCxnSpPr>
          <p:cNvPr id="43" name="Straight Connector 42"/>
          <p:cNvCxnSpPr/>
          <p:nvPr/>
        </p:nvCxnSpPr>
        <p:spPr>
          <a:xfrm>
            <a:off x="4791610" y="5564640"/>
            <a:ext cx="620145" cy="0"/>
          </a:xfrm>
          <a:prstGeom prst="line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5" idx="0"/>
          </p:cNvCxnSpPr>
          <p:nvPr/>
        </p:nvCxnSpPr>
        <p:spPr>
          <a:xfrm flipH="1">
            <a:off x="5411756" y="3103846"/>
            <a:ext cx="379777" cy="1122918"/>
          </a:xfrm>
          <a:prstGeom prst="straightConnector1">
            <a:avLst/>
          </a:prstGeom>
          <a:ln w="1238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endCxn id="23" idx="0"/>
          </p:cNvCxnSpPr>
          <p:nvPr/>
        </p:nvCxnSpPr>
        <p:spPr>
          <a:xfrm>
            <a:off x="8208843" y="3079096"/>
            <a:ext cx="152067" cy="1119679"/>
          </a:xfrm>
          <a:prstGeom prst="straightConnector1">
            <a:avLst/>
          </a:prstGeom>
          <a:ln w="1238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>
            <a:off x="4791610" y="5962248"/>
            <a:ext cx="620145" cy="0"/>
          </a:xfrm>
          <a:prstGeom prst="straightConnector1">
            <a:avLst/>
          </a:prstGeom>
          <a:ln w="1238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Rectangle 58"/>
          <p:cNvSpPr/>
          <p:nvPr/>
        </p:nvSpPr>
        <p:spPr>
          <a:xfrm>
            <a:off x="5447873" y="5877621"/>
            <a:ext cx="32962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err="1" smtClean="0">
                <a:solidFill>
                  <a:srgbClr val="3B57A0"/>
                </a:solidFill>
                <a:latin typeface="Calibri"/>
                <a:cs typeface="+mn-cs"/>
              </a:rPr>
              <a:t>Incoming</a:t>
            </a:r>
            <a:r>
              <a:rPr lang="de-DE" dirty="0" smtClean="0">
                <a:solidFill>
                  <a:srgbClr val="3B57A0"/>
                </a:solidFill>
                <a:latin typeface="Calibri"/>
                <a:cs typeface="+mn-cs"/>
              </a:rPr>
              <a:t> </a:t>
            </a:r>
            <a:r>
              <a:rPr lang="de-DE" dirty="0" err="1" smtClean="0">
                <a:solidFill>
                  <a:srgbClr val="3B57A0"/>
                </a:solidFill>
                <a:latin typeface="Calibri"/>
                <a:cs typeface="+mn-cs"/>
              </a:rPr>
              <a:t>data</a:t>
            </a:r>
            <a:r>
              <a:rPr lang="de-DE" dirty="0" smtClean="0">
                <a:solidFill>
                  <a:srgbClr val="3B57A0"/>
                </a:solidFill>
                <a:latin typeface="Calibri"/>
                <a:cs typeface="+mn-cs"/>
              </a:rPr>
              <a:t> </a:t>
            </a:r>
            <a:r>
              <a:rPr lang="de-DE" dirty="0" err="1" smtClean="0">
                <a:solidFill>
                  <a:srgbClr val="3B57A0"/>
                </a:solidFill>
                <a:latin typeface="Calibri"/>
                <a:cs typeface="+mn-cs"/>
              </a:rPr>
              <a:t>agnostic</a:t>
            </a:r>
            <a:r>
              <a:rPr lang="de-DE" dirty="0" smtClean="0">
                <a:solidFill>
                  <a:srgbClr val="3B57A0"/>
                </a:solidFill>
                <a:latin typeface="Calibri"/>
                <a:cs typeface="+mn-cs"/>
              </a:rPr>
              <a:t> </a:t>
            </a:r>
            <a:r>
              <a:rPr lang="de-DE" dirty="0" err="1" smtClean="0">
                <a:solidFill>
                  <a:srgbClr val="3B57A0"/>
                </a:solidFill>
                <a:latin typeface="Calibri"/>
                <a:cs typeface="+mn-cs"/>
              </a:rPr>
              <a:t>of</a:t>
            </a:r>
            <a:r>
              <a:rPr lang="de-DE" dirty="0" smtClean="0">
                <a:solidFill>
                  <a:srgbClr val="3B57A0"/>
                </a:solidFill>
                <a:latin typeface="Calibri"/>
                <a:cs typeface="+mn-cs"/>
              </a:rPr>
              <a:t> </a:t>
            </a:r>
            <a:r>
              <a:rPr lang="de-DE" dirty="0" err="1" smtClean="0">
                <a:solidFill>
                  <a:srgbClr val="3B57A0"/>
                </a:solidFill>
                <a:latin typeface="Calibri"/>
                <a:cs typeface="+mn-cs"/>
              </a:rPr>
              <a:t>queue</a:t>
            </a:r>
            <a:r>
              <a:rPr lang="de-DE" dirty="0" smtClean="0">
                <a:solidFill>
                  <a:srgbClr val="3B57A0"/>
                </a:solidFill>
                <a:latin typeface="Calibri"/>
                <a:cs typeface="+mn-cs"/>
              </a:rPr>
              <a:t> </a:t>
            </a:r>
            <a:endParaRPr lang="en-US" dirty="0"/>
          </a:p>
        </p:txBody>
      </p:sp>
      <p:sp>
        <p:nvSpPr>
          <p:cNvPr id="60" name="Freeform 59"/>
          <p:cNvSpPr/>
          <p:nvPr/>
        </p:nvSpPr>
        <p:spPr>
          <a:xfrm>
            <a:off x="8052318" y="3060441"/>
            <a:ext cx="356538" cy="923730"/>
          </a:xfrm>
          <a:custGeom>
            <a:avLst/>
            <a:gdLst>
              <a:gd name="connsiteX0" fmla="*/ 0 w 354564"/>
              <a:gd name="connsiteY0" fmla="*/ 9330 h 802432"/>
              <a:gd name="connsiteX1" fmla="*/ 205274 w 354564"/>
              <a:gd name="connsiteY1" fmla="*/ 802432 h 802432"/>
              <a:gd name="connsiteX2" fmla="*/ 354564 w 354564"/>
              <a:gd name="connsiteY2" fmla="*/ 746449 h 802432"/>
              <a:gd name="connsiteX3" fmla="*/ 326572 w 354564"/>
              <a:gd name="connsiteY3" fmla="*/ 0 h 802432"/>
              <a:gd name="connsiteX4" fmla="*/ 0 w 354564"/>
              <a:gd name="connsiteY4" fmla="*/ 9330 h 80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4564" h="802432">
                <a:moveTo>
                  <a:pt x="0" y="9330"/>
                </a:moveTo>
                <a:lnTo>
                  <a:pt x="205274" y="802432"/>
                </a:lnTo>
                <a:lnTo>
                  <a:pt x="354564" y="746449"/>
                </a:lnTo>
                <a:lnTo>
                  <a:pt x="326572" y="0"/>
                </a:lnTo>
                <a:lnTo>
                  <a:pt x="0" y="9330"/>
                </a:lnTo>
                <a:close/>
              </a:path>
            </a:pathLst>
          </a:custGeom>
          <a:solidFill>
            <a:schemeClr val="accent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Freeform 60"/>
          <p:cNvSpPr/>
          <p:nvPr/>
        </p:nvSpPr>
        <p:spPr>
          <a:xfrm>
            <a:off x="5467739" y="3051110"/>
            <a:ext cx="475861" cy="858417"/>
          </a:xfrm>
          <a:custGeom>
            <a:avLst/>
            <a:gdLst>
              <a:gd name="connsiteX0" fmla="*/ 177281 w 475861"/>
              <a:gd name="connsiteY0" fmla="*/ 55984 h 858417"/>
              <a:gd name="connsiteX1" fmla="*/ 0 w 475861"/>
              <a:gd name="connsiteY1" fmla="*/ 858417 h 858417"/>
              <a:gd name="connsiteX2" fmla="*/ 121298 w 475861"/>
              <a:gd name="connsiteY2" fmla="*/ 858417 h 858417"/>
              <a:gd name="connsiteX3" fmla="*/ 475861 w 475861"/>
              <a:gd name="connsiteY3" fmla="*/ 0 h 858417"/>
              <a:gd name="connsiteX4" fmla="*/ 177281 w 475861"/>
              <a:gd name="connsiteY4" fmla="*/ 55984 h 858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5861" h="858417">
                <a:moveTo>
                  <a:pt x="177281" y="55984"/>
                </a:moveTo>
                <a:lnTo>
                  <a:pt x="0" y="858417"/>
                </a:lnTo>
                <a:lnTo>
                  <a:pt x="121298" y="858417"/>
                </a:lnTo>
                <a:lnTo>
                  <a:pt x="475861" y="0"/>
                </a:lnTo>
                <a:lnTo>
                  <a:pt x="177281" y="55984"/>
                </a:lnTo>
                <a:close/>
              </a:path>
            </a:pathLst>
          </a:custGeom>
          <a:solidFill>
            <a:schemeClr val="accent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3812420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Titel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de-DE" smtClean="0"/>
              <a:t>The GASPI API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4294967295"/>
          </p:nvPr>
        </p:nvSpPr>
        <p:spPr/>
        <p:txBody>
          <a:bodyPr rtlCol="0">
            <a:normAutofit fontScale="77500" lnSpcReduction="20000"/>
          </a:bodyPr>
          <a:lstStyle/>
          <a:p>
            <a:pPr eaLnBrk="1" fontAlgn="auto" hangingPunct="1">
              <a:spcAft>
                <a:spcPts val="0"/>
              </a:spcAft>
              <a:buFont typeface="Arial"/>
              <a:buChar char="•"/>
              <a:defRPr/>
            </a:pPr>
            <a:r>
              <a:rPr lang="de-DE" dirty="0" smtClean="0"/>
              <a:t>52 </a:t>
            </a:r>
            <a:r>
              <a:rPr lang="de-DE" dirty="0" err="1" smtClean="0"/>
              <a:t>communication</a:t>
            </a:r>
            <a:r>
              <a:rPr lang="de-DE" dirty="0" smtClean="0"/>
              <a:t> </a:t>
            </a:r>
            <a:r>
              <a:rPr lang="de-DE" dirty="0" err="1" smtClean="0"/>
              <a:t>functions</a:t>
            </a:r>
            <a:endParaRPr lang="de-DE" dirty="0" smtClean="0"/>
          </a:p>
          <a:p>
            <a:pPr eaLnBrk="1" fontAlgn="auto" hangingPunct="1">
              <a:spcAft>
                <a:spcPts val="0"/>
              </a:spcAft>
              <a:buFont typeface="Arial"/>
              <a:buChar char="•"/>
              <a:defRPr/>
            </a:pPr>
            <a:r>
              <a:rPr lang="de-DE" dirty="0" smtClean="0"/>
              <a:t>24 </a:t>
            </a:r>
            <a:r>
              <a:rPr lang="de-DE" dirty="0" err="1" smtClean="0"/>
              <a:t>getter</a:t>
            </a:r>
            <a:r>
              <a:rPr lang="de-DE" dirty="0" smtClean="0"/>
              <a:t>/</a:t>
            </a:r>
            <a:r>
              <a:rPr lang="de-DE" dirty="0" err="1" smtClean="0"/>
              <a:t>setter</a:t>
            </a:r>
            <a:r>
              <a:rPr lang="de-DE" dirty="0" smtClean="0"/>
              <a:t> </a:t>
            </a:r>
            <a:r>
              <a:rPr lang="de-DE" dirty="0" err="1" smtClean="0"/>
              <a:t>functions</a:t>
            </a:r>
            <a:endParaRPr lang="de-DE" dirty="0" smtClean="0"/>
          </a:p>
          <a:p>
            <a:pPr eaLnBrk="1" fontAlgn="auto" hangingPunct="1">
              <a:spcAft>
                <a:spcPts val="0"/>
              </a:spcAft>
              <a:buFont typeface="Arial"/>
              <a:buChar char="•"/>
              <a:defRPr/>
            </a:pPr>
            <a:r>
              <a:rPr lang="de-DE" dirty="0" smtClean="0"/>
              <a:t>108 </a:t>
            </a:r>
            <a:r>
              <a:rPr lang="de-DE" dirty="0" err="1" smtClean="0"/>
              <a:t>pages</a:t>
            </a:r>
            <a:endParaRPr lang="de-DE" dirty="0" smtClean="0"/>
          </a:p>
          <a:p>
            <a:pPr eaLnBrk="1" fontAlgn="auto" hangingPunct="1">
              <a:spcAft>
                <a:spcPts val="0"/>
              </a:spcAft>
              <a:buFont typeface="Arial"/>
              <a:buNone/>
              <a:defRPr/>
            </a:pPr>
            <a:r>
              <a:rPr lang="de-DE" dirty="0" smtClean="0"/>
              <a:t>  … but in </a:t>
            </a:r>
            <a:r>
              <a:rPr lang="de-DE" dirty="0" err="1" smtClean="0"/>
              <a:t>reality</a:t>
            </a:r>
            <a:r>
              <a:rPr lang="de-DE" dirty="0" smtClean="0"/>
              <a:t>:</a:t>
            </a:r>
          </a:p>
          <a:p>
            <a:pPr lvl="1" eaLnBrk="1" fontAlgn="auto" hangingPunct="1">
              <a:spcAft>
                <a:spcPts val="0"/>
              </a:spcAft>
              <a:buFont typeface="Arial"/>
              <a:buChar char="–"/>
              <a:defRPr/>
            </a:pPr>
            <a:r>
              <a:rPr lang="de-DE" dirty="0" err="1" smtClean="0"/>
              <a:t>Init</a:t>
            </a:r>
            <a:r>
              <a:rPr lang="de-DE" dirty="0" smtClean="0"/>
              <a:t>/Term</a:t>
            </a:r>
          </a:p>
          <a:p>
            <a:pPr lvl="1" eaLnBrk="1" fontAlgn="auto" hangingPunct="1">
              <a:spcAft>
                <a:spcPts val="0"/>
              </a:spcAft>
              <a:buFont typeface="Arial"/>
              <a:buChar char="–"/>
              <a:defRPr/>
            </a:pPr>
            <a:r>
              <a:rPr lang="de-DE" dirty="0" smtClean="0"/>
              <a:t>Segments</a:t>
            </a:r>
          </a:p>
          <a:p>
            <a:pPr lvl="1" eaLnBrk="1" fontAlgn="auto" hangingPunct="1">
              <a:spcAft>
                <a:spcPts val="0"/>
              </a:spcAft>
              <a:buFont typeface="Arial"/>
              <a:buChar char="–"/>
              <a:defRPr/>
            </a:pPr>
            <a:r>
              <a:rPr lang="de-DE" dirty="0" smtClean="0"/>
              <a:t>Read/Write</a:t>
            </a:r>
          </a:p>
          <a:p>
            <a:pPr lvl="1" eaLnBrk="1" fontAlgn="auto" hangingPunct="1">
              <a:spcAft>
                <a:spcPts val="0"/>
              </a:spcAft>
              <a:buFont typeface="Arial"/>
              <a:buChar char="–"/>
              <a:defRPr/>
            </a:pPr>
            <a:r>
              <a:rPr lang="de-DE" dirty="0" smtClean="0"/>
              <a:t>Passive Communication</a:t>
            </a:r>
          </a:p>
          <a:p>
            <a:pPr lvl="1" eaLnBrk="1" fontAlgn="auto" hangingPunct="1">
              <a:spcAft>
                <a:spcPts val="0"/>
              </a:spcAft>
              <a:buFont typeface="Arial"/>
              <a:buChar char="–"/>
              <a:defRPr/>
            </a:pPr>
            <a:r>
              <a:rPr lang="de-DE" dirty="0" smtClean="0"/>
              <a:t>Global </a:t>
            </a:r>
            <a:r>
              <a:rPr lang="de-DE" dirty="0" err="1" smtClean="0"/>
              <a:t>Atomic</a:t>
            </a:r>
            <a:r>
              <a:rPr lang="de-DE" dirty="0" smtClean="0"/>
              <a:t> </a:t>
            </a:r>
            <a:r>
              <a:rPr lang="de-DE" dirty="0" err="1" smtClean="0"/>
              <a:t>Operations</a:t>
            </a:r>
            <a:endParaRPr lang="de-DE" dirty="0" smtClean="0"/>
          </a:p>
          <a:p>
            <a:pPr lvl="1" eaLnBrk="1" fontAlgn="auto" hangingPunct="1">
              <a:spcAft>
                <a:spcPts val="0"/>
              </a:spcAft>
              <a:buFont typeface="Arial"/>
              <a:buChar char="–"/>
              <a:defRPr/>
            </a:pPr>
            <a:r>
              <a:rPr lang="de-DE" dirty="0" smtClean="0"/>
              <a:t>Groups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collectives</a:t>
            </a:r>
            <a:r>
              <a:rPr lang="de-DE" dirty="0" smtClean="0"/>
              <a:t/>
            </a:r>
            <a:br>
              <a:rPr lang="de-DE" dirty="0" smtClean="0"/>
            </a:br>
            <a:endParaRPr lang="de-DE" dirty="0" smtClean="0"/>
          </a:p>
          <a:p>
            <a:pPr eaLnBrk="1" fontAlgn="auto" hangingPunct="1">
              <a:spcAft>
                <a:spcPts val="0"/>
              </a:spcAft>
              <a:buFont typeface="Arial"/>
              <a:buNone/>
              <a:defRPr/>
            </a:pPr>
            <a:r>
              <a:rPr lang="de-DE" b="1" dirty="0" smtClean="0"/>
              <a:t>www.gaspi.de</a:t>
            </a:r>
          </a:p>
          <a:p>
            <a:pPr eaLnBrk="1" fontAlgn="auto" hangingPunct="1">
              <a:spcAft>
                <a:spcPts val="0"/>
              </a:spcAft>
              <a:buFont typeface="Arial"/>
              <a:buNone/>
              <a:defRPr/>
            </a:pPr>
            <a:endParaRPr lang="de-DE" dirty="0"/>
          </a:p>
        </p:txBody>
      </p:sp>
      <p:pic>
        <p:nvPicPr>
          <p:cNvPr id="29699" name="Picture 2"/>
          <p:cNvPicPr>
            <a:picLocks noChangeAspect="1" noChangeArrowheads="1"/>
          </p:cNvPicPr>
          <p:nvPr/>
        </p:nvPicPr>
        <p:blipFill>
          <a:blip r:embed="rId2"/>
          <a:srcRect l="38680" t="38977" r="39139" b="24072"/>
          <a:stretch>
            <a:fillRect/>
          </a:stretch>
        </p:blipFill>
        <p:spPr bwMode="auto">
          <a:xfrm>
            <a:off x="5056188" y="2114550"/>
            <a:ext cx="3819525" cy="3321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de-DE" smtClean="0"/>
              <a:t>Execution Model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de-DE" dirty="0" smtClean="0"/>
              <a:t>GASPI </a:t>
            </a:r>
            <a:r>
              <a:rPr lang="de-DE" dirty="0" err="1" smtClean="0"/>
              <a:t>Execution</a:t>
            </a:r>
            <a:r>
              <a:rPr lang="de-DE" dirty="0" smtClean="0"/>
              <a:t> Model</a:t>
            </a:r>
          </a:p>
        </p:txBody>
      </p:sp>
      <p:sp>
        <p:nvSpPr>
          <p:cNvPr id="31746" name="Rectangle 3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de-DE" dirty="0" smtClean="0"/>
              <a:t>SPMD / MPMD </a:t>
            </a:r>
            <a:r>
              <a:rPr lang="de-DE" dirty="0" err="1" smtClean="0"/>
              <a:t>execution</a:t>
            </a:r>
            <a:r>
              <a:rPr lang="de-DE" dirty="0" smtClean="0"/>
              <a:t> model</a:t>
            </a:r>
          </a:p>
          <a:p>
            <a:r>
              <a:rPr lang="de-DE" dirty="0" smtClean="0"/>
              <a:t>All </a:t>
            </a:r>
            <a:r>
              <a:rPr lang="de-DE" dirty="0" err="1" smtClean="0"/>
              <a:t>procedures</a:t>
            </a:r>
            <a:r>
              <a:rPr lang="de-DE" dirty="0" smtClean="0"/>
              <a:t> </a:t>
            </a:r>
            <a:r>
              <a:rPr lang="de-DE" dirty="0" err="1" smtClean="0"/>
              <a:t>have</a:t>
            </a:r>
            <a:r>
              <a:rPr lang="de-DE" dirty="0" smtClean="0"/>
              <a:t> </a:t>
            </a:r>
            <a:r>
              <a:rPr lang="de-DE" dirty="0" err="1" smtClean="0"/>
              <a:t>prefix</a:t>
            </a:r>
            <a:r>
              <a:rPr lang="de-DE" dirty="0" smtClean="0"/>
              <a:t> </a:t>
            </a:r>
            <a:r>
              <a:rPr lang="de-DE" dirty="0" err="1" smtClean="0"/>
              <a:t>gaspi</a:t>
            </a:r>
            <a:r>
              <a:rPr lang="de-DE" dirty="0" smtClean="0"/>
              <a:t>_</a:t>
            </a:r>
          </a:p>
          <a:p>
            <a:endParaRPr lang="de-DE" dirty="0" smtClean="0"/>
          </a:p>
          <a:p>
            <a:endParaRPr lang="de-DE" dirty="0" smtClean="0"/>
          </a:p>
          <a:p>
            <a:r>
              <a:rPr lang="de-DE" dirty="0" smtClean="0"/>
              <a:t>All </a:t>
            </a:r>
            <a:r>
              <a:rPr lang="de-DE" dirty="0" err="1" smtClean="0"/>
              <a:t>procedures</a:t>
            </a:r>
            <a:r>
              <a:rPr lang="de-DE" dirty="0" smtClean="0"/>
              <a:t> </a:t>
            </a:r>
            <a:r>
              <a:rPr lang="de-DE" dirty="0" err="1" smtClean="0"/>
              <a:t>have</a:t>
            </a:r>
            <a:r>
              <a:rPr lang="de-DE" dirty="0" smtClean="0"/>
              <a:t> a </a:t>
            </a:r>
            <a:r>
              <a:rPr lang="de-DE" dirty="0" err="1" smtClean="0"/>
              <a:t>return</a:t>
            </a:r>
            <a:r>
              <a:rPr lang="de-DE" dirty="0" smtClean="0"/>
              <a:t> </a:t>
            </a:r>
            <a:r>
              <a:rPr lang="de-DE" dirty="0" err="1" smtClean="0"/>
              <a:t>value</a:t>
            </a:r>
            <a:endParaRPr lang="de-DE" dirty="0" smtClean="0"/>
          </a:p>
          <a:p>
            <a:r>
              <a:rPr lang="de-DE" dirty="0" smtClean="0"/>
              <a:t>Timeout </a:t>
            </a:r>
            <a:r>
              <a:rPr lang="de-DE" dirty="0" err="1" smtClean="0"/>
              <a:t>mechanism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potentially</a:t>
            </a:r>
            <a:r>
              <a:rPr lang="de-DE" dirty="0" smtClean="0"/>
              <a:t> </a:t>
            </a:r>
            <a:r>
              <a:rPr lang="de-DE" dirty="0" err="1" smtClean="0"/>
              <a:t>blocking</a:t>
            </a:r>
            <a:r>
              <a:rPr lang="de-DE" dirty="0" smtClean="0"/>
              <a:t> </a:t>
            </a:r>
            <a:r>
              <a:rPr lang="de-DE" dirty="0" err="1" smtClean="0"/>
              <a:t>procedures</a:t>
            </a:r>
            <a:endParaRPr lang="de-DE" dirty="0" smtClean="0"/>
          </a:p>
        </p:txBody>
      </p:sp>
      <p:pic>
        <p:nvPicPr>
          <p:cNvPr id="31747" name="Picture 4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35038" y="3278188"/>
            <a:ext cx="5357707" cy="48768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GASPI Return Values</a:t>
            </a:r>
          </a:p>
        </p:txBody>
      </p:sp>
      <p:sp>
        <p:nvSpPr>
          <p:cNvPr id="32770" name="Rectangle 3"/>
          <p:cNvSpPr>
            <a:spLocks noGrp="1"/>
          </p:cNvSpPr>
          <p:nvPr>
            <p:ph type="body" idx="1"/>
          </p:nvPr>
        </p:nvSpPr>
        <p:spPr>
          <a:xfrm>
            <a:off x="457200" y="1897063"/>
            <a:ext cx="8382000" cy="422910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de-DE" sz="2800" dirty="0" err="1" smtClean="0"/>
              <a:t>Procedure</a:t>
            </a:r>
            <a:r>
              <a:rPr lang="de-DE" sz="2800" dirty="0" smtClean="0"/>
              <a:t> </a:t>
            </a:r>
            <a:r>
              <a:rPr lang="de-DE" sz="2800" dirty="0" err="1" smtClean="0"/>
              <a:t>return</a:t>
            </a:r>
            <a:r>
              <a:rPr lang="de-DE" sz="2800" dirty="0" smtClean="0"/>
              <a:t> </a:t>
            </a:r>
            <a:r>
              <a:rPr lang="de-DE" sz="2800" dirty="0" err="1" smtClean="0"/>
              <a:t>values</a:t>
            </a:r>
            <a:r>
              <a:rPr lang="de-DE" sz="2800" dirty="0" smtClean="0"/>
              <a:t>:</a:t>
            </a:r>
          </a:p>
          <a:p>
            <a:pPr lvl="1">
              <a:lnSpc>
                <a:spcPct val="80000"/>
              </a:lnSpc>
            </a:pPr>
            <a:r>
              <a:rPr lang="de-DE" sz="2400" dirty="0" smtClean="0"/>
              <a:t>GASPI_SUCCESS</a:t>
            </a:r>
          </a:p>
          <a:p>
            <a:pPr lvl="2">
              <a:lnSpc>
                <a:spcPct val="80000"/>
              </a:lnSpc>
            </a:pPr>
            <a:r>
              <a:rPr lang="de-DE" sz="2000" dirty="0" err="1" smtClean="0"/>
              <a:t>designated</a:t>
            </a:r>
            <a:r>
              <a:rPr lang="de-DE" sz="2000" dirty="0" smtClean="0"/>
              <a:t> </a:t>
            </a:r>
            <a:r>
              <a:rPr lang="de-DE" sz="2000" dirty="0" err="1" smtClean="0"/>
              <a:t>operation</a:t>
            </a:r>
            <a:r>
              <a:rPr lang="de-DE" sz="2000" dirty="0" smtClean="0"/>
              <a:t> </a:t>
            </a:r>
            <a:r>
              <a:rPr lang="de-DE" sz="2000" dirty="0" err="1" smtClean="0"/>
              <a:t>successfully</a:t>
            </a:r>
            <a:r>
              <a:rPr lang="de-DE" sz="2000" dirty="0" smtClean="0"/>
              <a:t> </a:t>
            </a:r>
            <a:r>
              <a:rPr lang="de-DE" sz="2000" dirty="0" err="1" smtClean="0"/>
              <a:t>completed</a:t>
            </a:r>
            <a:endParaRPr lang="de-DE" sz="2000" dirty="0" smtClean="0"/>
          </a:p>
          <a:p>
            <a:pPr lvl="1">
              <a:lnSpc>
                <a:spcPct val="80000"/>
              </a:lnSpc>
            </a:pPr>
            <a:r>
              <a:rPr lang="de-DE" sz="2400" dirty="0" smtClean="0"/>
              <a:t>GASPI_TIMEOUT</a:t>
            </a:r>
          </a:p>
          <a:p>
            <a:pPr lvl="2">
              <a:lnSpc>
                <a:spcPct val="80000"/>
              </a:lnSpc>
            </a:pPr>
            <a:r>
              <a:rPr lang="de-DE" sz="2000" dirty="0" err="1" smtClean="0"/>
              <a:t>designated</a:t>
            </a:r>
            <a:r>
              <a:rPr lang="de-DE" sz="2000" dirty="0" smtClean="0"/>
              <a:t> </a:t>
            </a:r>
            <a:r>
              <a:rPr lang="de-DE" sz="2000" dirty="0" err="1" smtClean="0"/>
              <a:t>operation</a:t>
            </a:r>
            <a:r>
              <a:rPr lang="de-DE" sz="2000" dirty="0" smtClean="0"/>
              <a:t> </a:t>
            </a:r>
            <a:r>
              <a:rPr lang="de-DE" sz="2000" dirty="0" err="1" smtClean="0"/>
              <a:t>could</a:t>
            </a:r>
            <a:r>
              <a:rPr lang="de-DE" sz="2000" dirty="0" smtClean="0"/>
              <a:t> not </a:t>
            </a:r>
            <a:r>
              <a:rPr lang="de-DE" sz="2000" dirty="0" err="1" smtClean="0"/>
              <a:t>be</a:t>
            </a:r>
            <a:r>
              <a:rPr lang="de-DE" sz="2000" dirty="0" smtClean="0"/>
              <a:t> </a:t>
            </a:r>
            <a:r>
              <a:rPr lang="de-DE" sz="2000" dirty="0" err="1" smtClean="0"/>
              <a:t>finished</a:t>
            </a:r>
            <a:r>
              <a:rPr lang="de-DE" sz="2000" dirty="0" smtClean="0"/>
              <a:t> in </a:t>
            </a:r>
            <a:r>
              <a:rPr lang="de-DE" sz="2000" dirty="0" err="1" smtClean="0"/>
              <a:t>the</a:t>
            </a:r>
            <a:r>
              <a:rPr lang="de-DE" sz="2000" dirty="0" smtClean="0"/>
              <a:t> </a:t>
            </a:r>
            <a:r>
              <a:rPr lang="de-DE" sz="2000" dirty="0" err="1" smtClean="0"/>
              <a:t>given</a:t>
            </a:r>
            <a:r>
              <a:rPr lang="de-DE" sz="2000" dirty="0" smtClean="0"/>
              <a:t> time</a:t>
            </a:r>
          </a:p>
          <a:p>
            <a:pPr lvl="2">
              <a:lnSpc>
                <a:spcPct val="80000"/>
              </a:lnSpc>
            </a:pPr>
            <a:r>
              <a:rPr lang="de-DE" sz="2000" dirty="0" smtClean="0"/>
              <a:t>not </a:t>
            </a:r>
            <a:r>
              <a:rPr lang="de-DE" sz="2000" dirty="0" err="1" smtClean="0"/>
              <a:t>necessarily</a:t>
            </a:r>
            <a:r>
              <a:rPr lang="de-DE" sz="2000" dirty="0" smtClean="0"/>
              <a:t> an </a:t>
            </a:r>
            <a:r>
              <a:rPr lang="de-DE" sz="2000" dirty="0" err="1" smtClean="0"/>
              <a:t>error</a:t>
            </a:r>
            <a:endParaRPr lang="de-DE" sz="2000" dirty="0" smtClean="0"/>
          </a:p>
          <a:p>
            <a:pPr lvl="2">
              <a:lnSpc>
                <a:spcPct val="80000"/>
              </a:lnSpc>
            </a:pPr>
            <a:r>
              <a:rPr lang="de-DE" sz="2000" dirty="0" err="1" smtClean="0"/>
              <a:t>the</a:t>
            </a:r>
            <a:r>
              <a:rPr lang="de-DE" sz="2000" dirty="0" smtClean="0"/>
              <a:t> </a:t>
            </a:r>
            <a:r>
              <a:rPr lang="de-DE" sz="2000" dirty="0" err="1" smtClean="0"/>
              <a:t>procedure</a:t>
            </a:r>
            <a:r>
              <a:rPr lang="de-DE" sz="2000" dirty="0" smtClean="0"/>
              <a:t> </a:t>
            </a:r>
            <a:r>
              <a:rPr lang="de-DE" sz="2000" dirty="0" err="1" smtClean="0"/>
              <a:t>has</a:t>
            </a:r>
            <a:r>
              <a:rPr lang="de-DE" sz="2000" dirty="0" smtClean="0"/>
              <a:t> </a:t>
            </a:r>
            <a:r>
              <a:rPr lang="de-DE" sz="2000" dirty="0" err="1" smtClean="0"/>
              <a:t>to</a:t>
            </a:r>
            <a:r>
              <a:rPr lang="de-DE" sz="2000" dirty="0" smtClean="0"/>
              <a:t> </a:t>
            </a:r>
            <a:r>
              <a:rPr lang="de-DE" sz="2000" dirty="0" err="1" smtClean="0"/>
              <a:t>be</a:t>
            </a:r>
            <a:r>
              <a:rPr lang="de-DE" sz="2000" dirty="0" smtClean="0"/>
              <a:t> </a:t>
            </a:r>
            <a:r>
              <a:rPr lang="de-DE" sz="2000" dirty="0" err="1" smtClean="0"/>
              <a:t>invoked</a:t>
            </a:r>
            <a:r>
              <a:rPr lang="de-DE" sz="2000" dirty="0" smtClean="0"/>
              <a:t> </a:t>
            </a:r>
            <a:r>
              <a:rPr lang="de-DE" sz="2000" dirty="0" err="1" smtClean="0"/>
              <a:t>subsequently</a:t>
            </a:r>
            <a:r>
              <a:rPr lang="de-DE" sz="2000" dirty="0" smtClean="0"/>
              <a:t> in order </a:t>
            </a:r>
            <a:r>
              <a:rPr lang="de-DE" sz="2000" dirty="0" err="1" smtClean="0"/>
              <a:t>to</a:t>
            </a:r>
            <a:r>
              <a:rPr lang="de-DE" sz="2000" dirty="0" smtClean="0"/>
              <a:t> </a:t>
            </a:r>
            <a:r>
              <a:rPr lang="de-DE" sz="2000" dirty="0" err="1" smtClean="0"/>
              <a:t>fully</a:t>
            </a:r>
            <a:r>
              <a:rPr lang="de-DE" sz="2000" dirty="0" smtClean="0"/>
              <a:t> </a:t>
            </a:r>
            <a:r>
              <a:rPr lang="de-DE" sz="2000" dirty="0" err="1" smtClean="0"/>
              <a:t>complete</a:t>
            </a:r>
            <a:r>
              <a:rPr lang="de-DE" sz="2000" dirty="0" smtClean="0"/>
              <a:t> </a:t>
            </a:r>
            <a:r>
              <a:rPr lang="de-DE" sz="2000" dirty="0" err="1" smtClean="0"/>
              <a:t>the</a:t>
            </a:r>
            <a:r>
              <a:rPr lang="de-DE" sz="2000" dirty="0" smtClean="0"/>
              <a:t> </a:t>
            </a:r>
            <a:r>
              <a:rPr lang="de-DE" sz="2000" dirty="0" err="1" smtClean="0"/>
              <a:t>designated</a:t>
            </a:r>
            <a:r>
              <a:rPr lang="de-DE" sz="2000" dirty="0" smtClean="0"/>
              <a:t> </a:t>
            </a:r>
            <a:r>
              <a:rPr lang="de-DE" sz="2000" dirty="0" err="1" smtClean="0"/>
              <a:t>operation</a:t>
            </a:r>
            <a:endParaRPr lang="de-DE" sz="2000" dirty="0" smtClean="0"/>
          </a:p>
          <a:p>
            <a:pPr lvl="1">
              <a:lnSpc>
                <a:spcPct val="80000"/>
              </a:lnSpc>
            </a:pPr>
            <a:r>
              <a:rPr lang="de-DE" dirty="0" smtClean="0"/>
              <a:t>GASPI_QUEUE_FULL</a:t>
            </a:r>
          </a:p>
          <a:p>
            <a:pPr lvl="2">
              <a:lnSpc>
                <a:spcPct val="80000"/>
              </a:lnSpc>
            </a:pPr>
            <a:r>
              <a:rPr lang="de-DE" sz="2000" dirty="0" smtClean="0"/>
              <a:t>Request </a:t>
            </a:r>
            <a:r>
              <a:rPr lang="de-DE" sz="2000" dirty="0" err="1" smtClean="0"/>
              <a:t>could</a:t>
            </a:r>
            <a:r>
              <a:rPr lang="de-DE" sz="2000" dirty="0" smtClean="0"/>
              <a:t> not </a:t>
            </a:r>
            <a:r>
              <a:rPr lang="de-DE" sz="2000" dirty="0" err="1" smtClean="0"/>
              <a:t>be</a:t>
            </a:r>
            <a:r>
              <a:rPr lang="de-DE" sz="2000" dirty="0" smtClean="0"/>
              <a:t> </a:t>
            </a:r>
            <a:r>
              <a:rPr lang="de-DE" sz="2000" dirty="0" err="1" smtClean="0"/>
              <a:t>posted</a:t>
            </a:r>
            <a:r>
              <a:rPr lang="de-DE" sz="2000" dirty="0" smtClean="0"/>
              <a:t> </a:t>
            </a:r>
            <a:r>
              <a:rPr lang="de-DE" sz="2000" dirty="0" err="1" smtClean="0"/>
              <a:t>to</a:t>
            </a:r>
            <a:r>
              <a:rPr lang="de-DE" sz="2000" dirty="0" smtClean="0"/>
              <a:t> </a:t>
            </a:r>
            <a:r>
              <a:rPr lang="de-DE" sz="2000" dirty="0" err="1" smtClean="0"/>
              <a:t>queue</a:t>
            </a:r>
            <a:r>
              <a:rPr lang="de-DE" sz="2000" dirty="0" smtClean="0"/>
              <a:t>. End </a:t>
            </a:r>
            <a:r>
              <a:rPr lang="de-DE" sz="2000" dirty="0" err="1" smtClean="0"/>
              <a:t>of</a:t>
            </a:r>
            <a:r>
              <a:rPr lang="de-DE" sz="2000" dirty="0" smtClean="0"/>
              <a:t> </a:t>
            </a:r>
            <a:r>
              <a:rPr lang="de-DE" sz="2000" dirty="0" err="1" smtClean="0"/>
              <a:t>queue</a:t>
            </a:r>
            <a:r>
              <a:rPr lang="de-DE" sz="2000" dirty="0" smtClean="0"/>
              <a:t> </a:t>
            </a:r>
            <a:r>
              <a:rPr lang="de-DE" sz="2000" dirty="0" err="1" smtClean="0"/>
              <a:t>has</a:t>
            </a:r>
            <a:r>
              <a:rPr lang="de-DE" sz="2000" dirty="0" smtClean="0"/>
              <a:t> </a:t>
            </a:r>
            <a:r>
              <a:rPr lang="de-DE" sz="2000" dirty="0" err="1" smtClean="0"/>
              <a:t>been</a:t>
            </a:r>
            <a:r>
              <a:rPr lang="de-DE" sz="2000" dirty="0" smtClean="0"/>
              <a:t> </a:t>
            </a:r>
            <a:r>
              <a:rPr lang="de-DE" sz="2000" dirty="0" err="1" smtClean="0"/>
              <a:t>reached</a:t>
            </a:r>
            <a:r>
              <a:rPr lang="de-DE" sz="2000" dirty="0" smtClean="0"/>
              <a:t>, </a:t>
            </a:r>
            <a:r>
              <a:rPr lang="de-DE" sz="2000" dirty="0" err="1" smtClean="0"/>
              <a:t>change</a:t>
            </a:r>
            <a:r>
              <a:rPr lang="de-DE" sz="2000" dirty="0" smtClean="0"/>
              <a:t> </a:t>
            </a:r>
            <a:r>
              <a:rPr lang="de-DE" sz="2000" dirty="0" err="1" smtClean="0"/>
              <a:t>queue</a:t>
            </a:r>
            <a:r>
              <a:rPr lang="de-DE" sz="2000" dirty="0" smtClean="0"/>
              <a:t> </a:t>
            </a:r>
            <a:r>
              <a:rPr lang="de-DE" sz="2000" dirty="0" err="1" smtClean="0"/>
              <a:t>or</a:t>
            </a:r>
            <a:r>
              <a:rPr lang="de-DE" sz="2000" dirty="0" smtClean="0"/>
              <a:t> </a:t>
            </a:r>
            <a:r>
              <a:rPr lang="de-DE" sz="2000" dirty="0" err="1" smtClean="0"/>
              <a:t>wait</a:t>
            </a:r>
            <a:endParaRPr lang="de-DE" dirty="0" smtClean="0"/>
          </a:p>
          <a:p>
            <a:pPr lvl="1">
              <a:lnSpc>
                <a:spcPct val="80000"/>
              </a:lnSpc>
            </a:pPr>
            <a:r>
              <a:rPr lang="de-DE" sz="2400" dirty="0" smtClean="0"/>
              <a:t>GASPI_ERROR</a:t>
            </a:r>
          </a:p>
          <a:p>
            <a:pPr lvl="2">
              <a:lnSpc>
                <a:spcPct val="80000"/>
              </a:lnSpc>
            </a:pPr>
            <a:r>
              <a:rPr lang="de-DE" sz="2000" dirty="0" err="1" smtClean="0"/>
              <a:t>designated</a:t>
            </a:r>
            <a:r>
              <a:rPr lang="de-DE" sz="2000" dirty="0" smtClean="0"/>
              <a:t> </a:t>
            </a:r>
            <a:r>
              <a:rPr lang="de-DE" sz="2000" dirty="0" err="1" smtClean="0"/>
              <a:t>operation</a:t>
            </a:r>
            <a:r>
              <a:rPr lang="de-DE" sz="2000" dirty="0" smtClean="0"/>
              <a:t> </a:t>
            </a:r>
            <a:r>
              <a:rPr lang="de-DE" sz="2000" dirty="0" err="1" smtClean="0"/>
              <a:t>failed</a:t>
            </a:r>
            <a:r>
              <a:rPr lang="de-DE" sz="2000" dirty="0" smtClean="0"/>
              <a:t> -&gt; check </a:t>
            </a:r>
            <a:r>
              <a:rPr lang="de-DE" sz="2000" dirty="0" err="1" smtClean="0"/>
              <a:t>error</a:t>
            </a:r>
            <a:r>
              <a:rPr lang="de-DE" sz="2000" dirty="0" smtClean="0"/>
              <a:t> </a:t>
            </a:r>
            <a:r>
              <a:rPr lang="de-DE" sz="2000" dirty="0" err="1" smtClean="0"/>
              <a:t>vector</a:t>
            </a:r>
            <a:endParaRPr lang="de-DE" sz="2000" dirty="0" smtClean="0"/>
          </a:p>
          <a:p>
            <a:pPr>
              <a:lnSpc>
                <a:spcPct val="80000"/>
              </a:lnSpc>
            </a:pPr>
            <a:r>
              <a:rPr lang="de-DE" sz="2800" dirty="0" err="1" smtClean="0"/>
              <a:t>Advice</a:t>
            </a:r>
            <a:r>
              <a:rPr lang="de-DE" sz="2800" dirty="0" smtClean="0"/>
              <a:t>: </a:t>
            </a:r>
            <a:r>
              <a:rPr lang="de-DE" sz="2800" dirty="0" err="1" smtClean="0"/>
              <a:t>Always</a:t>
            </a:r>
            <a:r>
              <a:rPr lang="de-DE" sz="2800" dirty="0" smtClean="0"/>
              <a:t> check </a:t>
            </a:r>
            <a:r>
              <a:rPr lang="de-DE" sz="2800" dirty="0" err="1" smtClean="0"/>
              <a:t>return</a:t>
            </a:r>
            <a:r>
              <a:rPr lang="de-DE" sz="2800" dirty="0" smtClean="0"/>
              <a:t> </a:t>
            </a:r>
            <a:r>
              <a:rPr lang="de-DE" sz="2800" dirty="0" err="1" smtClean="0"/>
              <a:t>value</a:t>
            </a:r>
            <a:r>
              <a:rPr lang="de-DE" sz="2800" dirty="0" smtClean="0"/>
              <a:t> !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GASPI </a:t>
            </a:r>
            <a:r>
              <a:rPr lang="de-DE" dirty="0" err="1" smtClean="0"/>
              <a:t>Tutorial</a:t>
            </a:r>
            <a:r>
              <a:rPr lang="de-DE" dirty="0" smtClean="0"/>
              <a:t> </a:t>
            </a:r>
            <a:r>
              <a:rPr lang="de-DE" dirty="0" err="1" smtClean="0"/>
              <a:t>Questionnaire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>
              <a:hlinkClick r:id="rId2"/>
            </a:endParaRPr>
          </a:p>
          <a:p>
            <a:pPr marL="0" indent="0">
              <a:buNone/>
            </a:pPr>
            <a:r>
              <a:rPr lang="de-DE" dirty="0" smtClean="0">
                <a:hlinkClick r:id="rId3"/>
              </a:rPr>
              <a:t>https://www.surveymonkey.co.uk/r/RPH2333</a:t>
            </a:r>
            <a:endParaRPr lang="de-DE" dirty="0" smtClean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en-US" b="1" dirty="0" err="1" smtClean="0"/>
              <a:t>INTERTWinE</a:t>
            </a:r>
            <a:r>
              <a:rPr lang="en-US" b="1" dirty="0" smtClean="0"/>
              <a:t> - Programming Model </a:t>
            </a:r>
            <a:r>
              <a:rPr lang="en-US" b="1" dirty="0" err="1" smtClean="0"/>
              <a:t>INTERoperability</a:t>
            </a:r>
            <a:r>
              <a:rPr lang="en-US" b="1" dirty="0" smtClean="0"/>
              <a:t> </a:t>
            </a:r>
            <a:r>
              <a:rPr lang="en-US" b="1" dirty="0" err="1"/>
              <a:t>ToWards</a:t>
            </a:r>
            <a:r>
              <a:rPr lang="en-US" b="1" dirty="0"/>
              <a:t> </a:t>
            </a:r>
            <a:r>
              <a:rPr lang="en-US" b="1" dirty="0" err="1"/>
              <a:t>Exascale</a:t>
            </a:r>
            <a:endParaRPr lang="en-US" b="1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AutoShape 2" descr="data:image/jpeg;base64,/9j/4AAQSkZJRgABAQAAAQABAAD/2wCEAAkGBxMTEhUQExEWFRMXGBoaGRcYFxkYFxkfFxoYGB8fHxcYHSgiGB8lHxsYIj0iJS0tLy4uGCEzODMsNygtMCsBCgoKDg0OGxAQGi0lHyYtLy4vLTAyLy4vLSsuMC0tLS0tLS0tLS0tLS0tLS0tLzAtLS0tLS0tLS0tLS0tLS0tLf/AABEIAIwAoAMBEQACEQEDEQH/xAAcAAABBQEBAQAAAAAAAAAAAAAAAgMEBQcGAQj/xABDEAACAQIDBAcECAIIBwAAAAABAgMAEQQSIQUxQVEGEyIyYXGBB0JSkRQjM2JygqGxksEVJENjc6LR8BY0U5PC0uH/xAAbAQEAAwEBAQEAAAAAAAAAAAAAAQIDBAUGB//EADURAAIBAgMECQMDBAMAAAAAAAABAgMRITFRBBJBYRMiMnGBkaGx0QXB4RQj8EJicrIGM1L/2gAMAwEAAhEDEQA/ANxoAoAoAoAoAoAoCi2xiJziYsPHKIlkR2zdXnN0K3AuQBo3juqDsoxp9FKpKN2muNsyNtIT4TJN9JeZTIiOjquokYLdSoFiCb21vQvS6OveG4k7Npq/DHG501ScBy/S/ZUSQYjFKGWUKWzK7qb7huNQehsVacqkKbyvoiy2fsQRFX66YkDUNKzKdOTE1JhU2hzTW6vJItqHMQYNohsRJhwpvGiMWvp281hb8tDaVK1NVL5tryJ1DEKAKAKAKAKAKAKAKAKAq+kW1Gw8QkVAxLKty2VFzG2ZjwUUOjZqKqz3W7YX5vkhvBbKcOJ8ROZJBuAukSX00S+p4Xb9KEzrRcdynGy82/H4LihzHOdMFYHDTI+RlmCZrXsJexuO/XLUM7tiae/Bq91e3diRNpYRsPLFicRK+IgU9rNYCFjukyKLEcLnVd9DSlNVYSp00oyfqtLv+M61WBFwbg7jUnmtWKTpnrhWT42jT+J1FQzr2L/uT0Tfki8qTkCgOUwOPERxWJKl3ln6uJB3nMYCBR+bOb8BUHo1KTn0dPJKN29L438rC+i2FcYnFzSvmf6tGPuhgpdgB8IDKB5GhG1zi6VOEFZYvwyXjgy32TtPry7Kn1INkkv9pa+Yhbd0G1jfXWpOatR6JJN9bitNPEsaGAUAUAUAUAUB4TbWgI2zsek6dZGSUuQDYgGxtcX3jx40NKlKVOW7LMcxmFWWNonF0cEEeBoVhNwkpRzRyuwdm9Y7wYqVpXwxULGdI8vuSZR3ybbzuI+cHo7RW3IqdFWUs3xvxXI6L+l4uuGHDZpLEkKC2W3xEaLfxqTi6Ce50jVl792p7tnZwxETQklb2IYbwQQQR8qEUKrpTU0S3QEFSAQRYg7jehmnZ3Q3hsOkSLGgCoosANwFCZSlOTlLFhiMOkgCuoYAhgDzU3B9DQmMpQd1gPUKHhoDnOiuw3iAlxFjKMwVRqsYZizWPFmO8+AFQju2vaYze7Ty97ZeCKzY7nGK8SG0LSO88g0zZm7ManxUC54Cw40Oisls7UpdpJKK92/HI7WKMKAqgBQLADQACpPKbbd2NYzFCNc7BiLgdlSx7RA3DzoWhBzdkP0KBQBQBQBQHMbehxGLMmHi+qiTvM6n65t+QbuxzbjeoPQ2eVKhac8W9OC179Cy2DtVZQYinVTRWDw/DytzU8CKk59oouD3r3i8nr+S1oc5UbW2Cs8iS9Y8bBSrdWcpdWscpO8ai9x40OmjtLpxcbJ8ceD1DEYrCYCIAlIk4KO8x8hqx8ahtIvSo7Rtk+qnJ+3wcTtf2nMbrhoQo+OTU+iDd6mqOeh9Bs3/AByKxryvyXz+DlMd0nxkvfxL25Kco/y2qm8z2qX03ZaXZprxx9yqlkZu8xb8RJ/elzsjFR7KsIViNQSDzBI/aglZ4MsMH0hxUXcxMg8CxYfJr1ZNnFV2LZ6nagvK3sdRsn2nTpYTxLKvNew49NQf0qykePtH0GjLGlJxfPFfPud/sHpNhsWPqpO1bVG0cenH0qyZ89tWw1tmfXWGvAssHhEiQRxoEQblAsBUnNOcpy3pO7G9qbQSCMyyGyjgNSxO4AcSTpahNKlKrLdiRNhwTEtiJyQ8lrRA3WJRew8W11NDWvKmrQp5Ljq/jQtqHMFAFAFAFAFAVW2tj9blljfq8QnckAv+Vh7ynlQ6KFfo7xkrxea+65kzZ0kjRqZUCSW7Sg5hfwPKhnUUVJqDujk+mXTlcOTBBZ5tzH3Y/wD2bw4ceVUlKx7f0z6NLaLVKuEeGr+EZXjMW8rmSRy7nexNz/8AB4Vlc+xpUoUoqEFZaDNC4UB4aEMSTUlGxJNWKNiTUlGwSQqQykqw1BBsQfAjdUozlZqzNJ6G+0U3EGMI5LNu9HH/AJVZM+b2/wCkJdeh5fHwaFPgI5HjmYZmjuU17ILW1tuJtx8TUnhRqzhFwXHMfxE6opd2CqBckmwHrQrGLk7JYlB/xIzOJFhYYMXzTMpueRVBqF45jUXOz9JFLdcuvp+deR0MbhgGBBBFwRuINScTTTsxVCAoCjxGIxkLFjGuJhJJ7HYlQX3ZSbSW8wdKHXGNCorX3XzxT+CZs3bMM9xG/bG9G7LjzQ6ihlV2epTxksNeHmWFDE4f2hdLTAPo0DfXMO0w/sweX3j+lUlK2B9B9G+lqu+mqrqrJav49zJwKyPsz2gJmD2eXXrHdYor2ztc3I3hVGrkeFTYwq192W5FOUtF93khXV4Xd10/4upS38PXXt/u1MCu9tGe7Hu3n77thOK2aQpkjdZYxvZL3X8SHVf2qbFY7SnLcmnGWj49zyYxg8BJLcovZHediFRfNjp6b6lIVa8KeEnjpx8h5sFAujYsE/3cLOB+YsoPpepsYdNVeVPzaXpZiJdl3UvDKsyqLsACrqOZjbW3iL1Niv6iz3akd18OKfiisJqTRsSako2aJ7NemRRlwU7fVnSJz7p+E+B4cvWpPC+qbApJ1qefFfc0naGyIpnR5QWCXIQnsXNtSm5iLaX5mh4VOvOnFqOF+PHzIe0dudo4fDIJpve1tHH4u3D8I1NDWns2HSVXux9X3fJN2JgOogjgLZii2JtYHyHAUMa9XpajnbMnUMio6R7SngRXhw5m1ObU9gc8oBLenKh07NRp1ZNTlu6cyBs7GYnErmjxeGUcQkbOw887Cx9Kg2qU6NF2lCXi7eyDFdEBMVbEYmWRl1UqEjt5FRmHzpYQ2/o01Tgl5v3w9Cf0k2uuDwzTHUgZUBPeY6DX9fSjdkV2HZHtddU1lx5IwqeZnZpHOZ2JLE8SawP0SEIwioxVkshFCwqNCxCjexAHqbUIlLdTb4FhtMmXE9SgsA4hiXgAGyD5nU+dWedjloWpUOklm1vPyv6ZIQ4wtyl5QBp1vZYHx6qwOX817UsiL7RbetH/ABx8r6+FhqaOXDSK6vvF0kXVXXdpfeOBU+RqciFOntEHFrvTzT/mTLCdPpoDrIsfVL24jcJGBveNVGoPEDUHmLVJxqX6XqtN3eD4t6SftwK1nwq6ZZpObZkj+SZW/U1OBt++8bxXKzfrdew3jIjh5EeKQm6rJG9rGzbrjgd4I/1qSkJqrBqa5NHm3YlEuZQFWRFkCjcucXIHhe/pUlKEm4WeabXkVxNSaNiGqStzcvZt0kOLw+RzeaGytzYHut62I8xRo+U+o7L0NS8ey/5Y6fCYSOJckaKi3JsosLmoOGc5Td5O7I+0dtQQfazKp+G92P5RrQvS2epU7MbkPA9IxJMkXUSorhijyLkDZLXAU67jfW1DWpsjhBy3k2s0sbX9C7ochWbR2FDMc5UpIN0iHJIPzDf63ob0tpqU1ZO60eKHNlYaaMMs0wlFxkbJle33rGxPiLUIrTpyacI21xuvAzT2p7V6zELhwezCNfxPY/oLfM1lNn13/H9l6Og6rzl7L8nFVQ98KAAxGo3jUeY1oGk8GWW1WMeJE6bmZZ4+XaOe3o1x6Vbjc4qH7lDopZpOL9vVYjuI2dEh+kM18O/aiRTZ5Lk3TmgU6FvlqdJsYx2ipJdFFddYN8Fz53zS8xWz8a07OJrfRgAX4LCNymMcG4Ae9bXmJMq1ONFJ0+3w1lrfl7cCsxMD4dkkSS4PajlXS9t+h3EXsVPPkak2jONaLjJcmn/PJkpcEuKvJGUiZReZToijjIv3eacDu31JzOrKh1Z3kv6XxfJ8+ZExshxEypCptZYolO/KugJ5cWPK55VJaC6Gm3N6t9/8wQ1tvEq8pyG6KAiHmqDKD66n1qSKMXGHWzeL72V5qS7YkmpKNl/0D20cLjY3Jsjnq38mIsfQ2NS0cW3UelotcVijZOmiH6PnDOFR1aQIxUsl7MLjXcb+lZs+f2FrpbWV2na+OPAZ2nsCOODPhIVEqMsiWtmcqb2LH4hcetC9LapSqWrSwd0+XhyJ+3sK7rFJGt5IpEcDcSO6w/hJqTDZ5xi5Rk8Gmvj1GP6bmX7TAzDxQpIP0IP6VBf9NB9movG6PD0twq/aM8P+LG6fqwtUk/oaz7KT7mmXKzKVDg3UjMDwIte/yocu697d4nz3j8WZZZJjvdmb5m/7Vgz9No0lSpxprgkh7D7LkZRJYIh3M7BAfK+rDxAtSxnPaacZbub0WPnoey7JlClwBIo1JjYPYcyBqB42tSwjtVNvdeD54FfeoN2XOFKDDhsQpKhi0Cg2Z798eEV7G/MG2+ro86q5Os1ReNrSemj/AMuWmeRERHxLtI7hEUDM9uzGuoVVUetlG/XxNSWlKOzxUYq7eS4t8W37sc6QErkRBbDatEQbh+BZjxfgR7t7ecmOzNO8pdvjy5LlpqN7AdizREBoCM0oY2VQNM+axyML6Hju1qUV2qySnlLhz5c0R9pY5MvUQ3EANyTo8pHvOBu8F4edSKdOV9+p2vRcl93xLHD7PaKOREIOLZe1H76RkHMF5ueI3geZqTlnWU5Jy7GvBvny01ZzV6k62EaljlUFm5KCT8hrUlJOyuxzFYGWMZpIZEHN0ZR82AqTONSEuy0+5kRqkk+j9h4gYrBRO2oliAb1Wx/nWbPkKqdGs0uDLDA4fq40jzFsihcx3mwtrahnUnvycrWuP0KBQARQFd0glyYWdhwie38JFQ8jq2OO/tEF/cvcw/ZSKqvMyhhGFyqe6zOSFvzAsTbwrHmfoO0OUnGnF23r3eiWfwJSKXEOzk5mABZ2IAA3DU6AcAB6UzJcqWzxUUrLgl/PMTPhpoGV7FDfsSKdLj4XU7/CgjVpV4uOeqf3TLDAyRYhvrIx14BKqtkSc8Fb4G8u9u0qyOKsqlCPUfV48XFarVd+WZCWOTEyPJK+QJbrHIsIxqAoTnoQEHI+NSaSlChBRgr3yWvO/ux842KZRhrCBFJMTE6ZiAD1ttCWA73u+V6k5+jqUpdLfebzXL+3u0495DhnaAvh5oyYye3HexB4Mp1Aa3HcR4ULTiqqVSm8eD+z5ew9tw5ESOL/AJZtQ43zMN5fky37nu343vVjGh1pOU+2uH/lcuT14nuGZcEyvIgkxG/Je3UjmTr9YeAt2bXNybCSk77Qmou0ddfx7kDaGEMeWeOQvGzXSXUOGHas1u7IN/ja4qUXhU3rwkrNZrhblqixwbxYks5hzYoDSMNljmPFrAXzj4Bo1/MUOae/Sst7q68Vy7ufAjQY3GTgrEWSMd4RfUxr+IggfxEmrWsTKFGnjPF88X4fgZkOLww61Zmyk5SyS51vqcrC5GoB0YWNjTMj9qr1XHzVvIZ2hlliGJVAjBskqqLLdgWRwPdDZXBHNfGpQheEtxu/FfdeBsPslmzbOjB913X5MbfoarLM8D6krbQ/A7KqnAFAFAFAVPS1b4PED+7b9qiWR2/Tnbaqb5oxTCi+GmA3q8Tny+sX92FY8D72phXg3xUl44P7HmDmjMTwyMUDOjhwufVA62Zbg27d9NxFEKsZqpGpBXsmrXtnbFPwJGF2jFAGSNWmDiziTsRnyjUk35MTccqsYVaNSs1KbUbZWxfm7eVsSJj8CAgniu0DHLr3o2+ByNL8jxpYtTrve6OeEl6rVfdcCWcU2MRYWe0yXKX0WYmws395YABjv3aVJy7i2aTnFdV5/wBvd/bquGZWYLAtI5TRAurs1wIwNCW4+Ft5OlTY2q1owjfO+SXHuLCTGwz5cOQUVQEhma5ff/aAe6x4DueOtWOTo6lK9TNvFrh4c16jGCxs2BmeN0Oh7cZ01FwGVrHKwubMKkVIU9pgpRfc/s+WqIW08F1eWRX6yF75ZLWJI1KsPdccR60LU6u/eLVpLNfHIn4d/oasJFEkkqgNAxsqrvBe2uc8B7up42qTnn+++q7JcdXy5a6kPaey8kaYmLMcO/dJ0ZCDbK1vHcw0NudWRanWvJwl2l693wO4ray4pVTEuyMndkAzIb7y8Q94/Gup4g0RlGk6Tbpq6fDj4P7MakWOCCZBOkrTZABHchQjZyzEgWOlgN+pqSLynOL3Wkr581YYwxy4SZj/AGrxoniY80jH0BQfnqeIljVjyTfngv5yNd9jq22eDzlk/e38qpPM8P6m71/BHcVU88KAKAKAj7QgzxSR/EjL8wRUM0oz3KkZaNM+fsDi2iYMAL2KsrC6sDoVI4isT9LrU41Y2femuGjQ+4wzahpYfu5RKo8mzKbeY9TU4HPevHBpS533fNWa8jwT4ZNVieY85GCJ/Aly3q3pU4FJRrzzko92L83l5Hn9OTZw1xlAK9Xa0WU71yDSx+fjUlHstPdtxzvxvrcc/ohZvrIGAi3yZzrB+I72XfYjfu31Jk9pdPq1F1uFv6u7R6rgNba2uZrRrfq1tqR25WAsHe29uQ4edSVoUFTvJ5+iWi5ainP0S434ojU/9C/Ac5Dz93xJ0kzv+ox/o/2/HuR8Li0dBh5zZR9nLvMXgfijPLhvFSJwlGXSQ8Vr+fcmq74AOjENiHsMlwyR5TcOeDP8PIEk77VJg7bTZrsrjxfLu11IGEwYCfS8QGMRYhRredxqRm4KOLeg13SXnUe90cM/ZfzJDB21N1pmzDMRlK2HV5fgyHTJ4fz1qbEOjDd3bYet9b6ipGwsuvawzcQB1sXpqGTy7VSV/djh2vR/D9Bv6Lhl1bFFx8McTBj+aSwXz18qkq51HlG3e/gj7Tx/WlbII40GVEBuFG86nvEnUnjUpEQhu8bt5s3j2bYPqtnYcHeylz+clv51nLM+d22e9XkzpqqcoUAUAUAUBhPTTZ3UYyVLWUtnXyfX97j0rGSxP0L6btHT7LCXFKz8CiJodbYkmpKNiSako2WO2CIlGFU93WY/FJy8k3edzVjjo3qPpXx7PJfn2JX0ZsLEZVs0+gYg64YMLrcfG1+9uW1t5qbGDqKvPdfZ/wBvwvXuIscoxIEbsFnUWSQmwkG7I5PHk/oeBEkyTovej2eK05r7ryAJ9E1cXxXuod0H3mHGTkvDeeAqSjl0+C7Gv/ru5c+InY+z1crNiHCozEKGJvM/LNvC5rZn8ee6SK9VxW7TWK9F86IIdpM0zxYnRJLROtrCIoSFKrw6sk6ci3OpsUlTSgnTzWK53z8ylxMLI7RsLMpKkeINjUmykmk1xGSakq2JJqxVj2AwbTSpAnekYKPzG1/Tf6UyM5zUIuT4H1BhoQiLGvdVQo8lFhWB8pJ3d2OUICgCgCgCgOE9quxTJCuKUdqK4bxRv9Dr6mqyR7/0Ha+jqOjLKWXf+TJSaofWNiTUlGydsBQcTCDr2wfPL2h+oFWRy7VK1GVtDzo/Z8TEXsbsW13M1iyg+b5R61JntT3aUt3T0yfkhrZ2JnExKBnmYsHQrmL3PaDJxF9993hUkVY03DrYRWT00syRtrZSqDJEVZBbrEVs5hY+6T7y33N6HWpMaNdvqzz4PK/55C8DiYZyq4nR0HZe9hKANI5G93hZxwuOREmdSM6Sbp5PhpzXwV+2zMZbTIVewCoBZQu4BANCvK171KL0txR6jw1+RzpX9qA32gijEv8AiBbNfxtlv41KKbN2cMru3cN9Jj/WZOdkv59Wl/1vUrIrQ/614+7Ko1JcSTUkGk+xnYGeV8c47MfYj8WPePoNPzeFUm+B5X1KtaKprjmbFWZ4oUAUAUAUAUAmRAwKkXBFiDuINCU2ndGF9NejbYKbKLmF7mNv3UnmP2qjR9v9P25bVSu+0s/nxOdJodrZ7BOyOsi95SGHmDcVKMppSTi8mWGO2b1l5sOpeJtSijM8ROpVlGthwbcRVjlhW3epUdmuPB818Hj4vHSr1V8Q6nQqA+oHBiBdh+K9SV3Nng97qry9NPAcwMP0RhNMwDAECBSGZwd6yWuEQ8b6ngL1JnUn0y3YLDXTu1ZGOCjn7UDCOTjA7W/7ch0YfdaxHjUh1JU8J4rVfdfB7CcfCOqQYpB8KiS2vK27zFSVl0E3vPdfkJgwAw9pcSNRqkF+254FwO4g3m+p3WpmVnVdTq0/F6d2rKfETM7M7G7MSxPMk3NWNEklZDRNSQWPR7YsmMnXDxbzqzWuEUb2P+9aN2VzCtWjShvSPo7ZGzY8NCmHiFkQWHM8yfEnWsW7nzVSo6knKWbJlQUCgCgCgCgCgCgIO2dlR4mJoJVurfMHgQeBFDbZ686E1ODxMN6U9G5cFJkk7SN3JALK3+jeFRY+x2Tbae0xvHB8VoUZNDoZ4rkG4JBG4g2PzFSUeKsx2bHysLNNIw5F2I+RNWMujgsVFeREqSWxLVJUWmKdRlWRwOQYgfIGpM5KLxaGKkhsSTUlSdsPY02LlEECZmO8+6o5seAo3Yxq1Y0470mb90O6LRYCHq07UjWMklrFiP2A4CspSufPbRtEq0rvLgi/qpzhQBQBQBQBQBQBQBQDGNwccqGORA6NvUi4oXhUlTlvRdmZb0m9mMiEyYRs6b+rY9seAY971186H0GzfWIyW7WwevAz3FQPGxjkRkcb1YEEehqT1ozUlvRd0ME1ZENiSakqJJqSrYkmpKMSBchQLkmwA1JJ4AcakqzuejXsxxM9nn/q8W+xF5SPBfd8z8qq5pHnV/qFOGEMX6GwbD2JBhI+qgjCLxO9mPNm3k1m3c8WrVnVlvSZY1BmFAFAFAFAFAFAFAFAFAFAFARNo7MhnXLNEkg+8AbeR4UNKdWdN3g7HG7Z9m+CILIJIz9x9PkwIqbnoUvqdfJ2feZNtrArDIUUkj71r/oBV0e5SqOcbsi4OEO4UkgHlv8A1qROVlc1To97N8G6q8hle4vYuAP8qg1XeZ4tb6hVTsrI7nZOwMNhvsIEQ8wO1/Edaq22edUr1KnadyzqDIKAKAKAKAKAKA/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853647" y="4355921"/>
            <a:ext cx="1524000" cy="133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2809529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de-DE" smtClean="0"/>
              <a:t>success_or_die.h</a:t>
            </a:r>
          </a:p>
        </p:txBody>
      </p:sp>
      <p:sp>
        <p:nvSpPr>
          <p:cNvPr id="4" name="Inhaltsplatzhalter 2"/>
          <p:cNvSpPr txBox="1">
            <a:spLocks/>
          </p:cNvSpPr>
          <p:nvPr/>
        </p:nvSpPr>
        <p:spPr bwMode="auto">
          <a:xfrm>
            <a:off x="457200" y="1897063"/>
            <a:ext cx="8229600" cy="4625975"/>
          </a:xfrm>
          <a:prstGeom prst="rect">
            <a:avLst/>
          </a:prstGeom>
          <a:ln w="25400" cap="flat" cmpd="sng" algn="ctr">
            <a:solidFill>
              <a:schemeClr val="dk1"/>
            </a:solidFill>
            <a:prstDash val="solid"/>
            <a:miter lim="800000"/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>
              <a:buFont typeface="Arial" pitchFamily="34" charset="0"/>
              <a:buNone/>
              <a:defRPr/>
            </a:pPr>
            <a:r>
              <a:rPr lang="en-US" sz="1400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en-US" sz="1400" dirty="0" err="1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ifndef</a:t>
            </a:r>
            <a:r>
              <a:rPr lang="en-US" sz="1400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SUCCESS_OR_DIE_H</a:t>
            </a:r>
          </a:p>
          <a:p>
            <a:pPr>
              <a:buFont typeface="Arial" pitchFamily="34" charset="0"/>
              <a:buNone/>
              <a:defRPr/>
            </a:pPr>
            <a:r>
              <a:rPr lang="en-US" sz="1400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#define SUCCESS_OR_DIE_H</a:t>
            </a:r>
          </a:p>
          <a:p>
            <a:pPr>
              <a:buFont typeface="Arial" pitchFamily="34" charset="0"/>
              <a:buNone/>
              <a:defRPr/>
            </a:pPr>
            <a:endParaRPr lang="en-US" sz="1400" dirty="0">
              <a:solidFill>
                <a:prstClr val="black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Font typeface="Arial" pitchFamily="34" charset="0"/>
              <a:buNone/>
              <a:defRPr/>
            </a:pPr>
            <a:r>
              <a:rPr lang="en-US" sz="1400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#include &lt;</a:t>
            </a:r>
            <a:r>
              <a:rPr lang="en-US" sz="1400" dirty="0" err="1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GASPI.h</a:t>
            </a:r>
            <a:r>
              <a:rPr lang="en-US" sz="1400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&gt;</a:t>
            </a:r>
          </a:p>
          <a:p>
            <a:pPr>
              <a:buFont typeface="Arial" pitchFamily="34" charset="0"/>
              <a:buNone/>
              <a:defRPr/>
            </a:pPr>
            <a:r>
              <a:rPr lang="en-US" sz="1400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#include &lt;</a:t>
            </a:r>
            <a:r>
              <a:rPr lang="en-US" sz="1400" dirty="0" err="1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stdlib.h</a:t>
            </a:r>
            <a:r>
              <a:rPr lang="en-US" sz="1400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&gt;</a:t>
            </a:r>
          </a:p>
          <a:p>
            <a:pPr>
              <a:buFont typeface="Arial" pitchFamily="34" charset="0"/>
              <a:buNone/>
              <a:defRPr/>
            </a:pPr>
            <a:endParaRPr lang="en-US" sz="1400" dirty="0">
              <a:solidFill>
                <a:prstClr val="black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Font typeface="Arial" pitchFamily="34" charset="0"/>
              <a:buNone/>
              <a:defRPr/>
            </a:pPr>
            <a:r>
              <a:rPr lang="en-US" sz="1400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#define SUCCESS_OR_DIE(f...)		\  </a:t>
            </a:r>
          </a:p>
          <a:p>
            <a:pPr>
              <a:buFont typeface="Arial" pitchFamily="34" charset="0"/>
              <a:buNone/>
              <a:defRPr/>
            </a:pPr>
            <a:r>
              <a:rPr lang="en-US" sz="1400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do                        	    \  </a:t>
            </a:r>
          </a:p>
          <a:p>
            <a:pPr>
              <a:buFont typeface="Arial" pitchFamily="34" charset="0"/>
              <a:buNone/>
              <a:defRPr/>
            </a:pPr>
            <a:r>
              <a:rPr lang="en-US" sz="1400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{                                	\    </a:t>
            </a:r>
          </a:p>
          <a:p>
            <a:pPr>
              <a:buFont typeface="Arial" pitchFamily="34" charset="0"/>
              <a:buNone/>
              <a:defRPr/>
            </a:pPr>
            <a:r>
              <a:rPr lang="en-US" sz="1400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 const </a:t>
            </a:r>
            <a:r>
              <a:rPr lang="en-US" sz="1400" b="1" dirty="0" err="1">
                <a:solidFill>
                  <a:srgbClr val="3B57A0"/>
                </a:solidFill>
                <a:latin typeface="Courier New" pitchFamily="49" charset="0"/>
                <a:cs typeface="Courier New" pitchFamily="49" charset="0"/>
              </a:rPr>
              <a:t>gaspi_return_t</a:t>
            </a:r>
            <a:r>
              <a:rPr lang="en-US" sz="1400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r = f;		\                                                       </a:t>
            </a:r>
          </a:p>
          <a:p>
            <a:pPr>
              <a:buFont typeface="Arial" pitchFamily="34" charset="0"/>
              <a:buNone/>
              <a:defRPr/>
            </a:pPr>
            <a:r>
              <a:rPr lang="en-US" sz="1400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							   	\    </a:t>
            </a:r>
          </a:p>
          <a:p>
            <a:pPr>
              <a:buFont typeface="Arial" pitchFamily="34" charset="0"/>
              <a:buNone/>
              <a:defRPr/>
            </a:pPr>
            <a:r>
              <a:rPr lang="en-US" sz="1400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 if (r != </a:t>
            </a:r>
            <a:r>
              <a:rPr lang="en-US" sz="1400" b="1" dirty="0">
                <a:solidFill>
                  <a:srgbClr val="3B57A0"/>
                </a:solidFill>
                <a:latin typeface="Courier New" pitchFamily="49" charset="0"/>
                <a:cs typeface="Courier New" pitchFamily="49" charset="0"/>
              </a:rPr>
              <a:t>GASPI_SUCCESS</a:t>
            </a:r>
            <a:r>
              <a:rPr lang="en-US" sz="1400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)       	\    </a:t>
            </a:r>
          </a:p>
          <a:p>
            <a:pPr>
              <a:buFont typeface="Arial" pitchFamily="34" charset="0"/>
              <a:buNone/>
              <a:defRPr/>
            </a:pPr>
            <a:r>
              <a:rPr lang="en-US" sz="1400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 {							    \      </a:t>
            </a:r>
          </a:p>
          <a:p>
            <a:pPr>
              <a:buFont typeface="Arial" pitchFamily="34" charset="0"/>
              <a:buNone/>
              <a:defRPr/>
            </a:pPr>
            <a:r>
              <a:rPr lang="en-US" sz="1400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b="1" dirty="0" smtClean="0">
                <a:solidFill>
                  <a:srgbClr val="3B57A0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err="1" smtClean="0">
                <a:solidFill>
                  <a:srgbClr val="3B57A0"/>
                </a:solidFill>
                <a:latin typeface="Courier New" pitchFamily="49" charset="0"/>
                <a:cs typeface="Courier New" pitchFamily="49" charset="0"/>
              </a:rPr>
              <a:t>printf</a:t>
            </a:r>
            <a:r>
              <a:rPr lang="en-US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("Error: '%s' [%s:%</a:t>
            </a:r>
            <a:r>
              <a:rPr lang="en-US" sz="1400" dirty="0" err="1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]: %</a:t>
            </a:r>
            <a:r>
              <a:rPr lang="en-US" sz="1400" dirty="0" err="1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\n", #f, __FILE__, __LINE__, r);\                                                                       </a:t>
            </a:r>
          </a:p>
          <a:p>
            <a:pPr>
              <a:buFont typeface="Arial" pitchFamily="34" charset="0"/>
              <a:buNone/>
              <a:defRPr/>
            </a:pPr>
            <a:r>
              <a:rPr lang="en-US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     exit </a:t>
            </a:r>
            <a:r>
              <a:rPr lang="en-US" sz="1400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(EXIT_FAILURE);        \    </a:t>
            </a:r>
          </a:p>
          <a:p>
            <a:pPr>
              <a:buFont typeface="Arial" pitchFamily="34" charset="0"/>
              <a:buNone/>
              <a:defRPr/>
            </a:pPr>
            <a:r>
              <a:rPr lang="en-US" sz="1400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  }                              \  </a:t>
            </a:r>
          </a:p>
          <a:p>
            <a:pPr>
              <a:buFont typeface="Arial" pitchFamily="34" charset="0"/>
              <a:buNone/>
              <a:defRPr/>
            </a:pPr>
            <a:r>
              <a:rPr lang="en-US" sz="1400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} while (0)</a:t>
            </a:r>
          </a:p>
          <a:p>
            <a:pPr>
              <a:buFont typeface="Arial" pitchFamily="34" charset="0"/>
              <a:buNone/>
              <a:defRPr/>
            </a:pPr>
            <a:endParaRPr lang="en-US" sz="1400" dirty="0">
              <a:solidFill>
                <a:prstClr val="black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Font typeface="Arial" pitchFamily="34" charset="0"/>
              <a:buNone/>
              <a:defRPr/>
            </a:pPr>
            <a:r>
              <a:rPr lang="en-US" sz="1400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en-US" sz="1400" dirty="0" err="1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endif</a:t>
            </a:r>
            <a:endParaRPr lang="en-US" sz="1400" dirty="0">
              <a:solidFill>
                <a:prstClr val="black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254987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Timeout Mechanism</a:t>
            </a:r>
          </a:p>
        </p:txBody>
      </p:sp>
      <p:sp>
        <p:nvSpPr>
          <p:cNvPr id="34818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de-DE" sz="2800" dirty="0" err="1" smtClean="0"/>
              <a:t>Mechanism</a:t>
            </a:r>
            <a:r>
              <a:rPr lang="de-DE" sz="2800" dirty="0" smtClean="0"/>
              <a:t> </a:t>
            </a:r>
            <a:r>
              <a:rPr lang="de-DE" sz="2800" dirty="0" err="1" smtClean="0"/>
              <a:t>for</a:t>
            </a:r>
            <a:r>
              <a:rPr lang="de-DE" sz="2800" dirty="0" smtClean="0"/>
              <a:t> </a:t>
            </a:r>
            <a:r>
              <a:rPr lang="de-DE" sz="2800" dirty="0" err="1" smtClean="0"/>
              <a:t>potentially</a:t>
            </a:r>
            <a:r>
              <a:rPr lang="de-DE" sz="2800" dirty="0" smtClean="0"/>
              <a:t> </a:t>
            </a:r>
            <a:r>
              <a:rPr lang="de-DE" sz="2800" dirty="0" err="1" smtClean="0"/>
              <a:t>blocking</a:t>
            </a:r>
            <a:r>
              <a:rPr lang="de-DE" sz="2800" dirty="0" smtClean="0"/>
              <a:t> </a:t>
            </a:r>
            <a:r>
              <a:rPr lang="de-DE" sz="2800" dirty="0" err="1" smtClean="0"/>
              <a:t>procedures</a:t>
            </a:r>
            <a:endParaRPr lang="de-DE" sz="2800" dirty="0" smtClean="0"/>
          </a:p>
          <a:p>
            <a:pPr lvl="1">
              <a:lnSpc>
                <a:spcPct val="80000"/>
              </a:lnSpc>
            </a:pPr>
            <a:r>
              <a:rPr lang="de-DE" sz="2400" dirty="0" err="1" smtClean="0"/>
              <a:t>procedure</a:t>
            </a:r>
            <a:r>
              <a:rPr lang="de-DE" sz="2400" dirty="0" smtClean="0"/>
              <a:t> </a:t>
            </a:r>
            <a:r>
              <a:rPr lang="de-DE" sz="2400" dirty="0" err="1" smtClean="0"/>
              <a:t>is</a:t>
            </a:r>
            <a:r>
              <a:rPr lang="de-DE" sz="2400" dirty="0" smtClean="0"/>
              <a:t> </a:t>
            </a:r>
            <a:r>
              <a:rPr lang="de-DE" sz="2400" dirty="0" err="1" smtClean="0"/>
              <a:t>guaranteed</a:t>
            </a:r>
            <a:r>
              <a:rPr lang="de-DE" sz="2400" dirty="0" smtClean="0"/>
              <a:t> </a:t>
            </a:r>
            <a:r>
              <a:rPr lang="de-DE" sz="2400" dirty="0" err="1" smtClean="0"/>
              <a:t>to</a:t>
            </a:r>
            <a:r>
              <a:rPr lang="de-DE" sz="2400" dirty="0" smtClean="0"/>
              <a:t> </a:t>
            </a:r>
            <a:r>
              <a:rPr lang="de-DE" sz="2400" dirty="0" err="1" smtClean="0"/>
              <a:t>return</a:t>
            </a:r>
            <a:endParaRPr lang="de-DE" sz="2400" dirty="0" smtClean="0"/>
          </a:p>
          <a:p>
            <a:pPr>
              <a:lnSpc>
                <a:spcPct val="80000"/>
              </a:lnSpc>
            </a:pPr>
            <a:r>
              <a:rPr lang="de-DE" sz="2800" dirty="0" smtClean="0"/>
              <a:t>Timeout: </a:t>
            </a:r>
            <a:r>
              <a:rPr lang="de-DE" sz="2800" dirty="0" err="1" smtClean="0"/>
              <a:t>gaspi_timeout_t</a:t>
            </a:r>
            <a:endParaRPr lang="de-DE" sz="2800" dirty="0" smtClean="0"/>
          </a:p>
          <a:p>
            <a:pPr lvl="1">
              <a:lnSpc>
                <a:spcPct val="80000"/>
              </a:lnSpc>
            </a:pPr>
            <a:r>
              <a:rPr lang="de-DE" sz="2400" dirty="0" smtClean="0"/>
              <a:t>GASPI_TEST (0)</a:t>
            </a:r>
          </a:p>
          <a:p>
            <a:pPr lvl="2">
              <a:lnSpc>
                <a:spcPct val="80000"/>
              </a:lnSpc>
            </a:pPr>
            <a:r>
              <a:rPr lang="de-DE" sz="2000" dirty="0" err="1" smtClean="0"/>
              <a:t>procedure</a:t>
            </a:r>
            <a:r>
              <a:rPr lang="de-DE" sz="2000" dirty="0" smtClean="0"/>
              <a:t> </a:t>
            </a:r>
            <a:r>
              <a:rPr lang="de-DE" sz="2000" dirty="0" err="1" smtClean="0"/>
              <a:t>completes</a:t>
            </a:r>
            <a:r>
              <a:rPr lang="de-DE" sz="2000" dirty="0" smtClean="0"/>
              <a:t> </a:t>
            </a:r>
            <a:r>
              <a:rPr lang="de-DE" sz="2000" dirty="0" err="1" smtClean="0"/>
              <a:t>local</a:t>
            </a:r>
            <a:r>
              <a:rPr lang="de-DE" sz="2000" dirty="0" smtClean="0"/>
              <a:t> </a:t>
            </a:r>
            <a:r>
              <a:rPr lang="de-DE" sz="2000" dirty="0" err="1" smtClean="0"/>
              <a:t>operations</a:t>
            </a:r>
            <a:endParaRPr lang="de-DE" sz="2000" dirty="0" smtClean="0"/>
          </a:p>
          <a:p>
            <a:pPr lvl="2">
              <a:lnSpc>
                <a:spcPct val="80000"/>
              </a:lnSpc>
            </a:pPr>
            <a:r>
              <a:rPr lang="de-DE" sz="2000" dirty="0" err="1" smtClean="0"/>
              <a:t>Procedure</a:t>
            </a:r>
            <a:r>
              <a:rPr lang="de-DE" sz="2000" dirty="0" smtClean="0"/>
              <a:t> </a:t>
            </a:r>
            <a:r>
              <a:rPr lang="de-DE" sz="2000" dirty="0" err="1" smtClean="0"/>
              <a:t>does</a:t>
            </a:r>
            <a:r>
              <a:rPr lang="de-DE" sz="2000" dirty="0" smtClean="0"/>
              <a:t> not </a:t>
            </a:r>
            <a:r>
              <a:rPr lang="de-DE" sz="2000" dirty="0" err="1" smtClean="0"/>
              <a:t>wait</a:t>
            </a:r>
            <a:r>
              <a:rPr lang="de-DE" sz="2000" dirty="0" smtClean="0"/>
              <a:t> </a:t>
            </a:r>
            <a:r>
              <a:rPr lang="de-DE" sz="2000" dirty="0" err="1" smtClean="0"/>
              <a:t>for</a:t>
            </a:r>
            <a:r>
              <a:rPr lang="de-DE" sz="2000" dirty="0" smtClean="0"/>
              <a:t> </a:t>
            </a:r>
            <a:r>
              <a:rPr lang="de-DE" sz="2000" dirty="0" err="1" smtClean="0"/>
              <a:t>data</a:t>
            </a:r>
            <a:r>
              <a:rPr lang="de-DE" sz="2000" dirty="0" smtClean="0"/>
              <a:t> </a:t>
            </a:r>
            <a:r>
              <a:rPr lang="de-DE" sz="2000" dirty="0" err="1" smtClean="0"/>
              <a:t>from</a:t>
            </a:r>
            <a:r>
              <a:rPr lang="de-DE" sz="2000" dirty="0" smtClean="0"/>
              <a:t> </a:t>
            </a:r>
            <a:r>
              <a:rPr lang="de-DE" sz="2000" dirty="0" err="1" smtClean="0"/>
              <a:t>other</a:t>
            </a:r>
            <a:r>
              <a:rPr lang="de-DE" sz="2000" dirty="0" smtClean="0"/>
              <a:t> </a:t>
            </a:r>
            <a:r>
              <a:rPr lang="de-DE" sz="2000" dirty="0" err="1" smtClean="0"/>
              <a:t>processes</a:t>
            </a:r>
            <a:endParaRPr lang="de-DE" sz="2000" dirty="0" smtClean="0"/>
          </a:p>
          <a:p>
            <a:pPr lvl="1">
              <a:lnSpc>
                <a:spcPct val="80000"/>
              </a:lnSpc>
            </a:pPr>
            <a:r>
              <a:rPr lang="de-DE" sz="2400" dirty="0" smtClean="0"/>
              <a:t>GASPI_BLOCK (-1)</a:t>
            </a:r>
          </a:p>
          <a:p>
            <a:pPr lvl="2">
              <a:lnSpc>
                <a:spcPct val="80000"/>
              </a:lnSpc>
            </a:pPr>
            <a:r>
              <a:rPr lang="de-DE" sz="2000" dirty="0" err="1" smtClean="0"/>
              <a:t>wait</a:t>
            </a:r>
            <a:r>
              <a:rPr lang="de-DE" sz="2000" dirty="0" smtClean="0"/>
              <a:t> </a:t>
            </a:r>
            <a:r>
              <a:rPr lang="de-DE" sz="2000" dirty="0" err="1" smtClean="0"/>
              <a:t>indefinitely</a:t>
            </a:r>
            <a:r>
              <a:rPr lang="de-DE" sz="2000" dirty="0" smtClean="0"/>
              <a:t> (</a:t>
            </a:r>
            <a:r>
              <a:rPr lang="de-DE" sz="2000" dirty="0" err="1" smtClean="0"/>
              <a:t>blocking</a:t>
            </a:r>
            <a:r>
              <a:rPr lang="de-DE" sz="2000" dirty="0" smtClean="0"/>
              <a:t>)</a:t>
            </a:r>
          </a:p>
          <a:p>
            <a:pPr lvl="1">
              <a:lnSpc>
                <a:spcPct val="80000"/>
              </a:lnSpc>
            </a:pPr>
            <a:r>
              <a:rPr lang="de-DE" sz="2400" dirty="0" smtClean="0"/>
              <a:t>Value &gt; 0 </a:t>
            </a:r>
          </a:p>
          <a:p>
            <a:pPr lvl="2">
              <a:lnSpc>
                <a:spcPct val="80000"/>
              </a:lnSpc>
            </a:pPr>
            <a:r>
              <a:rPr lang="de-DE" sz="2000" dirty="0" smtClean="0"/>
              <a:t>Maximum time in </a:t>
            </a:r>
            <a:r>
              <a:rPr lang="de-DE" sz="2000" dirty="0" err="1" smtClean="0"/>
              <a:t>msec</a:t>
            </a:r>
            <a:r>
              <a:rPr lang="de-DE" sz="2000" dirty="0" smtClean="0"/>
              <a:t> </a:t>
            </a:r>
            <a:r>
              <a:rPr lang="de-DE" sz="2000" dirty="0" err="1" smtClean="0"/>
              <a:t>the</a:t>
            </a:r>
            <a:r>
              <a:rPr lang="de-DE" sz="2000" dirty="0" smtClean="0"/>
              <a:t> </a:t>
            </a:r>
            <a:r>
              <a:rPr lang="de-DE" sz="2000" dirty="0" err="1" smtClean="0"/>
              <a:t>procedure</a:t>
            </a:r>
            <a:r>
              <a:rPr lang="de-DE" sz="2000" dirty="0" smtClean="0"/>
              <a:t> </a:t>
            </a:r>
            <a:r>
              <a:rPr lang="de-DE" sz="2000" dirty="0" err="1" smtClean="0"/>
              <a:t>is</a:t>
            </a:r>
            <a:r>
              <a:rPr lang="de-DE" sz="2000" dirty="0" smtClean="0"/>
              <a:t> </a:t>
            </a:r>
            <a:r>
              <a:rPr lang="de-DE" sz="2000" dirty="0" err="1" smtClean="0"/>
              <a:t>going</a:t>
            </a:r>
            <a:r>
              <a:rPr lang="de-DE" sz="2000" dirty="0" smtClean="0"/>
              <a:t> </a:t>
            </a:r>
            <a:r>
              <a:rPr lang="de-DE" sz="2000" dirty="0" err="1" smtClean="0"/>
              <a:t>to</a:t>
            </a:r>
            <a:r>
              <a:rPr lang="de-DE" sz="2000" dirty="0" smtClean="0"/>
              <a:t> </a:t>
            </a:r>
            <a:r>
              <a:rPr lang="de-DE" sz="2000" dirty="0" err="1" smtClean="0"/>
              <a:t>wait</a:t>
            </a:r>
            <a:r>
              <a:rPr lang="de-DE" sz="2000" dirty="0" smtClean="0"/>
              <a:t> </a:t>
            </a:r>
            <a:r>
              <a:rPr lang="de-DE" sz="2000" dirty="0" err="1" smtClean="0"/>
              <a:t>for</a:t>
            </a:r>
            <a:r>
              <a:rPr lang="de-DE" sz="2000" dirty="0" smtClean="0"/>
              <a:t> </a:t>
            </a:r>
            <a:r>
              <a:rPr lang="de-DE" sz="2000" dirty="0" err="1" smtClean="0"/>
              <a:t>data</a:t>
            </a:r>
            <a:r>
              <a:rPr lang="de-DE" sz="2000" dirty="0" smtClean="0"/>
              <a:t> </a:t>
            </a:r>
            <a:r>
              <a:rPr lang="de-DE" sz="2000" dirty="0" err="1" smtClean="0"/>
              <a:t>from</a:t>
            </a:r>
            <a:r>
              <a:rPr lang="de-DE" sz="2000" dirty="0" smtClean="0"/>
              <a:t> </a:t>
            </a:r>
            <a:r>
              <a:rPr lang="de-DE" sz="2000" dirty="0" err="1" smtClean="0"/>
              <a:t>other</a:t>
            </a:r>
            <a:r>
              <a:rPr lang="de-DE" sz="2000" dirty="0" smtClean="0"/>
              <a:t> </a:t>
            </a:r>
            <a:r>
              <a:rPr lang="de-DE" sz="2000" dirty="0" err="1" smtClean="0"/>
              <a:t>ranks</a:t>
            </a:r>
            <a:r>
              <a:rPr lang="de-DE" sz="2000" dirty="0" smtClean="0"/>
              <a:t> </a:t>
            </a:r>
            <a:r>
              <a:rPr lang="de-DE" sz="2000" dirty="0" err="1" smtClean="0"/>
              <a:t>to</a:t>
            </a:r>
            <a:r>
              <a:rPr lang="de-DE" sz="2000" dirty="0" smtClean="0"/>
              <a:t> </a:t>
            </a:r>
            <a:r>
              <a:rPr lang="de-DE" sz="2000" dirty="0" err="1" smtClean="0"/>
              <a:t>make</a:t>
            </a:r>
            <a:r>
              <a:rPr lang="de-DE" sz="2000" dirty="0" smtClean="0"/>
              <a:t> </a:t>
            </a:r>
            <a:r>
              <a:rPr lang="de-DE" sz="2000" dirty="0" err="1" smtClean="0"/>
              <a:t>progress</a:t>
            </a:r>
            <a:endParaRPr lang="de-DE" sz="2000" dirty="0" smtClean="0"/>
          </a:p>
          <a:p>
            <a:pPr lvl="2">
              <a:lnSpc>
                <a:spcPct val="80000"/>
              </a:lnSpc>
            </a:pPr>
            <a:r>
              <a:rPr lang="de-DE" sz="2000" dirty="0" smtClean="0"/>
              <a:t>!= </a:t>
            </a:r>
            <a:r>
              <a:rPr lang="de-DE" sz="2000" dirty="0" err="1" smtClean="0"/>
              <a:t>hard</a:t>
            </a:r>
            <a:r>
              <a:rPr lang="de-DE" sz="2000" dirty="0" smtClean="0"/>
              <a:t> </a:t>
            </a:r>
            <a:r>
              <a:rPr lang="de-DE" sz="2000" dirty="0" err="1" smtClean="0"/>
              <a:t>execution</a:t>
            </a:r>
            <a:r>
              <a:rPr lang="de-DE" sz="2000" dirty="0" smtClean="0"/>
              <a:t> time</a:t>
            </a:r>
          </a:p>
          <a:p>
            <a:pPr lvl="2">
              <a:lnSpc>
                <a:spcPct val="80000"/>
              </a:lnSpc>
            </a:pPr>
            <a:endParaRPr lang="de-DE" sz="20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GASPI Process Management</a:t>
            </a:r>
          </a:p>
        </p:txBody>
      </p:sp>
      <p:sp>
        <p:nvSpPr>
          <p:cNvPr id="35842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2800" smtClean="0"/>
              <a:t>Initialize / Finalize</a:t>
            </a:r>
          </a:p>
          <a:p>
            <a:pPr lvl="1"/>
            <a:r>
              <a:rPr lang="de-DE" sz="2400" smtClean="0"/>
              <a:t>gaspi_proc_init</a:t>
            </a:r>
          </a:p>
          <a:p>
            <a:pPr lvl="1"/>
            <a:r>
              <a:rPr lang="de-DE" sz="2400" smtClean="0"/>
              <a:t>gaspi_proc_term</a:t>
            </a:r>
          </a:p>
          <a:p>
            <a:r>
              <a:rPr lang="de-DE" sz="2800" smtClean="0"/>
              <a:t>Process identification</a:t>
            </a:r>
          </a:p>
          <a:p>
            <a:pPr lvl="1"/>
            <a:r>
              <a:rPr lang="de-DE" sz="2400" smtClean="0"/>
              <a:t>gaspi_proc_rank</a:t>
            </a:r>
          </a:p>
          <a:p>
            <a:pPr lvl="1"/>
            <a:r>
              <a:rPr lang="de-DE" sz="2400" smtClean="0"/>
              <a:t>gaspi_proc_num</a:t>
            </a:r>
          </a:p>
          <a:p>
            <a:r>
              <a:rPr lang="de-DE" sz="2800" smtClean="0"/>
              <a:t>Process configuration</a:t>
            </a:r>
          </a:p>
          <a:p>
            <a:pPr lvl="1"/>
            <a:r>
              <a:rPr lang="de-DE" sz="2400" smtClean="0"/>
              <a:t>gaspi_config_get</a:t>
            </a:r>
          </a:p>
          <a:p>
            <a:pPr lvl="1"/>
            <a:r>
              <a:rPr lang="de-DE" sz="2400" smtClean="0"/>
              <a:t>gaspi_config_set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de-DE" smtClean="0"/>
              <a:t>GASPI Initialization</a:t>
            </a:r>
          </a:p>
        </p:txBody>
      </p:sp>
      <p:sp>
        <p:nvSpPr>
          <p:cNvPr id="36866" name="Rectangle 3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de-DE" smtClean="0"/>
              <a:t>gaspi_proc_init</a:t>
            </a:r>
          </a:p>
        </p:txBody>
      </p:sp>
      <p:pic>
        <p:nvPicPr>
          <p:cNvPr id="36867" name="Picture 4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884238" y="2579688"/>
            <a:ext cx="5330613" cy="47413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</p:pic>
      <p:sp>
        <p:nvSpPr>
          <p:cNvPr id="36868" name="Rectangle 3"/>
          <p:cNvSpPr>
            <a:spLocks/>
          </p:cNvSpPr>
          <p:nvPr/>
        </p:nvSpPr>
        <p:spPr bwMode="auto">
          <a:xfrm>
            <a:off x="450850" y="3152775"/>
            <a:ext cx="8229600" cy="4229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742950" lvl="1" indent="-285750" eaLnBrk="0" hangingPunct="0">
              <a:spcBef>
                <a:spcPct val="20000"/>
              </a:spcBef>
              <a:buFont typeface="Arial" charset="0"/>
              <a:buChar char="–"/>
            </a:pPr>
            <a:r>
              <a:rPr lang="de-DE" sz="2800">
                <a:solidFill>
                  <a:srgbClr val="3B57A0"/>
                </a:solidFill>
                <a:latin typeface="Calibri" pitchFamily="34" charset="0"/>
              </a:rPr>
              <a:t>initialization of resources</a:t>
            </a:r>
          </a:p>
          <a:p>
            <a:pPr marL="1143000" lvl="2" indent="-228600" eaLnBrk="0" hangingPunct="0">
              <a:spcBef>
                <a:spcPct val="20000"/>
              </a:spcBef>
              <a:buFont typeface="Arial" charset="0"/>
              <a:buChar char="•"/>
            </a:pPr>
            <a:r>
              <a:rPr lang="de-DE" sz="2400">
                <a:solidFill>
                  <a:srgbClr val="3B57A0"/>
                </a:solidFill>
                <a:latin typeface="Calibri" pitchFamily="34" charset="0"/>
              </a:rPr>
              <a:t>set up of communication infrastructure if requested</a:t>
            </a:r>
          </a:p>
          <a:p>
            <a:pPr marL="1143000" lvl="2" indent="-228600" eaLnBrk="0" hangingPunct="0">
              <a:spcBef>
                <a:spcPct val="20000"/>
              </a:spcBef>
              <a:buFont typeface="Arial" charset="0"/>
              <a:buChar char="•"/>
            </a:pPr>
            <a:r>
              <a:rPr lang="de-DE" sz="2400">
                <a:solidFill>
                  <a:srgbClr val="3B57A0"/>
                </a:solidFill>
                <a:latin typeface="Calibri" pitchFamily="34" charset="0"/>
              </a:rPr>
              <a:t>set up of default group GASPI_GROUP_ALL</a:t>
            </a:r>
          </a:p>
          <a:p>
            <a:pPr marL="1143000" lvl="2" indent="-228600" eaLnBrk="0" hangingPunct="0">
              <a:spcBef>
                <a:spcPct val="20000"/>
              </a:spcBef>
              <a:buFont typeface="Arial" charset="0"/>
              <a:buChar char="•"/>
            </a:pPr>
            <a:r>
              <a:rPr lang="de-DE" sz="2400">
                <a:solidFill>
                  <a:srgbClr val="3B57A0"/>
                </a:solidFill>
                <a:latin typeface="Calibri" pitchFamily="34" charset="0"/>
              </a:rPr>
              <a:t>rank assignment </a:t>
            </a:r>
          </a:p>
          <a:p>
            <a:pPr marL="1600200" lvl="3" indent="-228600" eaLnBrk="0" hangingPunct="0">
              <a:spcBef>
                <a:spcPct val="20000"/>
              </a:spcBef>
              <a:buFont typeface="Arial" charset="0"/>
              <a:buChar char="–"/>
            </a:pPr>
            <a:r>
              <a:rPr lang="de-DE" sz="2000">
                <a:solidFill>
                  <a:srgbClr val="3B57A0"/>
                </a:solidFill>
                <a:latin typeface="Calibri" pitchFamily="34" charset="0"/>
              </a:rPr>
              <a:t>position in machinefile </a:t>
            </a:r>
            <a:r>
              <a:rPr lang="de-DE" sz="2000">
                <a:solidFill>
                  <a:srgbClr val="3B57A0"/>
                </a:solidFill>
                <a:latin typeface="Calibri" pitchFamily="34" charset="0"/>
                <a:sym typeface="Wingdings" pitchFamily="2" charset="2"/>
              </a:rPr>
              <a:t> rank ID</a:t>
            </a:r>
            <a:endParaRPr lang="de-DE" sz="2000">
              <a:solidFill>
                <a:srgbClr val="3B57A0"/>
              </a:solidFill>
              <a:latin typeface="Calibri" pitchFamily="34" charset="0"/>
            </a:endParaRPr>
          </a:p>
          <a:p>
            <a:pPr marL="742950" lvl="1" indent="-285750" eaLnBrk="0" hangingPunct="0">
              <a:spcBef>
                <a:spcPct val="20000"/>
              </a:spcBef>
              <a:buFont typeface="Arial" charset="0"/>
              <a:buChar char="–"/>
            </a:pPr>
            <a:r>
              <a:rPr lang="de-DE" sz="2800">
                <a:solidFill>
                  <a:srgbClr val="3B57A0"/>
                </a:solidFill>
                <a:latin typeface="Calibri" pitchFamily="34" charset="0"/>
              </a:rPr>
              <a:t>no default segment creation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de-DE" smtClean="0"/>
              <a:t>GASPI Finalization</a:t>
            </a:r>
          </a:p>
        </p:txBody>
      </p:sp>
      <p:sp>
        <p:nvSpPr>
          <p:cNvPr id="37890" name="Rectangle 3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de-DE" smtClean="0"/>
              <a:t>gaspi_proc_term</a:t>
            </a:r>
          </a:p>
        </p:txBody>
      </p:sp>
      <p:pic>
        <p:nvPicPr>
          <p:cNvPr id="37891" name="Picture 5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885825" y="2582863"/>
            <a:ext cx="4707467" cy="46736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</p:pic>
      <p:sp>
        <p:nvSpPr>
          <p:cNvPr id="37892" name="Rectangle 3"/>
          <p:cNvSpPr>
            <a:spLocks/>
          </p:cNvSpPr>
          <p:nvPr/>
        </p:nvSpPr>
        <p:spPr bwMode="auto">
          <a:xfrm>
            <a:off x="458788" y="3089275"/>
            <a:ext cx="8229600" cy="4229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742950" lvl="1" indent="-285750" eaLnBrk="0" hangingPunct="0">
              <a:spcBef>
                <a:spcPct val="20000"/>
              </a:spcBef>
              <a:buFont typeface="Arial" charset="0"/>
              <a:buChar char="–"/>
            </a:pPr>
            <a:r>
              <a:rPr lang="de-DE" sz="2800" dirty="0">
                <a:solidFill>
                  <a:srgbClr val="3B57A0"/>
                </a:solidFill>
                <a:latin typeface="Calibri" pitchFamily="34" charset="0"/>
              </a:rPr>
              <a:t>clean </a:t>
            </a:r>
            <a:r>
              <a:rPr lang="de-DE" sz="2800" dirty="0" err="1">
                <a:solidFill>
                  <a:srgbClr val="3B57A0"/>
                </a:solidFill>
                <a:latin typeface="Calibri" pitchFamily="34" charset="0"/>
              </a:rPr>
              <a:t>up</a:t>
            </a:r>
            <a:endParaRPr lang="de-DE" sz="2800" dirty="0">
              <a:solidFill>
                <a:srgbClr val="3B57A0"/>
              </a:solidFill>
              <a:latin typeface="Calibri" pitchFamily="34" charset="0"/>
            </a:endParaRPr>
          </a:p>
          <a:p>
            <a:pPr marL="1143000" lvl="2" indent="-228600" eaLnBrk="0" hangingPunct="0">
              <a:spcBef>
                <a:spcPct val="20000"/>
              </a:spcBef>
              <a:buFont typeface="Arial" charset="0"/>
              <a:buChar char="•"/>
            </a:pPr>
            <a:r>
              <a:rPr lang="de-DE" sz="2400" dirty="0" err="1">
                <a:solidFill>
                  <a:srgbClr val="3B57A0"/>
                </a:solidFill>
                <a:latin typeface="Calibri" pitchFamily="34" charset="0"/>
              </a:rPr>
              <a:t>wait</a:t>
            </a:r>
            <a:r>
              <a:rPr lang="de-DE" sz="2400" dirty="0">
                <a:solidFill>
                  <a:srgbClr val="3B57A0"/>
                </a:solidFill>
                <a:latin typeface="Calibri" pitchFamily="34" charset="0"/>
              </a:rPr>
              <a:t> </a:t>
            </a:r>
            <a:r>
              <a:rPr lang="de-DE" sz="2400" dirty="0" err="1">
                <a:solidFill>
                  <a:srgbClr val="3B57A0"/>
                </a:solidFill>
                <a:latin typeface="Calibri" pitchFamily="34" charset="0"/>
              </a:rPr>
              <a:t>for</a:t>
            </a:r>
            <a:r>
              <a:rPr lang="de-DE" sz="2400" dirty="0">
                <a:solidFill>
                  <a:srgbClr val="3B57A0"/>
                </a:solidFill>
                <a:latin typeface="Calibri" pitchFamily="34" charset="0"/>
              </a:rPr>
              <a:t> </a:t>
            </a:r>
            <a:r>
              <a:rPr lang="de-DE" sz="2400" dirty="0" err="1">
                <a:solidFill>
                  <a:srgbClr val="3B57A0"/>
                </a:solidFill>
                <a:latin typeface="Calibri" pitchFamily="34" charset="0"/>
              </a:rPr>
              <a:t>outstanding</a:t>
            </a:r>
            <a:r>
              <a:rPr lang="de-DE" sz="2400" dirty="0">
                <a:solidFill>
                  <a:srgbClr val="3B57A0"/>
                </a:solidFill>
                <a:latin typeface="Calibri" pitchFamily="34" charset="0"/>
              </a:rPr>
              <a:t> </a:t>
            </a:r>
            <a:r>
              <a:rPr lang="de-DE" sz="2400" dirty="0" err="1">
                <a:solidFill>
                  <a:srgbClr val="3B57A0"/>
                </a:solidFill>
                <a:latin typeface="Calibri" pitchFamily="34" charset="0"/>
              </a:rPr>
              <a:t>communication</a:t>
            </a:r>
            <a:r>
              <a:rPr lang="de-DE" sz="2400" dirty="0">
                <a:solidFill>
                  <a:srgbClr val="3B57A0"/>
                </a:solidFill>
                <a:latin typeface="Calibri" pitchFamily="34" charset="0"/>
              </a:rPr>
              <a:t> </a:t>
            </a:r>
            <a:r>
              <a:rPr lang="de-DE" sz="2400" dirty="0" err="1">
                <a:solidFill>
                  <a:srgbClr val="3B57A0"/>
                </a:solidFill>
                <a:latin typeface="Calibri" pitchFamily="34" charset="0"/>
              </a:rPr>
              <a:t>to</a:t>
            </a:r>
            <a:r>
              <a:rPr lang="de-DE" sz="2400" dirty="0">
                <a:solidFill>
                  <a:srgbClr val="3B57A0"/>
                </a:solidFill>
                <a:latin typeface="Calibri" pitchFamily="34" charset="0"/>
              </a:rPr>
              <a:t> </a:t>
            </a:r>
            <a:r>
              <a:rPr lang="de-DE" sz="2400" dirty="0" err="1">
                <a:solidFill>
                  <a:srgbClr val="3B57A0"/>
                </a:solidFill>
                <a:latin typeface="Calibri" pitchFamily="34" charset="0"/>
              </a:rPr>
              <a:t>be</a:t>
            </a:r>
            <a:r>
              <a:rPr lang="de-DE" sz="2400" dirty="0">
                <a:solidFill>
                  <a:srgbClr val="3B57A0"/>
                </a:solidFill>
                <a:latin typeface="Calibri" pitchFamily="34" charset="0"/>
              </a:rPr>
              <a:t> </a:t>
            </a:r>
            <a:r>
              <a:rPr lang="de-DE" sz="2400" dirty="0" err="1">
                <a:solidFill>
                  <a:srgbClr val="3B57A0"/>
                </a:solidFill>
                <a:latin typeface="Calibri" pitchFamily="34" charset="0"/>
              </a:rPr>
              <a:t>finished</a:t>
            </a:r>
            <a:endParaRPr lang="de-DE" sz="2400" dirty="0">
              <a:solidFill>
                <a:srgbClr val="3B57A0"/>
              </a:solidFill>
              <a:latin typeface="Calibri" pitchFamily="34" charset="0"/>
            </a:endParaRPr>
          </a:p>
          <a:p>
            <a:pPr marL="1143000" lvl="2" indent="-228600" eaLnBrk="0" hangingPunct="0">
              <a:spcBef>
                <a:spcPct val="20000"/>
              </a:spcBef>
              <a:buFont typeface="Arial" charset="0"/>
              <a:buChar char="•"/>
            </a:pPr>
            <a:r>
              <a:rPr lang="de-DE" sz="2400" dirty="0" err="1">
                <a:solidFill>
                  <a:srgbClr val="3B57A0"/>
                </a:solidFill>
                <a:latin typeface="Calibri" pitchFamily="34" charset="0"/>
              </a:rPr>
              <a:t>release</a:t>
            </a:r>
            <a:r>
              <a:rPr lang="de-DE" sz="2400" dirty="0">
                <a:solidFill>
                  <a:srgbClr val="3B57A0"/>
                </a:solidFill>
                <a:latin typeface="Calibri" pitchFamily="34" charset="0"/>
              </a:rPr>
              <a:t> </a:t>
            </a:r>
            <a:r>
              <a:rPr lang="de-DE" sz="2400" dirty="0" err="1">
                <a:solidFill>
                  <a:srgbClr val="3B57A0"/>
                </a:solidFill>
                <a:latin typeface="Calibri" pitchFamily="34" charset="0"/>
              </a:rPr>
              <a:t>resources</a:t>
            </a:r>
            <a:endParaRPr lang="de-DE" sz="2400" dirty="0">
              <a:solidFill>
                <a:srgbClr val="3B57A0"/>
              </a:solidFill>
              <a:latin typeface="Calibri" pitchFamily="34" charset="0"/>
            </a:endParaRPr>
          </a:p>
          <a:p>
            <a:pPr marL="742950" lvl="1" indent="-285750" eaLnBrk="0" hangingPunct="0">
              <a:spcBef>
                <a:spcPct val="20000"/>
              </a:spcBef>
              <a:buFont typeface="Arial" charset="0"/>
              <a:buChar char="–"/>
            </a:pPr>
            <a:r>
              <a:rPr lang="de-DE" sz="2800" dirty="0" err="1">
                <a:solidFill>
                  <a:srgbClr val="3B57A0"/>
                </a:solidFill>
                <a:latin typeface="Calibri" pitchFamily="34" charset="0"/>
              </a:rPr>
              <a:t>no</a:t>
            </a:r>
            <a:r>
              <a:rPr lang="de-DE" sz="2800" dirty="0">
                <a:solidFill>
                  <a:srgbClr val="3B57A0"/>
                </a:solidFill>
                <a:latin typeface="Calibri" pitchFamily="34" charset="0"/>
              </a:rPr>
              <a:t> </a:t>
            </a:r>
            <a:r>
              <a:rPr lang="de-DE" sz="2800" dirty="0" err="1">
                <a:solidFill>
                  <a:srgbClr val="3B57A0"/>
                </a:solidFill>
                <a:latin typeface="Calibri" pitchFamily="34" charset="0"/>
              </a:rPr>
              <a:t>collective</a:t>
            </a:r>
            <a:r>
              <a:rPr lang="de-DE" sz="2800" dirty="0">
                <a:solidFill>
                  <a:srgbClr val="3B57A0"/>
                </a:solidFill>
                <a:latin typeface="Calibri" pitchFamily="34" charset="0"/>
              </a:rPr>
              <a:t> </a:t>
            </a:r>
            <a:r>
              <a:rPr lang="de-DE" sz="2800" dirty="0" err="1">
                <a:solidFill>
                  <a:srgbClr val="3B57A0"/>
                </a:solidFill>
                <a:latin typeface="Calibri" pitchFamily="34" charset="0"/>
              </a:rPr>
              <a:t>operation</a:t>
            </a:r>
            <a:r>
              <a:rPr lang="de-DE" sz="2800" dirty="0">
                <a:solidFill>
                  <a:srgbClr val="3B57A0"/>
                </a:solidFill>
                <a:latin typeface="Calibri" pitchFamily="34" charset="0"/>
              </a:rPr>
              <a:t> !</a:t>
            </a:r>
          </a:p>
          <a:p>
            <a:pPr marL="1143000" lvl="2" indent="-228600" eaLnBrk="0" hangingPunct="0">
              <a:spcBef>
                <a:spcPct val="20000"/>
              </a:spcBef>
              <a:buFont typeface="Arial" charset="0"/>
              <a:buChar char="•"/>
            </a:pPr>
            <a:endParaRPr lang="de-DE" sz="2400" dirty="0">
              <a:solidFill>
                <a:srgbClr val="3B57A0"/>
              </a:solidFill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de-DE" smtClean="0"/>
              <a:t>GASPI Process Identification</a:t>
            </a:r>
          </a:p>
        </p:txBody>
      </p:sp>
      <p:sp>
        <p:nvSpPr>
          <p:cNvPr id="38914" name="Rectangle 3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de-DE" smtClean="0"/>
              <a:t>gaspi_proc_rank</a:t>
            </a:r>
          </a:p>
        </p:txBody>
      </p:sp>
      <p:pic>
        <p:nvPicPr>
          <p:cNvPr id="38915" name="Picture 5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889000" y="2538413"/>
            <a:ext cx="4099834" cy="560158"/>
          </a:xfrm>
          <a:prstGeom prst="rect">
            <a:avLst/>
          </a:prstGeom>
          <a:noFill/>
          <a:ln>
            <a:noFill/>
          </a:ln>
        </p:spPr>
      </p:pic>
      <p:sp>
        <p:nvSpPr>
          <p:cNvPr id="38916" name="Rectangle 3"/>
          <p:cNvSpPr>
            <a:spLocks/>
          </p:cNvSpPr>
          <p:nvPr/>
        </p:nvSpPr>
        <p:spPr bwMode="auto">
          <a:xfrm>
            <a:off x="458788" y="3200400"/>
            <a:ext cx="8229600" cy="4229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  <a:buFont typeface="Arial" charset="0"/>
              <a:buChar char="•"/>
            </a:pPr>
            <a:r>
              <a:rPr lang="de-DE" sz="3200">
                <a:solidFill>
                  <a:srgbClr val="3B57A0"/>
                </a:solidFill>
                <a:latin typeface="Calibri" pitchFamily="34" charset="0"/>
              </a:rPr>
              <a:t>gaspi_proc_num</a:t>
            </a:r>
          </a:p>
        </p:txBody>
      </p:sp>
      <p:pic>
        <p:nvPicPr>
          <p:cNvPr id="38917" name="Picture 7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881063" y="3886200"/>
            <a:ext cx="4490720" cy="46736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de-DE" dirty="0" smtClean="0"/>
              <a:t>GASPI Startup</a:t>
            </a:r>
          </a:p>
        </p:txBody>
      </p:sp>
      <p:sp>
        <p:nvSpPr>
          <p:cNvPr id="5" name="Rectangle 3"/>
          <p:cNvSpPr txBox="1">
            <a:spLocks/>
          </p:cNvSpPr>
          <p:nvPr/>
        </p:nvSpPr>
        <p:spPr>
          <a:xfrm>
            <a:off x="457200" y="1897063"/>
            <a:ext cx="8229600" cy="470058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rgbClr val="3B57A0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rgbClr val="3B57A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rgbClr val="3B57A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rgbClr val="3B57A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rgbClr val="3B57A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de-DE" sz="2400" dirty="0" err="1" smtClean="0"/>
              <a:t>gaspi_run</a:t>
            </a:r>
            <a:endParaRPr lang="de-DE" sz="2400" dirty="0" smtClean="0"/>
          </a:p>
          <a:p>
            <a:pPr>
              <a:lnSpc>
                <a:spcPct val="90000"/>
              </a:lnSpc>
            </a:pPr>
            <a:endParaRPr lang="de-DE" sz="2400" dirty="0"/>
          </a:p>
          <a:p>
            <a:pPr marL="457200" lvl="1" indent="0">
              <a:lnSpc>
                <a:spcPct val="90000"/>
              </a:lnSpc>
              <a:buFont typeface="Arial" charset="0"/>
              <a:buNone/>
            </a:pPr>
            <a:r>
              <a:rPr lang="de-DE" sz="2000" dirty="0" err="1" smtClean="0">
                <a:latin typeface="Courier New" pitchFamily="49" charset="0"/>
                <a:cs typeface="Courier New" pitchFamily="49" charset="0"/>
              </a:rPr>
              <a:t>Usage</a:t>
            </a:r>
            <a:r>
              <a:rPr lang="de-DE" sz="2000" dirty="0" smtClean="0">
                <a:latin typeface="Courier New" pitchFamily="49" charset="0"/>
                <a:cs typeface="Courier New" pitchFamily="49" charset="0"/>
              </a:rPr>
              <a:t>: </a:t>
            </a:r>
            <a:br>
              <a:rPr lang="de-DE" sz="2000" dirty="0" smtClean="0">
                <a:latin typeface="Courier New" pitchFamily="49" charset="0"/>
                <a:cs typeface="Courier New" pitchFamily="49" charset="0"/>
              </a:rPr>
            </a:br>
            <a:r>
              <a:rPr lang="de-DE" sz="2000" dirty="0" err="1" smtClean="0">
                <a:latin typeface="Courier New" pitchFamily="49" charset="0"/>
                <a:cs typeface="Courier New" pitchFamily="49" charset="0"/>
              </a:rPr>
              <a:t>gaspi_run</a:t>
            </a:r>
            <a:r>
              <a:rPr lang="de-DE" sz="2000" dirty="0" smtClean="0">
                <a:latin typeface="Courier New" pitchFamily="49" charset="0"/>
                <a:cs typeface="Courier New" pitchFamily="49" charset="0"/>
              </a:rPr>
              <a:t> –m &lt;</a:t>
            </a:r>
            <a:r>
              <a:rPr lang="de-DE" sz="2000" dirty="0" err="1" smtClean="0">
                <a:latin typeface="Courier New" pitchFamily="49" charset="0"/>
                <a:cs typeface="Courier New" pitchFamily="49" charset="0"/>
              </a:rPr>
              <a:t>machinefile</a:t>
            </a:r>
            <a:r>
              <a:rPr lang="de-DE" sz="2000" dirty="0" smtClean="0">
                <a:latin typeface="Courier New" pitchFamily="49" charset="0"/>
                <a:cs typeface="Courier New" pitchFamily="49" charset="0"/>
              </a:rPr>
              <a:t>&gt;[OPTIONS] &lt;path2bin&gt;</a:t>
            </a:r>
          </a:p>
          <a:p>
            <a:pPr marL="457200" lvl="1" indent="0">
              <a:lnSpc>
                <a:spcPct val="90000"/>
              </a:lnSpc>
              <a:buFont typeface="Arial" charset="0"/>
              <a:buNone/>
            </a:pPr>
            <a:endParaRPr lang="de-DE" sz="2000" dirty="0">
              <a:latin typeface="Courier New" pitchFamily="49" charset="0"/>
              <a:cs typeface="Courier New" pitchFamily="49" charset="0"/>
            </a:endParaRPr>
          </a:p>
          <a:p>
            <a:pPr marL="457200" lvl="1" indent="0">
              <a:lnSpc>
                <a:spcPct val="90000"/>
              </a:lnSpc>
              <a:buFont typeface="Arial" charset="0"/>
              <a:buNone/>
            </a:pPr>
            <a:r>
              <a:rPr lang="de-DE" sz="2000" dirty="0" err="1" smtClean="0">
                <a:latin typeface="Courier New" pitchFamily="49" charset="0"/>
                <a:cs typeface="Courier New" pitchFamily="49" charset="0"/>
              </a:rPr>
              <a:t>Available</a:t>
            </a:r>
            <a:r>
              <a:rPr lang="de-DE" sz="20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2000" dirty="0" err="1" smtClean="0">
                <a:latin typeface="Courier New" pitchFamily="49" charset="0"/>
                <a:cs typeface="Courier New" pitchFamily="49" charset="0"/>
              </a:rPr>
              <a:t>options</a:t>
            </a:r>
            <a:r>
              <a:rPr lang="de-DE" sz="20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pPr marL="457200" lvl="1" indent="0">
              <a:lnSpc>
                <a:spcPct val="90000"/>
              </a:lnSpc>
              <a:buFont typeface="Arial" charset="0"/>
              <a:buNone/>
            </a:pPr>
            <a:r>
              <a:rPr lang="de-DE" sz="2000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de-DE" sz="2000" dirty="0" smtClean="0">
                <a:latin typeface="Courier New" pitchFamily="49" charset="0"/>
                <a:cs typeface="Courier New" pitchFamily="49" charset="0"/>
              </a:rPr>
              <a:t>-b &lt;</a:t>
            </a:r>
            <a:r>
              <a:rPr lang="de-DE" sz="2000" dirty="0" err="1" smtClean="0">
                <a:latin typeface="Courier New" pitchFamily="49" charset="0"/>
                <a:cs typeface="Courier New" pitchFamily="49" charset="0"/>
              </a:rPr>
              <a:t>binary</a:t>
            </a:r>
            <a:r>
              <a:rPr lang="de-DE" sz="20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2000" dirty="0" err="1" smtClean="0">
                <a:latin typeface="Courier New" pitchFamily="49" charset="0"/>
                <a:cs typeface="Courier New" pitchFamily="49" charset="0"/>
              </a:rPr>
              <a:t>file</a:t>
            </a:r>
            <a:r>
              <a:rPr lang="de-DE" sz="2000" dirty="0" smtClean="0">
                <a:latin typeface="Courier New" pitchFamily="49" charset="0"/>
                <a:cs typeface="Courier New" pitchFamily="49" charset="0"/>
              </a:rPr>
              <a:t>&gt; </a:t>
            </a:r>
            <a:r>
              <a:rPr lang="de-DE" sz="2000" dirty="0" err="1" smtClean="0">
                <a:latin typeface="Courier New" pitchFamily="49" charset="0"/>
                <a:cs typeface="Courier New" pitchFamily="49" charset="0"/>
              </a:rPr>
              <a:t>Use</a:t>
            </a:r>
            <a:r>
              <a:rPr lang="de-DE" sz="2000" dirty="0" smtClean="0">
                <a:latin typeface="Courier New" pitchFamily="49" charset="0"/>
                <a:cs typeface="Courier New" pitchFamily="49" charset="0"/>
              </a:rPr>
              <a:t> a different </a:t>
            </a:r>
            <a:r>
              <a:rPr lang="de-DE" sz="2000" dirty="0" err="1" smtClean="0">
                <a:latin typeface="Courier New" pitchFamily="49" charset="0"/>
                <a:cs typeface="Courier New" pitchFamily="49" charset="0"/>
              </a:rPr>
              <a:t>binary</a:t>
            </a:r>
            <a:r>
              <a:rPr lang="de-DE" sz="20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2000" dirty="0" err="1" smtClean="0">
                <a:latin typeface="Courier New" pitchFamily="49" charset="0"/>
                <a:cs typeface="Courier New" pitchFamily="49" charset="0"/>
              </a:rPr>
              <a:t>for</a:t>
            </a:r>
            <a:r>
              <a:rPr lang="de-DE" sz="2000" dirty="0" smtClean="0">
                <a:latin typeface="Courier New" pitchFamily="49" charset="0"/>
                <a:cs typeface="Courier New" pitchFamily="49" charset="0"/>
              </a:rPr>
              <a:t> 							  </a:t>
            </a:r>
            <a:r>
              <a:rPr lang="de-DE" sz="2000" dirty="0" err="1" smtClean="0">
                <a:latin typeface="Courier New" pitchFamily="49" charset="0"/>
                <a:cs typeface="Courier New" pitchFamily="49" charset="0"/>
              </a:rPr>
              <a:t>master</a:t>
            </a:r>
            <a:endParaRPr lang="de-DE" sz="2000" dirty="0" smtClean="0">
              <a:latin typeface="Courier New" pitchFamily="49" charset="0"/>
              <a:cs typeface="Courier New" pitchFamily="49" charset="0"/>
            </a:endParaRPr>
          </a:p>
          <a:p>
            <a:pPr marL="457200" lvl="1" indent="0">
              <a:lnSpc>
                <a:spcPct val="90000"/>
              </a:lnSpc>
              <a:buFont typeface="Arial" charset="0"/>
              <a:buNone/>
            </a:pPr>
            <a:r>
              <a:rPr lang="de-DE" sz="2000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de-DE" sz="2000" dirty="0" smtClean="0">
                <a:latin typeface="Courier New" pitchFamily="49" charset="0"/>
                <a:cs typeface="Courier New" pitchFamily="49" charset="0"/>
              </a:rPr>
              <a:t>-N 				  </a:t>
            </a:r>
            <a:r>
              <a:rPr lang="de-DE" sz="2000" dirty="0" err="1" smtClean="0">
                <a:latin typeface="Courier New" pitchFamily="49" charset="0"/>
                <a:cs typeface="Courier New" pitchFamily="49" charset="0"/>
              </a:rPr>
              <a:t>Enable</a:t>
            </a:r>
            <a:r>
              <a:rPr lang="de-DE" sz="2000" dirty="0" smtClean="0">
                <a:latin typeface="Courier New" pitchFamily="49" charset="0"/>
                <a:cs typeface="Courier New" pitchFamily="49" charset="0"/>
              </a:rPr>
              <a:t> NUMA </a:t>
            </a:r>
            <a:r>
              <a:rPr lang="de-DE" sz="2000" dirty="0" err="1" smtClean="0">
                <a:latin typeface="Courier New" pitchFamily="49" charset="0"/>
                <a:cs typeface="Courier New" pitchFamily="49" charset="0"/>
              </a:rPr>
              <a:t>for</a:t>
            </a:r>
            <a:r>
              <a:rPr lang="de-DE" sz="20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2000" dirty="0" err="1" smtClean="0">
                <a:latin typeface="Courier New" pitchFamily="49" charset="0"/>
                <a:cs typeface="Courier New" pitchFamily="49" charset="0"/>
              </a:rPr>
              <a:t>procs</a:t>
            </a:r>
            <a:r>
              <a:rPr lang="de-DE" sz="2000" dirty="0" smtClean="0">
                <a:latin typeface="Courier New" pitchFamily="49" charset="0"/>
                <a:cs typeface="Courier New" pitchFamily="49" charset="0"/>
              </a:rPr>
              <a:t> on same</a:t>
            </a:r>
            <a:br>
              <a:rPr lang="de-DE" sz="2000" dirty="0" smtClean="0">
                <a:latin typeface="Courier New" pitchFamily="49" charset="0"/>
                <a:cs typeface="Courier New" pitchFamily="49" charset="0"/>
              </a:rPr>
            </a:br>
            <a:r>
              <a:rPr lang="de-DE" sz="2000" dirty="0" smtClean="0">
                <a:latin typeface="Courier New" pitchFamily="49" charset="0"/>
                <a:cs typeface="Courier New" pitchFamily="49" charset="0"/>
              </a:rPr>
              <a:t>						  </a:t>
            </a:r>
            <a:r>
              <a:rPr lang="de-DE" sz="2000" dirty="0" err="1" smtClean="0">
                <a:latin typeface="Courier New" pitchFamily="49" charset="0"/>
                <a:cs typeface="Courier New" pitchFamily="49" charset="0"/>
              </a:rPr>
              <a:t>node</a:t>
            </a:r>
            <a:endParaRPr lang="de-DE" sz="2000" dirty="0" smtClean="0">
              <a:latin typeface="Courier New" pitchFamily="49" charset="0"/>
              <a:cs typeface="Courier New" pitchFamily="49" charset="0"/>
            </a:endParaRPr>
          </a:p>
          <a:p>
            <a:pPr marL="457200" lvl="1" indent="0">
              <a:lnSpc>
                <a:spcPct val="90000"/>
              </a:lnSpc>
              <a:buFont typeface="Arial" charset="0"/>
              <a:buNone/>
            </a:pPr>
            <a:r>
              <a:rPr lang="de-DE" sz="2000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de-DE" sz="2000" dirty="0" smtClean="0">
                <a:latin typeface="Courier New" pitchFamily="49" charset="0"/>
                <a:cs typeface="Courier New" pitchFamily="49" charset="0"/>
              </a:rPr>
              <a:t>-n &lt;</a:t>
            </a:r>
            <a:r>
              <a:rPr lang="de-DE" sz="2000" dirty="0" err="1" smtClean="0">
                <a:latin typeface="Courier New" pitchFamily="49" charset="0"/>
                <a:cs typeface="Courier New" pitchFamily="49" charset="0"/>
              </a:rPr>
              <a:t>procs</a:t>
            </a:r>
            <a:r>
              <a:rPr lang="de-DE" sz="2000" dirty="0" smtClean="0">
                <a:latin typeface="Courier New" pitchFamily="49" charset="0"/>
                <a:cs typeface="Courier New" pitchFamily="49" charset="0"/>
              </a:rPr>
              <a:t>&gt;		  </a:t>
            </a:r>
            <a:r>
              <a:rPr lang="de-DE" sz="2000" dirty="0" err="1" smtClean="0">
                <a:latin typeface="Courier New" pitchFamily="49" charset="0"/>
                <a:cs typeface="Courier New" pitchFamily="49" charset="0"/>
              </a:rPr>
              <a:t>start</a:t>
            </a:r>
            <a:r>
              <a:rPr lang="de-DE" sz="20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2000" dirty="0" err="1" smtClean="0">
                <a:latin typeface="Courier New" pitchFamily="49" charset="0"/>
                <a:cs typeface="Courier New" pitchFamily="49" charset="0"/>
              </a:rPr>
              <a:t>as</a:t>
            </a:r>
            <a:r>
              <a:rPr lang="de-DE" sz="20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2000" dirty="0" err="1" smtClean="0">
                <a:latin typeface="Courier New" pitchFamily="49" charset="0"/>
                <a:cs typeface="Courier New" pitchFamily="49" charset="0"/>
              </a:rPr>
              <a:t>many</a:t>
            </a:r>
            <a:r>
              <a:rPr lang="de-DE" sz="2000" dirty="0" smtClean="0">
                <a:latin typeface="Courier New" pitchFamily="49" charset="0"/>
                <a:cs typeface="Courier New" pitchFamily="49" charset="0"/>
              </a:rPr>
              <a:t> &lt;</a:t>
            </a:r>
            <a:r>
              <a:rPr lang="de-DE" sz="2000" dirty="0" err="1" smtClean="0">
                <a:latin typeface="Courier New" pitchFamily="49" charset="0"/>
                <a:cs typeface="Courier New" pitchFamily="49" charset="0"/>
              </a:rPr>
              <a:t>procs</a:t>
            </a:r>
            <a:r>
              <a:rPr lang="de-DE" sz="2000" dirty="0" smtClean="0">
                <a:latin typeface="Courier New" pitchFamily="49" charset="0"/>
                <a:cs typeface="Courier New" pitchFamily="49" charset="0"/>
              </a:rPr>
              <a:t>&gt; </a:t>
            </a:r>
            <a:r>
              <a:rPr lang="de-DE" sz="2000" dirty="0" err="1" smtClean="0">
                <a:latin typeface="Courier New" pitchFamily="49" charset="0"/>
                <a:cs typeface="Courier New" pitchFamily="49" charset="0"/>
              </a:rPr>
              <a:t>from</a:t>
            </a:r>
            <a:r>
              <a:rPr lang="de-DE" sz="2000" dirty="0" smtClean="0">
                <a:latin typeface="Courier New" pitchFamily="49" charset="0"/>
                <a:cs typeface="Courier New" pitchFamily="49" charset="0"/>
              </a:rPr>
              <a:t> </a:t>
            </a:r>
            <a:br>
              <a:rPr lang="de-DE" sz="2000" dirty="0" smtClean="0">
                <a:latin typeface="Courier New" pitchFamily="49" charset="0"/>
                <a:cs typeface="Courier New" pitchFamily="49" charset="0"/>
              </a:rPr>
            </a:br>
            <a:r>
              <a:rPr lang="de-DE" sz="2000" dirty="0" smtClean="0">
                <a:latin typeface="Courier New" pitchFamily="49" charset="0"/>
                <a:cs typeface="Courier New" pitchFamily="49" charset="0"/>
              </a:rPr>
              <a:t>						  </a:t>
            </a:r>
            <a:r>
              <a:rPr lang="de-DE" sz="2000" dirty="0" err="1" smtClean="0">
                <a:latin typeface="Courier New" pitchFamily="49" charset="0"/>
                <a:cs typeface="Courier New" pitchFamily="49" charset="0"/>
              </a:rPr>
              <a:t>machinefile</a:t>
            </a:r>
            <a:r>
              <a:rPr lang="de-DE" sz="20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de-DE" sz="2000" dirty="0" smtClean="0">
                <a:latin typeface="Courier New" pitchFamily="49" charset="0"/>
                <a:cs typeface="Courier New" pitchFamily="49" charset="0"/>
              </a:rPr>
            </a:br>
            <a:r>
              <a:rPr lang="de-DE" sz="2000" dirty="0" smtClean="0">
                <a:latin typeface="Courier New" pitchFamily="49" charset="0"/>
                <a:cs typeface="Courier New" pitchFamily="49" charset="0"/>
              </a:rPr>
              <a:t>	-d				     Run </a:t>
            </a:r>
            <a:r>
              <a:rPr lang="de-DE" sz="2000" dirty="0" err="1" smtClean="0">
                <a:latin typeface="Courier New" pitchFamily="49" charset="0"/>
                <a:cs typeface="Courier New" pitchFamily="49" charset="0"/>
              </a:rPr>
              <a:t>with</a:t>
            </a:r>
            <a:r>
              <a:rPr lang="de-DE" sz="20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2000" dirty="0" err="1" smtClean="0">
                <a:latin typeface="Courier New" pitchFamily="49" charset="0"/>
                <a:cs typeface="Courier New" pitchFamily="49" charset="0"/>
              </a:rPr>
              <a:t>gdb</a:t>
            </a:r>
            <a:r>
              <a:rPr lang="de-DE" sz="2000" dirty="0" smtClean="0">
                <a:latin typeface="Courier New" pitchFamily="49" charset="0"/>
                <a:cs typeface="Courier New" pitchFamily="49" charset="0"/>
              </a:rPr>
              <a:t> on </a:t>
            </a:r>
            <a:r>
              <a:rPr lang="de-DE" sz="2000" dirty="0" err="1" smtClean="0">
                <a:latin typeface="Courier New" pitchFamily="49" charset="0"/>
                <a:cs typeface="Courier New" pitchFamily="49" charset="0"/>
              </a:rPr>
              <a:t>master</a:t>
            </a:r>
            <a:r>
              <a:rPr lang="de-DE" sz="20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2000" dirty="0" err="1" smtClean="0">
                <a:latin typeface="Courier New" pitchFamily="49" charset="0"/>
                <a:cs typeface="Courier New" pitchFamily="49" charset="0"/>
              </a:rPr>
              <a:t>node</a:t>
            </a:r>
            <a:endParaRPr lang="de-DE" sz="2000" dirty="0">
              <a:latin typeface="Courier New" pitchFamily="49" charset="0"/>
              <a:cs typeface="Courier New" pitchFamily="49" charset="0"/>
            </a:endParaRPr>
          </a:p>
          <a:p>
            <a:pPr marL="457200" lvl="1" indent="0">
              <a:lnSpc>
                <a:spcPct val="90000"/>
              </a:lnSpc>
              <a:buFont typeface="Arial" charset="0"/>
              <a:buNone/>
            </a:pPr>
            <a:endParaRPr lang="de-DE" sz="2000" dirty="0" smtClean="0"/>
          </a:p>
          <a:p>
            <a:pPr marL="457200" lvl="1" indent="0">
              <a:lnSpc>
                <a:spcPct val="90000"/>
              </a:lnSpc>
              <a:buFont typeface="Arial" charset="0"/>
              <a:buNone/>
            </a:pPr>
            <a:endParaRPr lang="de-DE" sz="2000" dirty="0" smtClean="0"/>
          </a:p>
        </p:txBody>
      </p:sp>
    </p:spTree>
    <p:extLst>
      <p:ext uri="{BB962C8B-B14F-4D97-AF65-F5344CB8AC3E}">
        <p14:creationId xmlns:p14="http://schemas.microsoft.com/office/powerpoint/2010/main" xmlns="" val="214156000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de-DE" dirty="0" err="1" smtClean="0"/>
              <a:t>Hello</a:t>
            </a:r>
            <a:r>
              <a:rPr lang="de-DE" dirty="0" smtClean="0"/>
              <a:t> </a:t>
            </a:r>
            <a:r>
              <a:rPr lang="de-DE" dirty="0" err="1" smtClean="0"/>
              <a:t>world</a:t>
            </a:r>
            <a:r>
              <a:rPr lang="de-DE" dirty="0" smtClean="0"/>
              <a:t> – Hands on</a:t>
            </a:r>
          </a:p>
        </p:txBody>
      </p:sp>
      <p:sp>
        <p:nvSpPr>
          <p:cNvPr id="5" name="Rectangle 3"/>
          <p:cNvSpPr txBox="1">
            <a:spLocks/>
          </p:cNvSpPr>
          <p:nvPr/>
        </p:nvSpPr>
        <p:spPr>
          <a:xfrm>
            <a:off x="457200" y="1897063"/>
            <a:ext cx="8229600" cy="470058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rgbClr val="3B57A0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rgbClr val="3B57A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rgbClr val="3B57A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rgbClr val="3B57A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rgbClr val="3B57A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de-DE" sz="2400" dirty="0" smtClean="0"/>
              <a:t>Write a GASPI „</a:t>
            </a:r>
            <a:r>
              <a:rPr lang="de-DE" sz="2400" dirty="0" err="1" smtClean="0"/>
              <a:t>Hello</a:t>
            </a:r>
            <a:r>
              <a:rPr lang="de-DE" sz="2400" dirty="0" smtClean="0"/>
              <a:t> World“ </a:t>
            </a:r>
            <a:r>
              <a:rPr lang="de-DE" sz="2400" dirty="0" err="1" smtClean="0"/>
              <a:t>program</a:t>
            </a:r>
            <a:r>
              <a:rPr lang="de-DE" sz="2400" dirty="0" smtClean="0"/>
              <a:t> </a:t>
            </a:r>
            <a:r>
              <a:rPr lang="de-DE" sz="2400" dirty="0" err="1" smtClean="0"/>
              <a:t>which</a:t>
            </a:r>
            <a:r>
              <a:rPr lang="de-DE" sz="2400" dirty="0" smtClean="0"/>
              <a:t> </a:t>
            </a:r>
            <a:r>
              <a:rPr lang="de-DE" sz="2400" dirty="0" err="1" smtClean="0"/>
              <a:t>outputs</a:t>
            </a:r>
            <a:endParaRPr lang="de-DE" sz="2400" dirty="0" smtClean="0"/>
          </a:p>
          <a:p>
            <a:pPr>
              <a:lnSpc>
                <a:spcPct val="90000"/>
              </a:lnSpc>
            </a:pPr>
            <a:endParaRPr lang="de-DE" sz="2400" dirty="0" smtClean="0"/>
          </a:p>
          <a:p>
            <a:pPr marL="0" lvl="1" indent="0">
              <a:lnSpc>
                <a:spcPct val="90000"/>
              </a:lnSpc>
              <a:buNone/>
            </a:pPr>
            <a:r>
              <a:rPr lang="en-US" sz="2000" dirty="0">
                <a:latin typeface="Courier New" pitchFamily="49" charset="0"/>
                <a:cs typeface="Courier New" pitchFamily="49" charset="0"/>
              </a:rPr>
              <a:t>	Hello world from rank xxx of 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yyy</a:t>
            </a:r>
            <a:endParaRPr lang="en-US" sz="2000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lnSpc>
                <a:spcPct val="90000"/>
              </a:lnSpc>
              <a:buNone/>
            </a:pPr>
            <a:endParaRPr lang="de-DE" sz="2400" dirty="0" smtClean="0"/>
          </a:p>
          <a:p>
            <a:pPr lvl="1">
              <a:lnSpc>
                <a:spcPct val="90000"/>
              </a:lnSpc>
            </a:pPr>
            <a:r>
              <a:rPr lang="de-DE" sz="2000" dirty="0" err="1" smtClean="0"/>
              <a:t>Use</a:t>
            </a:r>
            <a:r>
              <a:rPr lang="de-DE" sz="2000" dirty="0" smtClean="0"/>
              <a:t> </a:t>
            </a:r>
            <a:r>
              <a:rPr lang="de-DE" sz="2000" dirty="0" err="1" smtClean="0"/>
              <a:t>hands_on</a:t>
            </a:r>
            <a:r>
              <a:rPr lang="de-DE" sz="2000" dirty="0" smtClean="0"/>
              <a:t>/</a:t>
            </a:r>
            <a:r>
              <a:rPr lang="de-DE" sz="2000" dirty="0" err="1" smtClean="0"/>
              <a:t>helloworld.c</a:t>
            </a:r>
            <a:r>
              <a:rPr lang="de-DE" sz="2000" dirty="0" smtClean="0"/>
              <a:t> </a:t>
            </a:r>
            <a:r>
              <a:rPr lang="de-DE" sz="2000" dirty="0" err="1" smtClean="0"/>
              <a:t>as</a:t>
            </a:r>
            <a:r>
              <a:rPr lang="de-DE" sz="2000" dirty="0" smtClean="0"/>
              <a:t> </a:t>
            </a:r>
            <a:r>
              <a:rPr lang="de-DE" sz="2000" dirty="0" err="1" smtClean="0"/>
              <a:t>starting</a:t>
            </a:r>
            <a:r>
              <a:rPr lang="de-DE" sz="2000" dirty="0" smtClean="0"/>
              <a:t> </a:t>
            </a:r>
            <a:r>
              <a:rPr lang="de-DE" sz="2000" dirty="0" err="1" smtClean="0"/>
              <a:t>point</a:t>
            </a:r>
            <a:endParaRPr lang="de-DE" sz="2000" dirty="0" smtClean="0"/>
          </a:p>
          <a:p>
            <a:pPr lvl="1">
              <a:lnSpc>
                <a:spcPct val="90000"/>
              </a:lnSpc>
            </a:pPr>
            <a:r>
              <a:rPr lang="de-DE" sz="2000" dirty="0" err="1" smtClean="0"/>
              <a:t>Use</a:t>
            </a:r>
            <a:r>
              <a:rPr lang="de-DE" sz="2000" dirty="0" smtClean="0"/>
              <a:t> SUCCESS_OR_DIE </a:t>
            </a:r>
            <a:r>
              <a:rPr lang="de-DE" sz="2000" dirty="0" err="1" smtClean="0"/>
              <a:t>macro</a:t>
            </a:r>
            <a:r>
              <a:rPr lang="de-DE" sz="2000" dirty="0" smtClean="0"/>
              <a:t> </a:t>
            </a:r>
            <a:r>
              <a:rPr lang="de-DE" sz="2000" dirty="0" err="1" smtClean="0"/>
              <a:t>to</a:t>
            </a:r>
            <a:r>
              <a:rPr lang="de-DE" sz="2000" dirty="0" smtClean="0"/>
              <a:t> check </a:t>
            </a:r>
            <a:r>
              <a:rPr lang="de-DE" sz="2000" dirty="0" err="1" smtClean="0"/>
              <a:t>for</a:t>
            </a:r>
            <a:r>
              <a:rPr lang="de-DE" sz="2000" dirty="0" smtClean="0"/>
              <a:t> </a:t>
            </a:r>
            <a:r>
              <a:rPr lang="de-DE" sz="2000" dirty="0" err="1" smtClean="0"/>
              <a:t>return</a:t>
            </a:r>
            <a:r>
              <a:rPr lang="de-DE" sz="2000" dirty="0" smtClean="0"/>
              <a:t> </a:t>
            </a:r>
            <a:r>
              <a:rPr lang="de-DE" sz="2000" dirty="0" err="1" smtClean="0"/>
              <a:t>values</a:t>
            </a:r>
            <a:endParaRPr lang="de-DE" sz="2000" dirty="0" smtClean="0"/>
          </a:p>
          <a:p>
            <a:pPr lvl="1">
              <a:lnSpc>
                <a:spcPct val="90000"/>
              </a:lnSpc>
            </a:pPr>
            <a:r>
              <a:rPr lang="de-DE" sz="2000" dirty="0" err="1" smtClean="0"/>
              <a:t>Use</a:t>
            </a:r>
            <a:r>
              <a:rPr lang="de-DE" sz="2000" dirty="0" smtClean="0"/>
              <a:t> </a:t>
            </a:r>
            <a:r>
              <a:rPr lang="de-DE" sz="2000" dirty="0" err="1" smtClean="0"/>
              <a:t>the</a:t>
            </a:r>
            <a:r>
              <a:rPr lang="de-DE" sz="2000" dirty="0" smtClean="0"/>
              <a:t> </a:t>
            </a:r>
            <a:r>
              <a:rPr lang="de-DE" sz="2000" dirty="0" err="1" smtClean="0"/>
              <a:t>debug</a:t>
            </a:r>
            <a:r>
              <a:rPr lang="de-DE" sz="2000" dirty="0" smtClean="0"/>
              <a:t> </a:t>
            </a:r>
            <a:r>
              <a:rPr lang="de-DE" sz="2000" dirty="0" err="1" smtClean="0"/>
              <a:t>library</a:t>
            </a:r>
            <a:r>
              <a:rPr lang="de-DE" sz="2000" dirty="0" smtClean="0"/>
              <a:t> (libGPI2-dbg.a)</a:t>
            </a:r>
            <a:br>
              <a:rPr lang="de-DE" sz="2000" dirty="0" smtClean="0"/>
            </a:br>
            <a:endParaRPr lang="de-DE" sz="2000" dirty="0" smtClean="0"/>
          </a:p>
          <a:p>
            <a:pPr>
              <a:lnSpc>
                <a:spcPct val="90000"/>
              </a:lnSpc>
            </a:pPr>
            <a:r>
              <a:rPr lang="de-DE" sz="2400" dirty="0" smtClean="0"/>
              <a:t>Execute </a:t>
            </a:r>
            <a:r>
              <a:rPr lang="de-DE" sz="2400" dirty="0" err="1" smtClean="0"/>
              <a:t>the</a:t>
            </a:r>
            <a:r>
              <a:rPr lang="de-DE" sz="2400" dirty="0" smtClean="0"/>
              <a:t> </a:t>
            </a:r>
            <a:r>
              <a:rPr lang="de-DE" sz="2400" dirty="0" err="1" smtClean="0"/>
              <a:t>Hello</a:t>
            </a:r>
            <a:r>
              <a:rPr lang="de-DE" sz="2400" dirty="0" smtClean="0"/>
              <a:t> World </a:t>
            </a:r>
            <a:r>
              <a:rPr lang="de-DE" sz="2400" dirty="0" err="1" smtClean="0"/>
              <a:t>program</a:t>
            </a:r>
            <a:r>
              <a:rPr lang="de-DE" sz="2400" dirty="0" smtClean="0"/>
              <a:t> </a:t>
            </a:r>
            <a:r>
              <a:rPr lang="de-DE" sz="2400" dirty="0" err="1" smtClean="0"/>
              <a:t>and</a:t>
            </a:r>
            <a:r>
              <a:rPr lang="de-DE" sz="2400" dirty="0" smtClean="0"/>
              <a:t> </a:t>
            </a:r>
            <a:r>
              <a:rPr lang="de-DE" sz="2400" dirty="0" err="1" smtClean="0"/>
              <a:t>explore</a:t>
            </a:r>
            <a:r>
              <a:rPr lang="de-DE" sz="2400" dirty="0" smtClean="0"/>
              <a:t> </a:t>
            </a:r>
            <a:r>
              <a:rPr lang="de-DE" sz="2400" dirty="0" err="1" smtClean="0"/>
              <a:t>the</a:t>
            </a:r>
            <a:r>
              <a:rPr lang="de-DE" sz="2400" dirty="0" smtClean="0"/>
              <a:t> </a:t>
            </a:r>
            <a:r>
              <a:rPr lang="de-DE" sz="2400" dirty="0" err="1" smtClean="0"/>
              <a:t>several</a:t>
            </a:r>
            <a:r>
              <a:rPr lang="de-DE" sz="2400" dirty="0" smtClean="0"/>
              <a:t> </a:t>
            </a:r>
            <a:r>
              <a:rPr lang="de-DE" sz="2400" dirty="0" err="1" smtClean="0"/>
              <a:t>options</a:t>
            </a:r>
            <a:r>
              <a:rPr lang="de-DE" sz="2400" dirty="0" smtClean="0"/>
              <a:t> </a:t>
            </a:r>
            <a:r>
              <a:rPr lang="de-DE" sz="2400" dirty="0" err="1" smtClean="0"/>
              <a:t>of</a:t>
            </a:r>
            <a:r>
              <a:rPr lang="de-DE" sz="2400" dirty="0" smtClean="0"/>
              <a:t> </a:t>
            </a:r>
            <a:r>
              <a:rPr lang="de-DE" sz="2400" dirty="0" err="1" smtClean="0"/>
              <a:t>gaspi_run</a:t>
            </a:r>
            <a:endParaRPr lang="de-DE" sz="2400" dirty="0"/>
          </a:p>
          <a:p>
            <a:pPr marL="0" lvl="1" indent="0">
              <a:lnSpc>
                <a:spcPct val="90000"/>
              </a:lnSpc>
              <a:buNone/>
            </a:pPr>
            <a:endParaRPr lang="de-DE" sz="2000" dirty="0">
              <a:latin typeface="Courier New" pitchFamily="49" charset="0"/>
              <a:cs typeface="Courier New" pitchFamily="49" charset="0"/>
            </a:endParaRPr>
          </a:p>
          <a:p>
            <a:pPr marL="0" lvl="1" indent="0">
              <a:lnSpc>
                <a:spcPct val="90000"/>
              </a:lnSpc>
              <a:buNone/>
            </a:pPr>
            <a:endParaRPr lang="de-DE" sz="2000" dirty="0" smtClean="0"/>
          </a:p>
          <a:p>
            <a:pPr marL="457200" lvl="1" indent="0">
              <a:lnSpc>
                <a:spcPct val="90000"/>
              </a:lnSpc>
              <a:buNone/>
            </a:pPr>
            <a:endParaRPr lang="de-DE" sz="2000" dirty="0">
              <a:latin typeface="Courier New" pitchFamily="49" charset="0"/>
              <a:cs typeface="Courier New" pitchFamily="49" charset="0"/>
            </a:endParaRPr>
          </a:p>
          <a:p>
            <a:pPr marL="457200" lvl="1" indent="0">
              <a:lnSpc>
                <a:spcPct val="90000"/>
              </a:lnSpc>
              <a:buNone/>
            </a:pPr>
            <a:endParaRPr lang="de-DE" sz="2000" dirty="0" smtClean="0"/>
          </a:p>
          <a:p>
            <a:pPr marL="457200" lvl="1" indent="0">
              <a:lnSpc>
                <a:spcPct val="90000"/>
              </a:lnSpc>
              <a:buNone/>
            </a:pPr>
            <a:endParaRPr lang="de-DE" sz="2000" dirty="0" smtClean="0"/>
          </a:p>
        </p:txBody>
      </p:sp>
    </p:spTree>
    <p:extLst>
      <p:ext uri="{BB962C8B-B14F-4D97-AF65-F5344CB8AC3E}">
        <p14:creationId xmlns:p14="http://schemas.microsoft.com/office/powerpoint/2010/main" xmlns="" val="422955594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de-DE" smtClean="0"/>
              <a:t>GASPI „hello world“</a:t>
            </a:r>
          </a:p>
        </p:txBody>
      </p:sp>
      <p:sp>
        <p:nvSpPr>
          <p:cNvPr id="4" name="Inhaltsplatzhalter 2"/>
          <p:cNvSpPr txBox="1">
            <a:spLocks/>
          </p:cNvSpPr>
          <p:nvPr/>
        </p:nvSpPr>
        <p:spPr bwMode="auto">
          <a:xfrm>
            <a:off x="415925" y="1897063"/>
            <a:ext cx="8270875" cy="4237037"/>
          </a:xfrm>
          <a:prstGeom prst="rect">
            <a:avLst/>
          </a:prstGeom>
          <a:ln w="25400" cap="flat" cmpd="sng" algn="ctr">
            <a:solidFill>
              <a:schemeClr val="dk1"/>
            </a:solidFill>
            <a:prstDash val="solid"/>
            <a:miter lim="800000"/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>
              <a:buFont typeface="Arial" pitchFamily="34" charset="0"/>
              <a:buNone/>
              <a:defRPr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#include "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success_or_die.h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“</a:t>
            </a:r>
          </a:p>
          <a:p>
            <a:pPr>
              <a:buFont typeface="Arial" pitchFamily="34" charset="0"/>
              <a:buNone/>
              <a:defRPr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#include &lt;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GASPI.h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&gt;</a:t>
            </a:r>
          </a:p>
          <a:p>
            <a:pPr>
              <a:buFont typeface="Arial" pitchFamily="34" charset="0"/>
              <a:buNone/>
              <a:defRPr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#include &lt;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stdlib.h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&gt;</a:t>
            </a:r>
          </a:p>
          <a:p>
            <a:pPr>
              <a:buFont typeface="Arial" pitchFamily="34" charset="0"/>
              <a:buNone/>
              <a:defRPr/>
            </a:pP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pPr>
              <a:buFont typeface="Arial" pitchFamily="34" charset="0"/>
              <a:buNone/>
              <a:defRPr/>
            </a:pP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main(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argc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char *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argv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[])</a:t>
            </a:r>
          </a:p>
          <a:p>
            <a:pPr>
              <a:buFont typeface="Arial" pitchFamily="34" charset="0"/>
              <a:buNone/>
              <a:defRPr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{   </a:t>
            </a:r>
          </a:p>
          <a:p>
            <a:pPr>
              <a:buFont typeface="Arial" pitchFamily="34" charset="0"/>
              <a:buNone/>
              <a:defRPr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  SUCCESS_OR_DIE( </a:t>
            </a:r>
            <a:r>
              <a:rPr lang="en-US" sz="1400" b="1" dirty="0" err="1">
                <a:solidFill>
                  <a:srgbClr val="3B57A0"/>
                </a:solidFill>
                <a:latin typeface="Courier New" pitchFamily="49" charset="0"/>
                <a:cs typeface="Courier New" pitchFamily="49" charset="0"/>
              </a:rPr>
              <a:t>gaspi_proc_init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b="1" dirty="0">
                <a:solidFill>
                  <a:srgbClr val="3B57A0"/>
                </a:solidFill>
                <a:latin typeface="Courier New" pitchFamily="49" charset="0"/>
                <a:cs typeface="Courier New" pitchFamily="49" charset="0"/>
              </a:rPr>
              <a:t>GASPI_BLOCK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 );   </a:t>
            </a:r>
          </a:p>
          <a:p>
            <a:pPr>
              <a:buFont typeface="Arial" pitchFamily="34" charset="0"/>
              <a:buNone/>
              <a:defRPr/>
            </a:pP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pPr>
              <a:buFont typeface="Arial" pitchFamily="34" charset="0"/>
              <a:buNone/>
              <a:defRPr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err="1">
                <a:solidFill>
                  <a:srgbClr val="3B57A0"/>
                </a:solidFill>
                <a:latin typeface="Courier New" pitchFamily="49" charset="0"/>
                <a:cs typeface="Courier New" pitchFamily="49" charset="0"/>
              </a:rPr>
              <a:t>gaspi_rank_t</a:t>
            </a:r>
            <a:r>
              <a:rPr lang="en-US" sz="1400" b="1" dirty="0">
                <a:solidFill>
                  <a:srgbClr val="3B57A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rank;</a:t>
            </a:r>
          </a:p>
          <a:p>
            <a:pPr>
              <a:buFont typeface="Arial" pitchFamily="34" charset="0"/>
              <a:buNone/>
              <a:defRPr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err="1">
                <a:solidFill>
                  <a:srgbClr val="3B57A0"/>
                </a:solidFill>
                <a:latin typeface="Courier New" pitchFamily="49" charset="0"/>
                <a:cs typeface="Courier New" pitchFamily="49" charset="0"/>
              </a:rPr>
              <a:t>gaspi_rank_t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num;   </a:t>
            </a:r>
          </a:p>
          <a:p>
            <a:pPr>
              <a:buFont typeface="Arial" pitchFamily="34" charset="0"/>
              <a:buNone/>
              <a:defRPr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  SUCCESS_OR_DIE( </a:t>
            </a:r>
            <a:r>
              <a:rPr lang="en-US" sz="1400" b="1" dirty="0" err="1">
                <a:solidFill>
                  <a:srgbClr val="3B57A0"/>
                </a:solidFill>
                <a:latin typeface="Courier New" pitchFamily="49" charset="0"/>
                <a:cs typeface="Courier New" pitchFamily="49" charset="0"/>
              </a:rPr>
              <a:t>gaspi_proc_rank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(&amp;rank) );  </a:t>
            </a:r>
          </a:p>
          <a:p>
            <a:pPr>
              <a:buFont typeface="Arial" pitchFamily="34" charset="0"/>
              <a:buNone/>
              <a:defRPr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  SUCCESS_OR_DIE( </a:t>
            </a:r>
            <a:r>
              <a:rPr lang="en-US" sz="1400" b="1" dirty="0" err="1">
                <a:solidFill>
                  <a:srgbClr val="3B57A0"/>
                </a:solidFill>
                <a:latin typeface="Courier New" pitchFamily="49" charset="0"/>
                <a:cs typeface="Courier New" pitchFamily="49" charset="0"/>
              </a:rPr>
              <a:t>gaspi_proc_num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(&amp;num) );   </a:t>
            </a:r>
          </a:p>
          <a:p>
            <a:pPr>
              <a:buFont typeface="Arial" pitchFamily="34" charset="0"/>
              <a:buNone/>
              <a:defRPr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	</a:t>
            </a:r>
          </a:p>
          <a:p>
            <a:pPr>
              <a:buFont typeface="Arial" pitchFamily="34" charset="0"/>
              <a:buNone/>
              <a:defRPr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printf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("Hello world from rank %d of %d\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n",rank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num);   </a:t>
            </a:r>
          </a:p>
          <a:p>
            <a:pPr>
              <a:buFont typeface="Arial" pitchFamily="34" charset="0"/>
              <a:buNone/>
              <a:defRPr/>
            </a:pP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pPr>
              <a:buFont typeface="Arial" pitchFamily="34" charset="0"/>
              <a:buNone/>
              <a:defRPr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  SUCCESS_OR_DIE( </a:t>
            </a:r>
            <a:r>
              <a:rPr lang="en-US" sz="1400" b="1" dirty="0" err="1">
                <a:solidFill>
                  <a:srgbClr val="3B57A0"/>
                </a:solidFill>
                <a:latin typeface="Courier New" pitchFamily="49" charset="0"/>
                <a:cs typeface="Courier New" pitchFamily="49" charset="0"/>
              </a:rPr>
              <a:t>gaspi_proc_term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b="1" dirty="0">
                <a:solidFill>
                  <a:srgbClr val="3B57A0"/>
                </a:solidFill>
                <a:latin typeface="Courier New" pitchFamily="49" charset="0"/>
                <a:cs typeface="Courier New" pitchFamily="49" charset="0"/>
              </a:rPr>
              <a:t>GASPI_BLOCK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 );   </a:t>
            </a:r>
          </a:p>
          <a:p>
            <a:pPr>
              <a:buFont typeface="Arial" pitchFamily="34" charset="0"/>
              <a:buNone/>
              <a:defRPr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  return EXIT_SUCCESS;</a:t>
            </a:r>
          </a:p>
          <a:p>
            <a:pPr>
              <a:buFont typeface="Arial" pitchFamily="34" charset="0"/>
              <a:buNone/>
              <a:defRPr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Rectang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de-DE" smtClean="0"/>
              <a:t>Memory Segments</a:t>
            </a:r>
          </a:p>
        </p:txBody>
      </p:sp>
    </p:spTree>
    <p:extLst>
      <p:ext uri="{BB962C8B-B14F-4D97-AF65-F5344CB8AC3E}">
        <p14:creationId xmlns:p14="http://schemas.microsoft.com/office/powerpoint/2010/main" xmlns="" val="15588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Round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Introductions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Who </a:t>
            </a:r>
            <a:r>
              <a:rPr lang="de-DE" dirty="0" err="1" smtClean="0"/>
              <a:t>are</a:t>
            </a:r>
            <a:r>
              <a:rPr lang="de-DE" dirty="0" smtClean="0"/>
              <a:t> </a:t>
            </a:r>
            <a:r>
              <a:rPr lang="de-DE" dirty="0" err="1" smtClean="0"/>
              <a:t>you</a:t>
            </a:r>
            <a:r>
              <a:rPr lang="de-DE" dirty="0" smtClean="0"/>
              <a:t>?</a:t>
            </a:r>
          </a:p>
          <a:p>
            <a:r>
              <a:rPr lang="de-DE" dirty="0" err="1" smtClean="0"/>
              <a:t>What</a:t>
            </a:r>
            <a:r>
              <a:rPr lang="de-DE" dirty="0" smtClean="0"/>
              <a:t> </a:t>
            </a:r>
            <a:r>
              <a:rPr lang="de-DE" dirty="0" err="1" smtClean="0"/>
              <a:t>are</a:t>
            </a:r>
            <a:r>
              <a:rPr lang="de-DE" dirty="0" smtClean="0"/>
              <a:t> </a:t>
            </a:r>
            <a:r>
              <a:rPr lang="de-DE" dirty="0" err="1" smtClean="0"/>
              <a:t>you</a:t>
            </a:r>
            <a:r>
              <a:rPr lang="de-DE" dirty="0" smtClean="0"/>
              <a:t> </a:t>
            </a:r>
            <a:r>
              <a:rPr lang="de-DE" dirty="0" err="1" smtClean="0"/>
              <a:t>doing</a:t>
            </a:r>
            <a:r>
              <a:rPr lang="de-DE" dirty="0" smtClean="0"/>
              <a:t>?</a:t>
            </a:r>
          </a:p>
          <a:p>
            <a:r>
              <a:rPr lang="de-DE" dirty="0" err="1" smtClean="0"/>
              <a:t>How</a:t>
            </a:r>
            <a:r>
              <a:rPr lang="de-DE" dirty="0" smtClean="0"/>
              <a:t> </a:t>
            </a:r>
            <a:r>
              <a:rPr lang="de-DE" dirty="0" err="1" smtClean="0"/>
              <a:t>did</a:t>
            </a:r>
            <a:r>
              <a:rPr lang="de-DE" dirty="0" smtClean="0"/>
              <a:t> </a:t>
            </a:r>
            <a:r>
              <a:rPr lang="de-DE" dirty="0" err="1" smtClean="0"/>
              <a:t>you</a:t>
            </a:r>
            <a:r>
              <a:rPr lang="de-DE" dirty="0" smtClean="0"/>
              <a:t> </a:t>
            </a:r>
            <a:r>
              <a:rPr lang="de-DE" dirty="0" err="1" smtClean="0"/>
              <a:t>get</a:t>
            </a:r>
            <a:r>
              <a:rPr lang="de-DE" dirty="0" smtClean="0"/>
              <a:t> in </a:t>
            </a:r>
            <a:r>
              <a:rPr lang="de-DE" dirty="0" err="1" smtClean="0"/>
              <a:t>contact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smtClean="0"/>
              <a:t> GASPI?</a:t>
            </a:r>
            <a:endParaRPr lang="de-DE" dirty="0" smtClean="0"/>
          </a:p>
          <a:p>
            <a:r>
              <a:rPr lang="de-DE" dirty="0" err="1" smtClean="0"/>
              <a:t>What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your</a:t>
            </a:r>
            <a:r>
              <a:rPr lang="de-DE" dirty="0" smtClean="0"/>
              <a:t> </a:t>
            </a:r>
            <a:r>
              <a:rPr lang="de-DE" dirty="0" err="1" smtClean="0"/>
              <a:t>interest</a:t>
            </a:r>
            <a:r>
              <a:rPr lang="de-DE" dirty="0" smtClean="0"/>
              <a:t> in / </a:t>
            </a:r>
            <a:r>
              <a:rPr lang="de-DE" dirty="0" err="1" smtClean="0"/>
              <a:t>expectation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GASPI?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74709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Segments</a:t>
            </a:r>
          </a:p>
        </p:txBody>
      </p:sp>
      <p:pic>
        <p:nvPicPr>
          <p:cNvPr id="47108" name="Grafik 5" descr="XeonPhi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41516" y="2015349"/>
            <a:ext cx="6392895" cy="41205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1652728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Segments</a:t>
            </a:r>
          </a:p>
        </p:txBody>
      </p:sp>
      <p:sp>
        <p:nvSpPr>
          <p:cNvPr id="45058" name="Rectangle 3"/>
          <p:cNvSpPr>
            <a:spLocks noGrp="1"/>
          </p:cNvSpPr>
          <p:nvPr>
            <p:ph type="body" idx="1"/>
          </p:nvPr>
        </p:nvSpPr>
        <p:spPr>
          <a:xfrm>
            <a:off x="457200" y="1897063"/>
            <a:ext cx="8229600" cy="4700587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de-DE" sz="2800" dirty="0" smtClean="0"/>
              <a:t>Software </a:t>
            </a:r>
            <a:r>
              <a:rPr lang="de-DE" sz="2800" dirty="0" err="1" smtClean="0"/>
              <a:t>abstraction</a:t>
            </a:r>
            <a:r>
              <a:rPr lang="de-DE" sz="2800" dirty="0" smtClean="0"/>
              <a:t> </a:t>
            </a:r>
            <a:r>
              <a:rPr lang="de-DE" sz="2800" dirty="0" err="1" smtClean="0"/>
              <a:t>of</a:t>
            </a:r>
            <a:r>
              <a:rPr lang="de-DE" sz="2800" dirty="0" smtClean="0"/>
              <a:t> </a:t>
            </a:r>
            <a:r>
              <a:rPr lang="de-DE" sz="2800" dirty="0" err="1" smtClean="0"/>
              <a:t>hardware</a:t>
            </a:r>
            <a:r>
              <a:rPr lang="de-DE" sz="2800" dirty="0" smtClean="0"/>
              <a:t> </a:t>
            </a:r>
            <a:r>
              <a:rPr lang="de-DE" sz="2800" dirty="0" err="1" smtClean="0"/>
              <a:t>memory</a:t>
            </a:r>
            <a:r>
              <a:rPr lang="de-DE" sz="2800" dirty="0" smtClean="0"/>
              <a:t> </a:t>
            </a:r>
            <a:r>
              <a:rPr lang="de-DE" sz="2800" dirty="0" err="1" smtClean="0"/>
              <a:t>hierarchy</a:t>
            </a:r>
            <a:endParaRPr lang="de-DE" sz="2800" dirty="0" smtClean="0"/>
          </a:p>
          <a:p>
            <a:pPr lvl="1">
              <a:lnSpc>
                <a:spcPct val="90000"/>
              </a:lnSpc>
            </a:pPr>
            <a:r>
              <a:rPr lang="de-DE" sz="2400" dirty="0" smtClean="0"/>
              <a:t>NUMA </a:t>
            </a:r>
          </a:p>
          <a:p>
            <a:pPr lvl="1">
              <a:lnSpc>
                <a:spcPct val="90000"/>
              </a:lnSpc>
            </a:pPr>
            <a:r>
              <a:rPr lang="de-DE" sz="2400" dirty="0" smtClean="0"/>
              <a:t>GPU </a:t>
            </a:r>
          </a:p>
          <a:p>
            <a:pPr lvl="1">
              <a:lnSpc>
                <a:spcPct val="90000"/>
              </a:lnSpc>
            </a:pPr>
            <a:r>
              <a:rPr lang="de-DE" sz="2400" dirty="0" smtClean="0"/>
              <a:t>Xeon Phi</a:t>
            </a:r>
          </a:p>
          <a:p>
            <a:pPr>
              <a:lnSpc>
                <a:spcPct val="90000"/>
              </a:lnSpc>
            </a:pPr>
            <a:r>
              <a:rPr lang="de-DE" sz="2800" dirty="0" err="1" smtClean="0"/>
              <a:t>One</a:t>
            </a:r>
            <a:r>
              <a:rPr lang="de-DE" sz="2800" dirty="0" smtClean="0"/>
              <a:t> </a:t>
            </a:r>
            <a:r>
              <a:rPr lang="de-DE" sz="2800" dirty="0" err="1" smtClean="0"/>
              <a:t>partition</a:t>
            </a:r>
            <a:r>
              <a:rPr lang="de-DE" sz="2800" dirty="0" smtClean="0"/>
              <a:t> </a:t>
            </a:r>
            <a:r>
              <a:rPr lang="de-DE" sz="2800" dirty="0" err="1" smtClean="0"/>
              <a:t>of</a:t>
            </a:r>
            <a:r>
              <a:rPr lang="de-DE" sz="2800" dirty="0" smtClean="0"/>
              <a:t> </a:t>
            </a:r>
            <a:r>
              <a:rPr lang="de-DE" sz="2800" dirty="0" err="1" smtClean="0"/>
              <a:t>the</a:t>
            </a:r>
            <a:r>
              <a:rPr lang="de-DE" sz="2800" dirty="0" smtClean="0"/>
              <a:t> PGAS</a:t>
            </a:r>
          </a:p>
          <a:p>
            <a:pPr>
              <a:lnSpc>
                <a:spcPct val="90000"/>
              </a:lnSpc>
            </a:pPr>
            <a:r>
              <a:rPr lang="de-DE" sz="2800" dirty="0" err="1" smtClean="0"/>
              <a:t>Contiguous</a:t>
            </a:r>
            <a:r>
              <a:rPr lang="de-DE" sz="2800" dirty="0" smtClean="0"/>
              <a:t> block </a:t>
            </a:r>
            <a:r>
              <a:rPr lang="de-DE" sz="2800" dirty="0" err="1" smtClean="0"/>
              <a:t>of</a:t>
            </a:r>
            <a:r>
              <a:rPr lang="de-DE" sz="2800" dirty="0" smtClean="0"/>
              <a:t> </a:t>
            </a:r>
            <a:r>
              <a:rPr lang="de-DE" sz="2800" dirty="0" err="1" smtClean="0"/>
              <a:t>virtual</a:t>
            </a:r>
            <a:r>
              <a:rPr lang="de-DE" sz="2800" dirty="0" smtClean="0"/>
              <a:t> </a:t>
            </a:r>
            <a:r>
              <a:rPr lang="de-DE" sz="2800" dirty="0" err="1" smtClean="0"/>
              <a:t>memory</a:t>
            </a:r>
            <a:endParaRPr lang="de-DE" sz="2800" dirty="0" smtClean="0"/>
          </a:p>
          <a:p>
            <a:pPr lvl="1">
              <a:lnSpc>
                <a:spcPct val="90000"/>
              </a:lnSpc>
            </a:pPr>
            <a:r>
              <a:rPr lang="de-DE" sz="2400" dirty="0" err="1" smtClean="0"/>
              <a:t>no</a:t>
            </a:r>
            <a:r>
              <a:rPr lang="de-DE" sz="2400" dirty="0" smtClean="0"/>
              <a:t> </a:t>
            </a:r>
            <a:r>
              <a:rPr lang="de-DE" sz="2400" dirty="0" err="1" smtClean="0"/>
              <a:t>pre-defined</a:t>
            </a:r>
            <a:r>
              <a:rPr lang="de-DE" sz="2400" dirty="0" smtClean="0"/>
              <a:t> </a:t>
            </a:r>
            <a:r>
              <a:rPr lang="de-DE" sz="2400" dirty="0" err="1" smtClean="0"/>
              <a:t>memory</a:t>
            </a:r>
            <a:r>
              <a:rPr lang="de-DE" sz="2400" dirty="0" smtClean="0"/>
              <a:t> </a:t>
            </a:r>
            <a:r>
              <a:rPr lang="de-DE" sz="2400" dirty="0" err="1" smtClean="0"/>
              <a:t>model</a:t>
            </a:r>
            <a:r>
              <a:rPr lang="de-DE" sz="2400" dirty="0" smtClean="0"/>
              <a:t> </a:t>
            </a:r>
          </a:p>
          <a:p>
            <a:pPr lvl="1">
              <a:lnSpc>
                <a:spcPct val="90000"/>
              </a:lnSpc>
            </a:pPr>
            <a:r>
              <a:rPr lang="de-DE" sz="2400" dirty="0" err="1" smtClean="0"/>
              <a:t>memory</a:t>
            </a:r>
            <a:r>
              <a:rPr lang="de-DE" sz="2400" dirty="0" smtClean="0"/>
              <a:t> </a:t>
            </a:r>
            <a:r>
              <a:rPr lang="de-DE" sz="2400" dirty="0" err="1" smtClean="0"/>
              <a:t>management</a:t>
            </a:r>
            <a:r>
              <a:rPr lang="de-DE" sz="2400" dirty="0" smtClean="0"/>
              <a:t> </a:t>
            </a:r>
            <a:r>
              <a:rPr lang="de-DE" sz="2400" dirty="0" err="1" smtClean="0"/>
              <a:t>up</a:t>
            </a:r>
            <a:r>
              <a:rPr lang="de-DE" sz="2400" dirty="0" smtClean="0"/>
              <a:t> </a:t>
            </a:r>
            <a:r>
              <a:rPr lang="de-DE" sz="2400" dirty="0" err="1" smtClean="0"/>
              <a:t>to</a:t>
            </a:r>
            <a:r>
              <a:rPr lang="de-DE" sz="2400" dirty="0" smtClean="0"/>
              <a:t> </a:t>
            </a:r>
            <a:r>
              <a:rPr lang="de-DE" sz="2400" dirty="0" err="1" smtClean="0"/>
              <a:t>the</a:t>
            </a:r>
            <a:r>
              <a:rPr lang="de-DE" sz="2400" dirty="0" smtClean="0"/>
              <a:t> </a:t>
            </a:r>
            <a:r>
              <a:rPr lang="de-DE" sz="2400" dirty="0" err="1" smtClean="0"/>
              <a:t>application</a:t>
            </a:r>
            <a:endParaRPr lang="de-DE" sz="2400" dirty="0" smtClean="0"/>
          </a:p>
          <a:p>
            <a:pPr>
              <a:lnSpc>
                <a:spcPct val="90000"/>
              </a:lnSpc>
            </a:pPr>
            <a:r>
              <a:rPr lang="de-DE" sz="2800" dirty="0" err="1" smtClean="0"/>
              <a:t>Locally</a:t>
            </a:r>
            <a:r>
              <a:rPr lang="de-DE" sz="2800" dirty="0" smtClean="0"/>
              <a:t> / </a:t>
            </a:r>
            <a:r>
              <a:rPr lang="de-DE" sz="2800" dirty="0" err="1" smtClean="0"/>
              <a:t>remotely</a:t>
            </a:r>
            <a:r>
              <a:rPr lang="de-DE" sz="2800" dirty="0" smtClean="0"/>
              <a:t> </a:t>
            </a:r>
            <a:r>
              <a:rPr lang="de-DE" sz="2800" dirty="0" err="1" smtClean="0"/>
              <a:t>accessible</a:t>
            </a:r>
            <a:endParaRPr lang="de-DE" sz="2800" dirty="0" smtClean="0"/>
          </a:p>
          <a:p>
            <a:pPr lvl="1">
              <a:lnSpc>
                <a:spcPct val="90000"/>
              </a:lnSpc>
            </a:pPr>
            <a:r>
              <a:rPr lang="de-DE" sz="2400" dirty="0" err="1" smtClean="0"/>
              <a:t>local</a:t>
            </a:r>
            <a:r>
              <a:rPr lang="de-DE" sz="2400" dirty="0" smtClean="0"/>
              <a:t> </a:t>
            </a:r>
            <a:r>
              <a:rPr lang="de-DE" sz="2400" dirty="0" err="1" smtClean="0"/>
              <a:t>access</a:t>
            </a:r>
            <a:r>
              <a:rPr lang="de-DE" sz="2400" dirty="0" smtClean="0"/>
              <a:t> </a:t>
            </a:r>
            <a:r>
              <a:rPr lang="de-DE" sz="2400" dirty="0" err="1" smtClean="0"/>
              <a:t>by</a:t>
            </a:r>
            <a:r>
              <a:rPr lang="de-DE" sz="2400" dirty="0" smtClean="0"/>
              <a:t> </a:t>
            </a:r>
            <a:r>
              <a:rPr lang="de-DE" sz="2400" dirty="0" err="1" smtClean="0"/>
              <a:t>ordinary</a:t>
            </a:r>
            <a:r>
              <a:rPr lang="de-DE" sz="2400" dirty="0" smtClean="0"/>
              <a:t> </a:t>
            </a:r>
            <a:r>
              <a:rPr lang="de-DE" sz="2400" dirty="0" err="1" smtClean="0"/>
              <a:t>memory</a:t>
            </a:r>
            <a:r>
              <a:rPr lang="de-DE" sz="2400" dirty="0" smtClean="0"/>
              <a:t> </a:t>
            </a:r>
            <a:r>
              <a:rPr lang="de-DE" sz="2400" dirty="0" err="1" smtClean="0"/>
              <a:t>operations</a:t>
            </a:r>
            <a:endParaRPr lang="de-DE" sz="2400" dirty="0" smtClean="0"/>
          </a:p>
          <a:p>
            <a:pPr lvl="1">
              <a:lnSpc>
                <a:spcPct val="90000"/>
              </a:lnSpc>
            </a:pPr>
            <a:r>
              <a:rPr lang="de-DE" sz="2400" dirty="0" smtClean="0"/>
              <a:t>remote </a:t>
            </a:r>
            <a:r>
              <a:rPr lang="de-DE" sz="2400" dirty="0" err="1" smtClean="0"/>
              <a:t>access</a:t>
            </a:r>
            <a:r>
              <a:rPr lang="de-DE" sz="2400" dirty="0" smtClean="0"/>
              <a:t> </a:t>
            </a:r>
            <a:r>
              <a:rPr lang="de-DE" sz="2400" dirty="0" err="1" smtClean="0"/>
              <a:t>by</a:t>
            </a:r>
            <a:r>
              <a:rPr lang="de-DE" sz="2400" dirty="0" smtClean="0"/>
              <a:t> GASPI </a:t>
            </a:r>
            <a:r>
              <a:rPr lang="de-DE" sz="2400" dirty="0" err="1" smtClean="0"/>
              <a:t>communication</a:t>
            </a:r>
            <a:r>
              <a:rPr lang="de-DE" sz="2400" dirty="0" smtClean="0"/>
              <a:t> </a:t>
            </a:r>
            <a:r>
              <a:rPr lang="de-DE" sz="2400" dirty="0" err="1" smtClean="0"/>
              <a:t>routines</a:t>
            </a:r>
            <a:endParaRPr lang="de-DE" sz="2400" dirty="0" smtClean="0"/>
          </a:p>
        </p:txBody>
      </p:sp>
    </p:spTree>
    <p:extLst>
      <p:ext uri="{BB962C8B-B14F-4D97-AF65-F5344CB8AC3E}">
        <p14:creationId xmlns:p14="http://schemas.microsoft.com/office/powerpoint/2010/main" xmlns="" val="3445076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GASPI Segments</a:t>
            </a:r>
          </a:p>
        </p:txBody>
      </p:sp>
      <p:sp>
        <p:nvSpPr>
          <p:cNvPr id="46082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2800" smtClean="0"/>
              <a:t>GASPI provides only a few relatively large segments</a:t>
            </a:r>
          </a:p>
          <a:p>
            <a:pPr lvl="1"/>
            <a:r>
              <a:rPr lang="de-DE" sz="2400" smtClean="0"/>
              <a:t>segment allocation is expensive</a:t>
            </a:r>
          </a:p>
          <a:p>
            <a:pPr lvl="1"/>
            <a:r>
              <a:rPr lang="de-DE" sz="2400" smtClean="0"/>
              <a:t>the total number of supported segments is limited by hardware constraints</a:t>
            </a:r>
          </a:p>
          <a:p>
            <a:r>
              <a:rPr lang="de-DE" sz="2800" smtClean="0"/>
              <a:t>GASPI segments have an allocation policy</a:t>
            </a:r>
          </a:p>
          <a:p>
            <a:pPr lvl="1"/>
            <a:r>
              <a:rPr lang="de-DE" sz="2400" smtClean="0"/>
              <a:t>GASPI_MEM_UNINITIALIZED</a:t>
            </a:r>
          </a:p>
          <a:p>
            <a:pPr lvl="2"/>
            <a:r>
              <a:rPr lang="de-DE" sz="2000" smtClean="0"/>
              <a:t>memory is not initialized</a:t>
            </a:r>
          </a:p>
          <a:p>
            <a:pPr lvl="1"/>
            <a:r>
              <a:rPr lang="de-DE" sz="2400" smtClean="0"/>
              <a:t>GASPI_MEM_INITIALIZED</a:t>
            </a:r>
          </a:p>
          <a:p>
            <a:pPr lvl="2"/>
            <a:r>
              <a:rPr lang="de-DE" sz="2000" smtClean="0"/>
              <a:t>memory is initialized (zeroed)</a:t>
            </a:r>
          </a:p>
          <a:p>
            <a:endParaRPr lang="de-DE" sz="2800" smtClean="0"/>
          </a:p>
        </p:txBody>
      </p:sp>
    </p:spTree>
    <p:extLst>
      <p:ext uri="{BB962C8B-B14F-4D97-AF65-F5344CB8AC3E}">
        <p14:creationId xmlns:p14="http://schemas.microsoft.com/office/powerpoint/2010/main" xmlns="" val="3513013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Segment Functions</a:t>
            </a:r>
          </a:p>
        </p:txBody>
      </p:sp>
      <p:sp>
        <p:nvSpPr>
          <p:cNvPr id="47106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2800" smtClean="0"/>
              <a:t>Segment creation</a:t>
            </a:r>
          </a:p>
          <a:p>
            <a:pPr lvl="1"/>
            <a:r>
              <a:rPr lang="de-DE" sz="2400" smtClean="0"/>
              <a:t>gaspi_segment_alloc</a:t>
            </a:r>
          </a:p>
          <a:p>
            <a:pPr lvl="1"/>
            <a:r>
              <a:rPr lang="de-DE" sz="2400" smtClean="0"/>
              <a:t>gaspi_segment_register</a:t>
            </a:r>
          </a:p>
          <a:p>
            <a:pPr lvl="1"/>
            <a:r>
              <a:rPr lang="de-DE" sz="2400" smtClean="0"/>
              <a:t>gaspi_segment_create</a:t>
            </a:r>
          </a:p>
          <a:p>
            <a:r>
              <a:rPr lang="de-DE" sz="2800" smtClean="0"/>
              <a:t>Segment deletion</a:t>
            </a:r>
          </a:p>
          <a:p>
            <a:pPr lvl="1"/>
            <a:r>
              <a:rPr lang="de-DE" sz="2400" smtClean="0"/>
              <a:t>gaspi_segment_delete</a:t>
            </a:r>
          </a:p>
          <a:p>
            <a:r>
              <a:rPr lang="de-DE" sz="2800" smtClean="0"/>
              <a:t>Segment utilities</a:t>
            </a:r>
          </a:p>
          <a:p>
            <a:pPr lvl="1"/>
            <a:r>
              <a:rPr lang="de-DE" sz="2400" smtClean="0"/>
              <a:t>gaspi_segment_num</a:t>
            </a:r>
          </a:p>
          <a:p>
            <a:pPr lvl="1"/>
            <a:r>
              <a:rPr lang="de-DE" sz="2400" smtClean="0"/>
              <a:t>gaspi_segment_ptr</a:t>
            </a:r>
          </a:p>
          <a:p>
            <a:endParaRPr lang="de-DE" sz="2800" smtClean="0"/>
          </a:p>
        </p:txBody>
      </p:sp>
      <p:pic>
        <p:nvPicPr>
          <p:cNvPr id="47108" name="Grafik 5" descr="XeonPhi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930775" y="2784475"/>
            <a:ext cx="3756025" cy="2420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581556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Rectangle 3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de-DE" dirty="0" err="1" smtClean="0"/>
              <a:t>gaspi_segment_alloc</a:t>
            </a:r>
            <a:r>
              <a:rPr lang="de-DE" dirty="0" smtClean="0"/>
              <a:t/>
            </a:r>
            <a:br>
              <a:rPr lang="de-DE" dirty="0" smtClean="0"/>
            </a:br>
            <a:endParaRPr lang="de-DE" dirty="0" smtClean="0"/>
          </a:p>
        </p:txBody>
      </p:sp>
      <p:sp>
        <p:nvSpPr>
          <p:cNvPr id="48130" name="Rectangle 3"/>
          <p:cNvSpPr>
            <a:spLocks/>
          </p:cNvSpPr>
          <p:nvPr/>
        </p:nvSpPr>
        <p:spPr bwMode="auto">
          <a:xfrm>
            <a:off x="466725" y="3549650"/>
            <a:ext cx="8229600" cy="4229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742950" lvl="1" indent="-285750" eaLnBrk="0" hangingPunct="0">
              <a:spcBef>
                <a:spcPct val="20000"/>
              </a:spcBef>
              <a:buFont typeface="Arial" charset="0"/>
              <a:buChar char="–"/>
            </a:pPr>
            <a:r>
              <a:rPr lang="de-DE" sz="2800">
                <a:solidFill>
                  <a:srgbClr val="3B57A0"/>
                </a:solidFill>
                <a:latin typeface="Calibri" pitchFamily="34" charset="0"/>
              </a:rPr>
              <a:t>allocate and pin for RDMA</a:t>
            </a:r>
          </a:p>
          <a:p>
            <a:pPr marL="742950" lvl="1" indent="-285750" eaLnBrk="0" hangingPunct="0">
              <a:spcBef>
                <a:spcPct val="20000"/>
              </a:spcBef>
              <a:buFont typeface="Arial" charset="0"/>
              <a:buChar char="–"/>
            </a:pPr>
            <a:r>
              <a:rPr lang="de-DE" sz="2800">
                <a:solidFill>
                  <a:srgbClr val="3B57A0"/>
                </a:solidFill>
                <a:latin typeface="Calibri" pitchFamily="34" charset="0"/>
              </a:rPr>
              <a:t>Locally accessible</a:t>
            </a:r>
            <a:br>
              <a:rPr lang="de-DE" sz="2800">
                <a:solidFill>
                  <a:srgbClr val="3B57A0"/>
                </a:solidFill>
                <a:latin typeface="Calibri" pitchFamily="34" charset="0"/>
              </a:rPr>
            </a:br>
            <a:endParaRPr lang="de-DE" sz="2800">
              <a:solidFill>
                <a:srgbClr val="3B57A0"/>
              </a:solidFill>
              <a:latin typeface="Calibri" pitchFamily="34" charset="0"/>
            </a:endParaRPr>
          </a:p>
        </p:txBody>
      </p:sp>
      <p:sp>
        <p:nvSpPr>
          <p:cNvPr id="48131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de-DE" smtClean="0"/>
              <a:t>GASPI Segment Allocation </a:t>
            </a:r>
          </a:p>
        </p:txBody>
      </p:sp>
      <p:sp>
        <p:nvSpPr>
          <p:cNvPr id="48132" name="Rectangle 3"/>
          <p:cNvSpPr>
            <a:spLocks/>
          </p:cNvSpPr>
          <p:nvPr/>
        </p:nvSpPr>
        <p:spPr bwMode="auto">
          <a:xfrm>
            <a:off x="458788" y="4533900"/>
            <a:ext cx="8229600" cy="4229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  <a:buFont typeface="Arial" charset="0"/>
              <a:buChar char="•"/>
            </a:pPr>
            <a:r>
              <a:rPr lang="de-DE" sz="3200">
                <a:solidFill>
                  <a:srgbClr val="3B57A0"/>
                </a:solidFill>
                <a:latin typeface="Calibri" pitchFamily="34" charset="0"/>
              </a:rPr>
              <a:t>gaspi_segment register</a:t>
            </a:r>
          </a:p>
        </p:txBody>
      </p:sp>
      <p:pic>
        <p:nvPicPr>
          <p:cNvPr id="48133" name="Picture 7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15988" y="2513013"/>
            <a:ext cx="5486400" cy="1136650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</p:spPr>
      </p:pic>
      <p:pic>
        <p:nvPicPr>
          <p:cNvPr id="48134" name="Picture 8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15988" y="5168900"/>
            <a:ext cx="5834062" cy="1144588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</p:spPr>
      </p:pic>
      <p:sp>
        <p:nvSpPr>
          <p:cNvPr id="48135" name="Rectangle 3"/>
          <p:cNvSpPr>
            <a:spLocks/>
          </p:cNvSpPr>
          <p:nvPr/>
        </p:nvSpPr>
        <p:spPr bwMode="auto">
          <a:xfrm>
            <a:off x="673100" y="6313488"/>
            <a:ext cx="8229600" cy="4229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742950" lvl="1" indent="-285750" eaLnBrk="0" hangingPunct="0">
              <a:spcBef>
                <a:spcPct val="20000"/>
              </a:spcBef>
              <a:buFont typeface="Arial" charset="0"/>
              <a:buChar char="–"/>
            </a:pPr>
            <a:r>
              <a:rPr lang="de-DE" sz="2800">
                <a:solidFill>
                  <a:srgbClr val="3B57A0"/>
                </a:solidFill>
                <a:latin typeface="Calibri" pitchFamily="34" charset="0"/>
              </a:rPr>
              <a:t>segment accessible by rank</a:t>
            </a:r>
            <a:br>
              <a:rPr lang="de-DE" sz="2800">
                <a:solidFill>
                  <a:srgbClr val="3B57A0"/>
                </a:solidFill>
                <a:latin typeface="Calibri" pitchFamily="34" charset="0"/>
              </a:rPr>
            </a:br>
            <a:endParaRPr lang="de-DE" sz="2800">
              <a:solidFill>
                <a:srgbClr val="3B57A0"/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171455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3" name="Picture 10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15988" y="2513013"/>
            <a:ext cx="5594350" cy="1671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9154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de-DE" dirty="0" smtClean="0"/>
              <a:t>GASPI Segment </a:t>
            </a:r>
            <a:r>
              <a:rPr lang="de-DE" dirty="0" err="1" smtClean="0"/>
              <a:t>Creation</a:t>
            </a:r>
            <a:r>
              <a:rPr lang="de-DE" dirty="0" smtClean="0"/>
              <a:t> </a:t>
            </a:r>
          </a:p>
        </p:txBody>
      </p:sp>
      <p:sp>
        <p:nvSpPr>
          <p:cNvPr id="49155" name="Rectangle 3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de-DE" dirty="0" err="1" smtClean="0"/>
              <a:t>gaspi_segment_create</a:t>
            </a:r>
            <a:r>
              <a:rPr lang="de-DE" dirty="0" smtClean="0"/>
              <a:t/>
            </a:r>
            <a:br>
              <a:rPr lang="de-DE" dirty="0" smtClean="0"/>
            </a:br>
            <a:endParaRPr lang="de-DE" dirty="0" smtClean="0"/>
          </a:p>
        </p:txBody>
      </p:sp>
      <p:sp>
        <p:nvSpPr>
          <p:cNvPr id="49156" name="Rectangle 3"/>
          <p:cNvSpPr>
            <a:spLocks/>
          </p:cNvSpPr>
          <p:nvPr/>
        </p:nvSpPr>
        <p:spPr bwMode="auto">
          <a:xfrm>
            <a:off x="460375" y="4254500"/>
            <a:ext cx="8229600" cy="4229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742950" lvl="1" indent="-285750" eaLnBrk="0" hangingPunct="0">
              <a:spcBef>
                <a:spcPct val="20000"/>
              </a:spcBef>
              <a:buFont typeface="Arial" charset="0"/>
              <a:buChar char="–"/>
            </a:pPr>
            <a:r>
              <a:rPr lang="de-DE" sz="2800">
                <a:solidFill>
                  <a:srgbClr val="3B57A0"/>
                </a:solidFill>
                <a:latin typeface="Calibri" pitchFamily="34" charset="0"/>
              </a:rPr>
              <a:t>Collective short cut to </a:t>
            </a:r>
          </a:p>
          <a:p>
            <a:pPr marL="1143000" lvl="2" indent="-228600" eaLnBrk="0" hangingPunct="0">
              <a:spcBef>
                <a:spcPct val="20000"/>
              </a:spcBef>
              <a:buFont typeface="Arial" charset="0"/>
              <a:buChar char="•"/>
            </a:pPr>
            <a:r>
              <a:rPr lang="de-DE" sz="2400">
                <a:solidFill>
                  <a:srgbClr val="3B57A0"/>
                </a:solidFill>
                <a:latin typeface="Calibri" pitchFamily="34" charset="0"/>
              </a:rPr>
              <a:t>gaspi_segment_alloc</a:t>
            </a:r>
          </a:p>
          <a:p>
            <a:pPr marL="1143000" lvl="2" indent="-228600" eaLnBrk="0" hangingPunct="0">
              <a:spcBef>
                <a:spcPct val="20000"/>
              </a:spcBef>
              <a:buFont typeface="Arial" charset="0"/>
              <a:buChar char="•"/>
            </a:pPr>
            <a:r>
              <a:rPr lang="de-DE" sz="2400">
                <a:solidFill>
                  <a:srgbClr val="3B57A0"/>
                </a:solidFill>
                <a:latin typeface="Calibri" pitchFamily="34" charset="0"/>
              </a:rPr>
              <a:t>gaspi_segment_register</a:t>
            </a:r>
          </a:p>
          <a:p>
            <a:pPr marL="742950" lvl="1" indent="-285750" eaLnBrk="0" hangingPunct="0">
              <a:spcBef>
                <a:spcPct val="20000"/>
              </a:spcBef>
              <a:buFont typeface="Arial" charset="0"/>
              <a:buChar char="–"/>
            </a:pPr>
            <a:r>
              <a:rPr lang="de-DE" sz="2800">
                <a:solidFill>
                  <a:srgbClr val="3B57A0"/>
                </a:solidFill>
                <a:latin typeface="Calibri" pitchFamily="34" charset="0"/>
              </a:rPr>
              <a:t>After successful completion, the segment is locally and remotely accessible by all ranks in the group</a:t>
            </a:r>
          </a:p>
        </p:txBody>
      </p:sp>
    </p:spTree>
    <p:extLst>
      <p:ext uri="{BB962C8B-B14F-4D97-AF65-F5344CB8AC3E}">
        <p14:creationId xmlns:p14="http://schemas.microsoft.com/office/powerpoint/2010/main" xmlns="" val="3829800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/>
          </p:cNvSpPr>
          <p:nvPr/>
        </p:nvSpPr>
        <p:spPr bwMode="auto">
          <a:xfrm>
            <a:off x="457200" y="1012261"/>
            <a:ext cx="82296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 kern="1200">
                <a:solidFill>
                  <a:srgbClr val="3B57A0"/>
                </a:solidFill>
                <a:latin typeface="+mj-lt"/>
                <a:ea typeface="+mj-ea"/>
                <a:cs typeface="+mj-cs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B57A0"/>
                </a:solidFill>
                <a:latin typeface="Calibri" pitchFamily="34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B57A0"/>
                </a:solidFill>
                <a:latin typeface="Calibri" pitchFamily="34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B57A0"/>
                </a:solidFill>
                <a:latin typeface="Calibri" pitchFamily="34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B57A0"/>
                </a:solidFill>
                <a:latin typeface="Calibri" pitchFamily="34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B57A0"/>
                </a:solidFill>
                <a:latin typeface="Calibri" pitchFamily="34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B57A0"/>
                </a:solidFill>
                <a:latin typeface="Calibri" pitchFamily="34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B57A0"/>
                </a:solidFill>
                <a:latin typeface="Calibri" pitchFamily="34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B57A0"/>
                </a:solidFill>
                <a:latin typeface="Calibri" pitchFamily="34" charset="0"/>
              </a:defRPr>
            </a:lvl9pPr>
          </a:lstStyle>
          <a:p>
            <a:endParaRPr lang="de-DE" dirty="0" smtClean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GASPI Segment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given</a:t>
            </a:r>
            <a:r>
              <a:rPr lang="de-DE" dirty="0" smtClean="0"/>
              <a:t> </a:t>
            </a:r>
            <a:r>
              <a:rPr lang="de-DE" dirty="0" err="1" smtClean="0"/>
              <a:t>Buffer</a:t>
            </a:r>
            <a:endParaRPr lang="de-DE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gaspi_segment_bind</a:t>
            </a:r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  <a:p>
            <a:r>
              <a:rPr lang="de-DE" sz="2800" dirty="0" smtClean="0"/>
              <a:t>Binds a </a:t>
            </a:r>
            <a:r>
              <a:rPr lang="de-DE" sz="2800" dirty="0" err="1" smtClean="0"/>
              <a:t>buffer</a:t>
            </a:r>
            <a:r>
              <a:rPr lang="de-DE" sz="2800" dirty="0" smtClean="0"/>
              <a:t> </a:t>
            </a:r>
            <a:r>
              <a:rPr lang="de-DE" sz="2800" dirty="0" err="1" smtClean="0"/>
              <a:t>to</a:t>
            </a:r>
            <a:r>
              <a:rPr lang="de-DE" sz="2800" dirty="0" smtClean="0"/>
              <a:t> a </a:t>
            </a:r>
            <a:r>
              <a:rPr lang="de-DE" sz="2800" dirty="0" err="1" smtClean="0"/>
              <a:t>particular</a:t>
            </a:r>
            <a:r>
              <a:rPr lang="de-DE" sz="2800" dirty="0" smtClean="0"/>
              <a:t> </a:t>
            </a:r>
            <a:r>
              <a:rPr lang="de-DE" sz="2800" dirty="0" err="1" smtClean="0"/>
              <a:t>segment</a:t>
            </a:r>
            <a:endParaRPr lang="de-DE" sz="2800" dirty="0" smtClean="0"/>
          </a:p>
          <a:p>
            <a:r>
              <a:rPr lang="de-DE" sz="2800" dirty="0" smtClean="0"/>
              <a:t>Same </a:t>
            </a:r>
            <a:r>
              <a:rPr lang="de-DE" sz="2800" dirty="0" err="1" smtClean="0"/>
              <a:t>capabilities</a:t>
            </a:r>
            <a:r>
              <a:rPr lang="de-DE" sz="2800" dirty="0" smtClean="0"/>
              <a:t> </a:t>
            </a:r>
            <a:r>
              <a:rPr lang="de-DE" sz="2800" dirty="0" err="1" smtClean="0"/>
              <a:t>as</a:t>
            </a:r>
            <a:r>
              <a:rPr lang="de-DE" sz="2800" dirty="0" smtClean="0"/>
              <a:t> </a:t>
            </a:r>
            <a:r>
              <a:rPr lang="de-DE" sz="2800" dirty="0" err="1" smtClean="0"/>
              <a:t>allocated</a:t>
            </a:r>
            <a:r>
              <a:rPr lang="de-DE" sz="2800" dirty="0" smtClean="0"/>
              <a:t>/</a:t>
            </a:r>
            <a:r>
              <a:rPr lang="de-DE" sz="2800" dirty="0" err="1" smtClean="0"/>
              <a:t>created</a:t>
            </a:r>
            <a:r>
              <a:rPr lang="de-DE" sz="2800" dirty="0" smtClean="0"/>
              <a:t> </a:t>
            </a:r>
            <a:r>
              <a:rPr lang="de-DE" sz="2800" dirty="0" err="1" smtClean="0"/>
              <a:t>segment</a:t>
            </a:r>
            <a:endParaRPr lang="de-DE" sz="2800" dirty="0" smtClean="0"/>
          </a:p>
          <a:p>
            <a:r>
              <a:rPr lang="de-DE" sz="2800" dirty="0" err="1" smtClean="0"/>
              <a:t>Locally</a:t>
            </a:r>
            <a:r>
              <a:rPr lang="de-DE" sz="2800" dirty="0" smtClean="0"/>
              <a:t> </a:t>
            </a:r>
            <a:r>
              <a:rPr lang="de-DE" sz="2800" dirty="0" err="1" smtClean="0"/>
              <a:t>accessible</a:t>
            </a:r>
            <a:r>
              <a:rPr lang="de-DE" sz="2800" dirty="0" smtClean="0"/>
              <a:t> (</a:t>
            </a:r>
            <a:r>
              <a:rPr lang="de-DE" sz="2800" dirty="0" err="1" smtClean="0"/>
              <a:t>requires</a:t>
            </a:r>
            <a:r>
              <a:rPr lang="de-DE" sz="2800" dirty="0" smtClean="0"/>
              <a:t> </a:t>
            </a:r>
            <a:r>
              <a:rPr lang="de-DE" sz="2800" dirty="0" err="1" smtClean="0"/>
              <a:t>gaspi_segment_register</a:t>
            </a:r>
            <a:r>
              <a:rPr lang="de-DE" sz="2800" dirty="0"/>
              <a:t>)</a:t>
            </a:r>
            <a:endParaRPr lang="de-DE" sz="2800" dirty="0" smtClean="0"/>
          </a:p>
          <a:p>
            <a:pPr marL="0" indent="0">
              <a:buNone/>
            </a:pPr>
            <a:endParaRPr lang="de-DE" dirty="0"/>
          </a:p>
          <a:p>
            <a:endParaRPr lang="de-DE" dirty="0" smtClean="0"/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endParaRPr lang="de-DE" dirty="0" smtClean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171339" y="2505644"/>
            <a:ext cx="7438145" cy="1614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1142248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GASPI Segment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given</a:t>
            </a:r>
            <a:r>
              <a:rPr lang="de-DE" dirty="0" smtClean="0"/>
              <a:t> </a:t>
            </a:r>
            <a:r>
              <a:rPr lang="de-DE" dirty="0" err="1" smtClean="0"/>
              <a:t>Buffer</a:t>
            </a:r>
            <a:endParaRPr lang="de-D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821243"/>
            <a:ext cx="8229600" cy="4304920"/>
          </a:xfrm>
        </p:spPr>
        <p:txBody>
          <a:bodyPr/>
          <a:lstStyle/>
          <a:p>
            <a:r>
              <a:rPr lang="de-DE" dirty="0" err="1" smtClean="0"/>
              <a:t>gaspi_segment_use</a:t>
            </a:r>
            <a:endParaRPr lang="de-DE" dirty="0" smtClean="0"/>
          </a:p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dirty="0" smtClean="0"/>
          </a:p>
          <a:p>
            <a:r>
              <a:rPr lang="de-DE" dirty="0" err="1" smtClean="0"/>
              <a:t>Equivalent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endParaRPr lang="de-DE" dirty="0"/>
          </a:p>
          <a:p>
            <a:endParaRPr lang="de-DE" dirty="0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118438" y="2552091"/>
            <a:ext cx="6854224" cy="1929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422779" y="4574913"/>
            <a:ext cx="4867275" cy="2162175"/>
          </a:xfrm>
          <a:prstGeom prst="rect">
            <a:avLst/>
          </a:prstGeom>
          <a:ln w="12700" cap="sq">
            <a:solidFill>
              <a:schemeClr val="tx2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3100160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de-DE" dirty="0" smtClean="0"/>
              <a:t>GASPI Segment </a:t>
            </a:r>
            <a:r>
              <a:rPr lang="de-DE" dirty="0" err="1" smtClean="0"/>
              <a:t>Deletion</a:t>
            </a:r>
            <a:r>
              <a:rPr lang="de-DE" dirty="0" smtClean="0"/>
              <a:t> </a:t>
            </a:r>
          </a:p>
        </p:txBody>
      </p:sp>
      <p:sp>
        <p:nvSpPr>
          <p:cNvPr id="50178" name="Rectangle 3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de-DE" smtClean="0"/>
              <a:t>gaspi_segment_delete</a:t>
            </a:r>
          </a:p>
        </p:txBody>
      </p:sp>
      <p:pic>
        <p:nvPicPr>
          <p:cNvPr id="50179" name="Picture 7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00113" y="2578100"/>
            <a:ext cx="5753100" cy="56832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</p:spPr>
      </p:pic>
      <p:sp>
        <p:nvSpPr>
          <p:cNvPr id="50180" name="Rectangle 3"/>
          <p:cNvSpPr>
            <a:spLocks/>
          </p:cNvSpPr>
          <p:nvPr/>
        </p:nvSpPr>
        <p:spPr bwMode="auto">
          <a:xfrm>
            <a:off x="457200" y="3228975"/>
            <a:ext cx="8229600" cy="4229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742950" lvl="1" indent="-285750" eaLnBrk="0" hangingPunct="0">
              <a:spcBef>
                <a:spcPct val="20000"/>
              </a:spcBef>
              <a:buFont typeface="Arial" charset="0"/>
              <a:buChar char="–"/>
            </a:pPr>
            <a:r>
              <a:rPr lang="de-DE" sz="2800" dirty="0">
                <a:solidFill>
                  <a:srgbClr val="3B57A0"/>
                </a:solidFill>
                <a:latin typeface="Calibri" pitchFamily="34" charset="0"/>
              </a:rPr>
              <a:t>F</a:t>
            </a:r>
            <a:r>
              <a:rPr lang="de-DE" sz="2800" dirty="0" smtClean="0">
                <a:solidFill>
                  <a:srgbClr val="3B57A0"/>
                </a:solidFill>
                <a:latin typeface="Calibri" pitchFamily="34" charset="0"/>
              </a:rPr>
              <a:t>ree </a:t>
            </a:r>
            <a:r>
              <a:rPr lang="de-DE" sz="2800" dirty="0" err="1">
                <a:solidFill>
                  <a:srgbClr val="3B57A0"/>
                </a:solidFill>
                <a:latin typeface="Calibri" pitchFamily="34" charset="0"/>
              </a:rPr>
              <a:t>segment</a:t>
            </a:r>
            <a:r>
              <a:rPr lang="de-DE" sz="2800" dirty="0">
                <a:solidFill>
                  <a:srgbClr val="3B57A0"/>
                </a:solidFill>
                <a:latin typeface="Calibri" pitchFamily="34" charset="0"/>
              </a:rPr>
              <a:t> </a:t>
            </a:r>
            <a:r>
              <a:rPr lang="de-DE" sz="2800" dirty="0" err="1">
                <a:solidFill>
                  <a:srgbClr val="3B57A0"/>
                </a:solidFill>
                <a:latin typeface="Calibri" pitchFamily="34" charset="0"/>
              </a:rPr>
              <a:t>memory</a:t>
            </a:r>
            <a:endParaRPr lang="de-DE" sz="2800" dirty="0">
              <a:solidFill>
                <a:srgbClr val="3B57A0"/>
              </a:solidFill>
              <a:latin typeface="Calibri" pitchFamily="34" charset="0"/>
            </a:endParaRPr>
          </a:p>
          <a:p>
            <a:pPr marL="742950" lvl="1" indent="-285750" eaLnBrk="0" hangingPunct="0">
              <a:spcBef>
                <a:spcPct val="20000"/>
              </a:spcBef>
              <a:buFont typeface="Arial" charset="0"/>
              <a:buNone/>
            </a:pPr>
            <a:endParaRPr lang="de-DE" sz="2800" dirty="0">
              <a:solidFill>
                <a:srgbClr val="3B57A0"/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628082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de-DE" smtClean="0"/>
              <a:t>GASPI Segment Utils</a:t>
            </a:r>
          </a:p>
        </p:txBody>
      </p:sp>
      <p:sp>
        <p:nvSpPr>
          <p:cNvPr id="51202" name="Rectangle 3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de-DE" smtClean="0"/>
              <a:t>gaspi_segment_num</a:t>
            </a:r>
          </a:p>
        </p:txBody>
      </p:sp>
      <p:sp>
        <p:nvSpPr>
          <p:cNvPr id="51203" name="Rectangle 3"/>
          <p:cNvSpPr>
            <a:spLocks/>
          </p:cNvSpPr>
          <p:nvPr/>
        </p:nvSpPr>
        <p:spPr bwMode="auto">
          <a:xfrm>
            <a:off x="458788" y="4899025"/>
            <a:ext cx="8229600" cy="4229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  <a:buFont typeface="Arial" charset="0"/>
              <a:buChar char="•"/>
            </a:pPr>
            <a:r>
              <a:rPr lang="de-DE" sz="3200">
                <a:solidFill>
                  <a:srgbClr val="3B57A0"/>
                </a:solidFill>
                <a:latin typeface="Calibri" pitchFamily="34" charset="0"/>
              </a:rPr>
              <a:t>gaspi_segment_ptr</a:t>
            </a:r>
          </a:p>
        </p:txBody>
      </p:sp>
      <p:pic>
        <p:nvPicPr>
          <p:cNvPr id="51204" name="Picture 7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15988" y="2590800"/>
            <a:ext cx="5219700" cy="560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05" name="Picture 8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15988" y="5534025"/>
            <a:ext cx="5300662" cy="8794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</p:spPr>
      </p:pic>
      <p:sp>
        <p:nvSpPr>
          <p:cNvPr id="51206" name="Rectangle 3"/>
          <p:cNvSpPr>
            <a:spLocks/>
          </p:cNvSpPr>
          <p:nvPr/>
        </p:nvSpPr>
        <p:spPr bwMode="auto">
          <a:xfrm>
            <a:off x="452438" y="3186113"/>
            <a:ext cx="8229600" cy="4229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  <a:buFont typeface="Arial" charset="0"/>
              <a:buChar char="•"/>
            </a:pPr>
            <a:r>
              <a:rPr lang="de-DE" sz="3200">
                <a:solidFill>
                  <a:srgbClr val="3B57A0"/>
                </a:solidFill>
                <a:latin typeface="Calibri" pitchFamily="34" charset="0"/>
              </a:rPr>
              <a:t>gaspi_segment_list</a:t>
            </a:r>
          </a:p>
        </p:txBody>
      </p:sp>
      <p:pic>
        <p:nvPicPr>
          <p:cNvPr id="51207" name="Picture 10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15988" y="3906838"/>
            <a:ext cx="6234112" cy="800100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584294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Goals</a:t>
            </a:r>
          </a:p>
        </p:txBody>
      </p:sp>
      <p:sp>
        <p:nvSpPr>
          <p:cNvPr id="14338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2800" dirty="0" err="1" smtClean="0"/>
              <a:t>Get</a:t>
            </a:r>
            <a:r>
              <a:rPr lang="de-DE" sz="2800" dirty="0" smtClean="0"/>
              <a:t> an </a:t>
            </a:r>
            <a:r>
              <a:rPr lang="de-DE" sz="2800" dirty="0" err="1" smtClean="0"/>
              <a:t>overview</a:t>
            </a:r>
            <a:r>
              <a:rPr lang="de-DE" sz="2800" dirty="0" smtClean="0"/>
              <a:t> </a:t>
            </a:r>
            <a:r>
              <a:rPr lang="de-DE" sz="2800" dirty="0" err="1" smtClean="0"/>
              <a:t>over</a:t>
            </a:r>
            <a:r>
              <a:rPr lang="de-DE" sz="2800" dirty="0" smtClean="0"/>
              <a:t> GASPI</a:t>
            </a:r>
          </a:p>
          <a:p>
            <a:r>
              <a:rPr lang="de-DE" sz="2800" dirty="0" err="1" smtClean="0"/>
              <a:t>Learn</a:t>
            </a:r>
            <a:r>
              <a:rPr lang="de-DE" sz="2800" dirty="0" smtClean="0"/>
              <a:t> </a:t>
            </a:r>
            <a:r>
              <a:rPr lang="de-DE" sz="2800" dirty="0" err="1" smtClean="0"/>
              <a:t>how</a:t>
            </a:r>
            <a:r>
              <a:rPr lang="de-DE" sz="2800" dirty="0" smtClean="0"/>
              <a:t> </a:t>
            </a:r>
            <a:r>
              <a:rPr lang="de-DE" sz="2800" dirty="0" err="1" smtClean="0"/>
              <a:t>to</a:t>
            </a:r>
            <a:r>
              <a:rPr lang="de-DE" sz="2800" dirty="0" smtClean="0"/>
              <a:t> </a:t>
            </a:r>
          </a:p>
          <a:p>
            <a:pPr lvl="1"/>
            <a:r>
              <a:rPr lang="de-DE" sz="2400" dirty="0" err="1" smtClean="0"/>
              <a:t>Compile</a:t>
            </a:r>
            <a:r>
              <a:rPr lang="de-DE" sz="2400" dirty="0" smtClean="0"/>
              <a:t> a GASPI </a:t>
            </a:r>
            <a:r>
              <a:rPr lang="de-DE" sz="2400" dirty="0" err="1" smtClean="0"/>
              <a:t>program</a:t>
            </a:r>
            <a:endParaRPr lang="de-DE" sz="2400" dirty="0" smtClean="0"/>
          </a:p>
          <a:p>
            <a:pPr lvl="1"/>
            <a:r>
              <a:rPr lang="de-DE" sz="2400" dirty="0" smtClean="0"/>
              <a:t>Execute a GASPI </a:t>
            </a:r>
            <a:r>
              <a:rPr lang="de-DE" sz="2400" dirty="0" err="1" smtClean="0"/>
              <a:t>program</a:t>
            </a:r>
            <a:endParaRPr lang="de-DE" sz="2400" dirty="0" smtClean="0"/>
          </a:p>
          <a:p>
            <a:r>
              <a:rPr lang="de-DE" sz="2800" dirty="0" err="1" smtClean="0"/>
              <a:t>Get</a:t>
            </a:r>
            <a:r>
              <a:rPr lang="de-DE" sz="2800" dirty="0" smtClean="0"/>
              <a:t> </a:t>
            </a:r>
            <a:r>
              <a:rPr lang="de-DE" sz="2800" dirty="0" err="1" smtClean="0"/>
              <a:t>used</a:t>
            </a:r>
            <a:r>
              <a:rPr lang="de-DE" sz="2800" dirty="0" smtClean="0"/>
              <a:t> </a:t>
            </a:r>
            <a:r>
              <a:rPr lang="de-DE" sz="2800" dirty="0" err="1" smtClean="0"/>
              <a:t>to</a:t>
            </a:r>
            <a:r>
              <a:rPr lang="de-DE" sz="2800" dirty="0" smtClean="0"/>
              <a:t> </a:t>
            </a:r>
            <a:r>
              <a:rPr lang="de-DE" sz="2800" dirty="0" err="1" smtClean="0"/>
              <a:t>the</a:t>
            </a:r>
            <a:r>
              <a:rPr lang="de-DE" sz="2800" dirty="0" smtClean="0"/>
              <a:t> GASPI </a:t>
            </a:r>
            <a:r>
              <a:rPr lang="de-DE" sz="2800" dirty="0" err="1" smtClean="0"/>
              <a:t>programming</a:t>
            </a:r>
            <a:r>
              <a:rPr lang="de-DE" sz="2800" dirty="0" smtClean="0"/>
              <a:t> model</a:t>
            </a:r>
          </a:p>
          <a:p>
            <a:pPr lvl="1"/>
            <a:r>
              <a:rPr lang="de-DE" sz="2400" dirty="0" err="1" smtClean="0"/>
              <a:t>one-sided</a:t>
            </a:r>
            <a:r>
              <a:rPr lang="de-DE" sz="2400" dirty="0" smtClean="0"/>
              <a:t> </a:t>
            </a:r>
            <a:r>
              <a:rPr lang="de-DE" sz="2400" dirty="0" err="1" smtClean="0"/>
              <a:t>communication</a:t>
            </a:r>
            <a:r>
              <a:rPr lang="de-DE" sz="2400" dirty="0" smtClean="0"/>
              <a:t> </a:t>
            </a:r>
          </a:p>
          <a:p>
            <a:pPr lvl="1"/>
            <a:r>
              <a:rPr lang="de-DE" sz="2400" dirty="0" err="1" smtClean="0"/>
              <a:t>weak</a:t>
            </a:r>
            <a:r>
              <a:rPr lang="de-DE" sz="2400" dirty="0" smtClean="0"/>
              <a:t> </a:t>
            </a:r>
            <a:r>
              <a:rPr lang="de-DE" sz="2400" dirty="0" err="1" smtClean="0"/>
              <a:t>synchronization</a:t>
            </a:r>
            <a:endParaRPr lang="de-DE" sz="2400" dirty="0" smtClean="0"/>
          </a:p>
          <a:p>
            <a:pPr lvl="1"/>
            <a:r>
              <a:rPr lang="de-DE" sz="2400" dirty="0" err="1" smtClean="0"/>
              <a:t>asynchronous</a:t>
            </a:r>
            <a:r>
              <a:rPr lang="de-DE" sz="2400" dirty="0" smtClean="0"/>
              <a:t> </a:t>
            </a:r>
            <a:r>
              <a:rPr lang="de-DE" sz="2400" dirty="0" err="1" smtClean="0"/>
              <a:t>patterns</a:t>
            </a:r>
            <a:r>
              <a:rPr lang="de-DE" sz="2400" dirty="0" smtClean="0"/>
              <a:t> / </a:t>
            </a:r>
            <a:r>
              <a:rPr lang="de-DE" sz="2400" dirty="0" err="1" smtClean="0"/>
              <a:t>dataflow</a:t>
            </a:r>
            <a:r>
              <a:rPr lang="de-DE" sz="2400" dirty="0" smtClean="0"/>
              <a:t> </a:t>
            </a:r>
            <a:r>
              <a:rPr lang="de-DE" sz="2400" dirty="0" err="1" smtClean="0"/>
              <a:t>implementations</a:t>
            </a:r>
            <a:endParaRPr lang="de-DE" sz="2400" dirty="0" smtClean="0"/>
          </a:p>
          <a:p>
            <a:pPr>
              <a:buFont typeface="Arial" charset="0"/>
              <a:buNone/>
            </a:pPr>
            <a:endParaRPr lang="de-DE" sz="2800" dirty="0" smtClean="0"/>
          </a:p>
          <a:p>
            <a:endParaRPr lang="de-DE" sz="28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de-DE" smtClean="0"/>
              <a:t>GASPI Segment Utils</a:t>
            </a:r>
          </a:p>
        </p:txBody>
      </p:sp>
      <p:sp>
        <p:nvSpPr>
          <p:cNvPr id="51202" name="Rectangle 3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de-DE" dirty="0" err="1" smtClean="0"/>
              <a:t>gaspi_segment_max</a:t>
            </a:r>
            <a:endParaRPr lang="de-DE" dirty="0" smtClean="0"/>
          </a:p>
        </p:txBody>
      </p:sp>
      <p:sp>
        <p:nvSpPr>
          <p:cNvPr id="51203" name="Rectangle 3"/>
          <p:cNvSpPr>
            <a:spLocks/>
          </p:cNvSpPr>
          <p:nvPr/>
        </p:nvSpPr>
        <p:spPr bwMode="auto">
          <a:xfrm>
            <a:off x="458788" y="3164187"/>
            <a:ext cx="8229600" cy="4229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  <a:buFont typeface="Arial" charset="0"/>
              <a:buChar char="•"/>
            </a:pPr>
            <a:r>
              <a:rPr lang="de-DE" sz="3200" dirty="0" smtClean="0">
                <a:solidFill>
                  <a:srgbClr val="3B57A0"/>
                </a:solidFill>
                <a:latin typeface="Calibri" pitchFamily="34" charset="0"/>
              </a:rPr>
              <a:t>Maximum </a:t>
            </a:r>
            <a:r>
              <a:rPr lang="de-DE" sz="3200" dirty="0" err="1" smtClean="0">
                <a:solidFill>
                  <a:srgbClr val="3B57A0"/>
                </a:solidFill>
                <a:latin typeface="Calibri" pitchFamily="34" charset="0"/>
              </a:rPr>
              <a:t>number</a:t>
            </a:r>
            <a:r>
              <a:rPr lang="de-DE" sz="3200" dirty="0" smtClean="0">
                <a:solidFill>
                  <a:srgbClr val="3B57A0"/>
                </a:solidFill>
                <a:latin typeface="Calibri" pitchFamily="34" charset="0"/>
              </a:rPr>
              <a:t> </a:t>
            </a:r>
            <a:r>
              <a:rPr lang="de-DE" sz="3200" dirty="0" err="1" smtClean="0">
                <a:solidFill>
                  <a:srgbClr val="3B57A0"/>
                </a:solidFill>
                <a:latin typeface="Calibri" pitchFamily="34" charset="0"/>
              </a:rPr>
              <a:t>of</a:t>
            </a:r>
            <a:r>
              <a:rPr lang="de-DE" sz="3200" dirty="0" smtClean="0">
                <a:solidFill>
                  <a:srgbClr val="3B57A0"/>
                </a:solidFill>
                <a:latin typeface="Calibri" pitchFamily="34" charset="0"/>
              </a:rPr>
              <a:t> </a:t>
            </a:r>
            <a:r>
              <a:rPr lang="de-DE" sz="3200" dirty="0" err="1" smtClean="0">
                <a:solidFill>
                  <a:srgbClr val="3B57A0"/>
                </a:solidFill>
                <a:latin typeface="Calibri" pitchFamily="34" charset="0"/>
              </a:rPr>
              <a:t>segments</a:t>
            </a:r>
            <a:endParaRPr lang="de-DE" sz="3200" dirty="0" smtClean="0">
              <a:solidFill>
                <a:srgbClr val="3B57A0"/>
              </a:solidFill>
              <a:latin typeface="Calibri" pitchFamily="34" charset="0"/>
            </a:endParaRPr>
          </a:p>
          <a:p>
            <a:pPr marL="342900" indent="-342900" eaLnBrk="0" hangingPunct="0">
              <a:spcBef>
                <a:spcPct val="20000"/>
              </a:spcBef>
              <a:buFont typeface="Arial" charset="0"/>
              <a:buChar char="•"/>
            </a:pPr>
            <a:r>
              <a:rPr lang="de-DE" sz="3200" dirty="0" err="1" smtClean="0">
                <a:solidFill>
                  <a:srgbClr val="3B57A0"/>
                </a:solidFill>
                <a:latin typeface="Calibri" pitchFamily="34" charset="0"/>
              </a:rPr>
              <a:t>Defines</a:t>
            </a:r>
            <a:r>
              <a:rPr lang="de-DE" sz="3200" dirty="0" smtClean="0">
                <a:solidFill>
                  <a:srgbClr val="3B57A0"/>
                </a:solidFill>
                <a:latin typeface="Calibri" pitchFamily="34" charset="0"/>
              </a:rPr>
              <a:t> </a:t>
            </a:r>
            <a:r>
              <a:rPr lang="de-DE" sz="3200" dirty="0" err="1" smtClean="0">
                <a:solidFill>
                  <a:srgbClr val="3B57A0"/>
                </a:solidFill>
                <a:latin typeface="Calibri" pitchFamily="34" charset="0"/>
              </a:rPr>
              <a:t>range</a:t>
            </a:r>
            <a:r>
              <a:rPr lang="de-DE" sz="3200" dirty="0" smtClean="0">
                <a:solidFill>
                  <a:srgbClr val="3B57A0"/>
                </a:solidFill>
                <a:latin typeface="Calibri" pitchFamily="34" charset="0"/>
              </a:rPr>
              <a:t> </a:t>
            </a:r>
            <a:r>
              <a:rPr lang="de-DE" sz="3200" dirty="0" err="1" smtClean="0">
                <a:solidFill>
                  <a:srgbClr val="3B57A0"/>
                </a:solidFill>
                <a:latin typeface="Calibri" pitchFamily="34" charset="0"/>
              </a:rPr>
              <a:t>of</a:t>
            </a:r>
            <a:r>
              <a:rPr lang="de-DE" sz="3200" dirty="0" smtClean="0">
                <a:solidFill>
                  <a:srgbClr val="3B57A0"/>
                </a:solidFill>
                <a:latin typeface="Calibri" pitchFamily="34" charset="0"/>
              </a:rPr>
              <a:t> </a:t>
            </a:r>
            <a:r>
              <a:rPr lang="de-DE" sz="3200" dirty="0" err="1" smtClean="0">
                <a:solidFill>
                  <a:srgbClr val="3B57A0"/>
                </a:solidFill>
                <a:latin typeface="Calibri" pitchFamily="34" charset="0"/>
              </a:rPr>
              <a:t>allowed</a:t>
            </a:r>
            <a:r>
              <a:rPr lang="de-DE" sz="3200" dirty="0" smtClean="0">
                <a:solidFill>
                  <a:srgbClr val="3B57A0"/>
                </a:solidFill>
                <a:latin typeface="Calibri" pitchFamily="34" charset="0"/>
              </a:rPr>
              <a:t> </a:t>
            </a:r>
            <a:r>
              <a:rPr lang="de-DE" sz="3200" dirty="0" err="1" smtClean="0">
                <a:solidFill>
                  <a:srgbClr val="3B57A0"/>
                </a:solidFill>
                <a:latin typeface="Calibri" pitchFamily="34" charset="0"/>
              </a:rPr>
              <a:t>segment</a:t>
            </a:r>
            <a:r>
              <a:rPr lang="de-DE" sz="3200" dirty="0" smtClean="0">
                <a:solidFill>
                  <a:srgbClr val="3B57A0"/>
                </a:solidFill>
                <a:latin typeface="Calibri" pitchFamily="34" charset="0"/>
              </a:rPr>
              <a:t> IDs </a:t>
            </a:r>
            <a:r>
              <a:rPr lang="de-DE" sz="3200" dirty="0">
                <a:solidFill>
                  <a:srgbClr val="3B57A0"/>
                </a:solidFill>
                <a:latin typeface="Calibri" pitchFamily="34" charset="0"/>
              </a:rPr>
              <a:t/>
            </a:r>
            <a:br>
              <a:rPr lang="de-DE" sz="3200" dirty="0">
                <a:solidFill>
                  <a:srgbClr val="3B57A0"/>
                </a:solidFill>
                <a:latin typeface="Calibri" pitchFamily="34" charset="0"/>
              </a:rPr>
            </a:br>
            <a:r>
              <a:rPr lang="de-DE" sz="3200" dirty="0" smtClean="0">
                <a:solidFill>
                  <a:srgbClr val="3B57A0"/>
                </a:solidFill>
                <a:latin typeface="Calibri" pitchFamily="34" charset="0"/>
              </a:rPr>
              <a:t>[0,segment_max - 1)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35254" y="2551751"/>
            <a:ext cx="5495925" cy="523875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396442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de-DE" dirty="0" err="1" smtClean="0"/>
              <a:t>Using</a:t>
            </a:r>
            <a:r>
              <a:rPr lang="de-DE" dirty="0" smtClean="0"/>
              <a:t> Segments – Hands on</a:t>
            </a:r>
          </a:p>
        </p:txBody>
      </p:sp>
      <p:sp>
        <p:nvSpPr>
          <p:cNvPr id="5" name="Rectangle 3"/>
          <p:cNvSpPr txBox="1">
            <a:spLocks/>
          </p:cNvSpPr>
          <p:nvPr/>
        </p:nvSpPr>
        <p:spPr>
          <a:xfrm>
            <a:off x="457200" y="1897063"/>
            <a:ext cx="8229600" cy="470058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rgbClr val="3B57A0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rgbClr val="3B57A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rgbClr val="3B57A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rgbClr val="3B57A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rgbClr val="3B57A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de-DE" sz="2400" dirty="0" smtClean="0"/>
              <a:t>Write a GASPI </a:t>
            </a:r>
            <a:r>
              <a:rPr lang="de-DE" sz="2400" dirty="0" err="1" smtClean="0"/>
              <a:t>program</a:t>
            </a:r>
            <a:r>
              <a:rPr lang="de-DE" sz="2400" dirty="0" smtClean="0"/>
              <a:t> </a:t>
            </a:r>
            <a:r>
              <a:rPr lang="de-DE" sz="2400" dirty="0" err="1" smtClean="0"/>
              <a:t>which</a:t>
            </a:r>
            <a:r>
              <a:rPr lang="de-DE" sz="2400" dirty="0" smtClean="0"/>
              <a:t> </a:t>
            </a:r>
            <a:r>
              <a:rPr lang="de-DE" sz="2400" dirty="0" err="1" smtClean="0"/>
              <a:t>stores</a:t>
            </a:r>
            <a:r>
              <a:rPr lang="de-DE" sz="2400" dirty="0" smtClean="0"/>
              <a:t> a </a:t>
            </a:r>
            <a:r>
              <a:rPr lang="de-DE" sz="2400" dirty="0" err="1" smtClean="0"/>
              <a:t>NxM</a:t>
            </a:r>
            <a:r>
              <a:rPr lang="de-DE" sz="2400" dirty="0" smtClean="0"/>
              <a:t> </a:t>
            </a:r>
            <a:r>
              <a:rPr lang="de-DE" sz="2400" dirty="0" err="1" smtClean="0"/>
              <a:t>matrix</a:t>
            </a:r>
            <a:r>
              <a:rPr lang="de-DE" sz="2400" dirty="0" smtClean="0"/>
              <a:t> in a </a:t>
            </a:r>
            <a:r>
              <a:rPr lang="de-DE" sz="2400" dirty="0" err="1" smtClean="0"/>
              <a:t>distributed</a:t>
            </a:r>
            <a:r>
              <a:rPr lang="de-DE" sz="2400" dirty="0" smtClean="0"/>
              <a:t> </a:t>
            </a:r>
            <a:r>
              <a:rPr lang="de-DE" sz="2400" dirty="0" err="1" smtClean="0"/>
              <a:t>way</a:t>
            </a:r>
            <a:r>
              <a:rPr lang="de-DE" sz="2400" dirty="0" smtClean="0"/>
              <a:t>: 1 </a:t>
            </a:r>
            <a:r>
              <a:rPr lang="de-DE" sz="2400" dirty="0" err="1" smtClean="0"/>
              <a:t>row</a:t>
            </a:r>
            <a:r>
              <a:rPr lang="de-DE" sz="2400" dirty="0" smtClean="0"/>
              <a:t> per </a:t>
            </a:r>
            <a:r>
              <a:rPr lang="de-DE" sz="2400" dirty="0" err="1" smtClean="0"/>
              <a:t>process</a:t>
            </a:r>
            <a:endParaRPr lang="de-DE" sz="2400" dirty="0" smtClean="0"/>
          </a:p>
          <a:p>
            <a:pPr>
              <a:lnSpc>
                <a:spcPct val="90000"/>
              </a:lnSpc>
            </a:pPr>
            <a:endParaRPr lang="de-DE" sz="2400" dirty="0"/>
          </a:p>
          <a:p>
            <a:pPr>
              <a:lnSpc>
                <a:spcPct val="90000"/>
              </a:lnSpc>
            </a:pPr>
            <a:endParaRPr lang="de-DE" sz="2400" dirty="0" smtClean="0"/>
          </a:p>
          <a:p>
            <a:pPr>
              <a:lnSpc>
                <a:spcPct val="90000"/>
              </a:lnSpc>
            </a:pPr>
            <a:endParaRPr lang="de-DE" sz="2400" dirty="0"/>
          </a:p>
          <a:p>
            <a:pPr>
              <a:lnSpc>
                <a:spcPct val="90000"/>
              </a:lnSpc>
            </a:pPr>
            <a:endParaRPr lang="de-DE" sz="2400" dirty="0" smtClean="0"/>
          </a:p>
          <a:p>
            <a:pPr>
              <a:lnSpc>
                <a:spcPct val="90000"/>
              </a:lnSpc>
            </a:pPr>
            <a:endParaRPr lang="de-DE" sz="2400" dirty="0" smtClean="0"/>
          </a:p>
          <a:p>
            <a:pPr lvl="1">
              <a:lnSpc>
                <a:spcPct val="90000"/>
              </a:lnSpc>
            </a:pPr>
            <a:r>
              <a:rPr lang="de-DE" sz="2000" dirty="0" smtClean="0"/>
              <a:t>Create a </a:t>
            </a:r>
            <a:r>
              <a:rPr lang="de-DE" sz="2000" dirty="0" err="1" smtClean="0"/>
              <a:t>segment</a:t>
            </a:r>
            <a:endParaRPr lang="de-DE" sz="2000" dirty="0" smtClean="0"/>
          </a:p>
          <a:p>
            <a:pPr lvl="1">
              <a:lnSpc>
                <a:spcPct val="90000"/>
              </a:lnSpc>
            </a:pPr>
            <a:r>
              <a:rPr lang="de-DE" sz="2000" dirty="0" smtClean="0"/>
              <a:t>Initialize </a:t>
            </a:r>
            <a:r>
              <a:rPr lang="de-DE" sz="2000" dirty="0" err="1" smtClean="0"/>
              <a:t>the</a:t>
            </a:r>
            <a:r>
              <a:rPr lang="de-DE" sz="2000" dirty="0" smtClean="0"/>
              <a:t> </a:t>
            </a:r>
            <a:r>
              <a:rPr lang="de-DE" sz="2000" dirty="0" err="1" smtClean="0"/>
              <a:t>segment</a:t>
            </a:r>
            <a:endParaRPr lang="de-DE" sz="2000" dirty="0" smtClean="0"/>
          </a:p>
          <a:p>
            <a:pPr lvl="1">
              <a:lnSpc>
                <a:spcPct val="90000"/>
              </a:lnSpc>
            </a:pPr>
            <a:endParaRPr lang="de-DE" sz="2000" dirty="0"/>
          </a:p>
          <a:p>
            <a:pPr marL="457200" lvl="1" indent="0">
              <a:lnSpc>
                <a:spcPct val="90000"/>
              </a:lnSpc>
              <a:buFont typeface="Arial" charset="0"/>
              <a:buNone/>
            </a:pPr>
            <a:endParaRPr lang="de-DE" sz="2000" dirty="0"/>
          </a:p>
          <a:p>
            <a:pPr lvl="1">
              <a:lnSpc>
                <a:spcPct val="90000"/>
              </a:lnSpc>
            </a:pPr>
            <a:r>
              <a:rPr lang="de-DE" sz="2000" dirty="0" err="1" smtClean="0"/>
              <a:t>output</a:t>
            </a:r>
            <a:r>
              <a:rPr lang="de-DE" sz="2000" dirty="0" smtClean="0"/>
              <a:t> </a:t>
            </a:r>
            <a:r>
              <a:rPr lang="de-DE" sz="2000" dirty="0" err="1" smtClean="0"/>
              <a:t>the</a:t>
            </a:r>
            <a:r>
              <a:rPr lang="de-DE" sz="2000" dirty="0" smtClean="0"/>
              <a:t> </a:t>
            </a:r>
            <a:r>
              <a:rPr lang="de-DE" sz="2000" dirty="0" err="1" smtClean="0"/>
              <a:t>result</a:t>
            </a:r>
            <a:endParaRPr lang="de-DE" sz="2000" dirty="0" smtClean="0"/>
          </a:p>
          <a:p>
            <a:pPr lvl="1">
              <a:lnSpc>
                <a:spcPct val="90000"/>
              </a:lnSpc>
            </a:pPr>
            <a:endParaRPr lang="de-DE" sz="2000" dirty="0" smtClean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651287385"/>
              </p:ext>
            </p:extLst>
          </p:nvPr>
        </p:nvGraphicFramePr>
        <p:xfrm>
          <a:off x="1524000" y="2841220"/>
          <a:ext cx="6096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/>
                <a:gridCol w="1524000"/>
                <a:gridCol w="1524000"/>
                <a:gridCol w="1524000"/>
              </a:tblGrid>
              <a:tr h="370840">
                <a:tc>
                  <a:txBody>
                    <a:bodyPr/>
                    <a:lstStyle/>
                    <a:p>
                      <a:r>
                        <a:rPr lang="de-DE" b="0" i="0" baseline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b="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b="0" i="0" baseline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b="0" i="0" baseline="0" dirty="0" smtClean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en-US" b="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b="0" i="0" baseline="0" dirty="0" smtClean="0">
                          <a:solidFill>
                            <a:schemeClr val="tx1"/>
                          </a:solidFill>
                        </a:rPr>
                        <a:t>M-1</a:t>
                      </a:r>
                      <a:endParaRPr lang="en-US" b="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b="0" i="0" baseline="0" dirty="0" smtClean="0">
                          <a:solidFill>
                            <a:schemeClr val="tx1"/>
                          </a:solidFill>
                        </a:rPr>
                        <a:t>M</a:t>
                      </a:r>
                      <a:endParaRPr lang="en-US" b="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b="0" i="0" baseline="0" dirty="0" smtClean="0">
                          <a:solidFill>
                            <a:schemeClr val="tx1"/>
                          </a:solidFill>
                        </a:rPr>
                        <a:t>M+1</a:t>
                      </a:r>
                      <a:endParaRPr lang="en-US" b="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b="0" i="0" baseline="0" dirty="0" smtClean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en-US" b="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b="0" i="0" baseline="0" dirty="0" smtClean="0">
                          <a:solidFill>
                            <a:schemeClr val="tx1"/>
                          </a:solidFill>
                        </a:rPr>
                        <a:t>2M-1</a:t>
                      </a:r>
                      <a:endParaRPr lang="en-US" b="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 b="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b="0" i="0" baseline="0" dirty="0" smtClean="0">
                          <a:solidFill>
                            <a:schemeClr val="tx1"/>
                          </a:solidFill>
                        </a:rPr>
                        <a:t>(N-1)M</a:t>
                      </a:r>
                      <a:endParaRPr lang="en-US" b="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b="0" i="0" baseline="0" dirty="0" smtClean="0">
                          <a:solidFill>
                            <a:schemeClr val="tx1"/>
                          </a:solidFill>
                        </a:rPr>
                        <a:t>(N-1)M+1</a:t>
                      </a:r>
                      <a:endParaRPr lang="en-US" b="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b="0" i="0" baseline="0" dirty="0" smtClean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en-US" b="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b="0" i="0" baseline="0" dirty="0" smtClean="0">
                          <a:solidFill>
                            <a:schemeClr val="tx1"/>
                          </a:solidFill>
                        </a:rPr>
                        <a:t>NM-1</a:t>
                      </a:r>
                      <a:endParaRPr lang="en-US" b="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3" name="Double Bracket 2"/>
          <p:cNvSpPr/>
          <p:nvPr/>
        </p:nvSpPr>
        <p:spPr>
          <a:xfrm>
            <a:off x="1367326" y="2700450"/>
            <a:ext cx="6417891" cy="1751888"/>
          </a:xfrm>
          <a:prstGeom prst="bracketPair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Rechteck 3"/>
          <p:cNvSpPr/>
          <p:nvPr/>
        </p:nvSpPr>
        <p:spPr>
          <a:xfrm>
            <a:off x="817300" y="5501878"/>
            <a:ext cx="2199352" cy="142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de-DE" dirty="0" err="1" smtClean="0">
                <a:solidFill>
                  <a:prstClr val="white"/>
                </a:solidFill>
              </a:rPr>
              <a:t>Row</a:t>
            </a:r>
            <a:r>
              <a:rPr lang="de-DE" dirty="0" smtClean="0">
                <a:solidFill>
                  <a:prstClr val="white"/>
                </a:solidFill>
              </a:rPr>
              <a:t> 0</a:t>
            </a:r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10" name="Abgerundetes Rechteck 42"/>
          <p:cNvSpPr/>
          <p:nvPr/>
        </p:nvSpPr>
        <p:spPr>
          <a:xfrm>
            <a:off x="688713" y="5428853"/>
            <a:ext cx="2447925" cy="36036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>
              <a:solidFill>
                <a:prstClr val="white"/>
              </a:solidFill>
            </a:endParaRPr>
          </a:p>
        </p:txBody>
      </p:sp>
      <p:grpSp>
        <p:nvGrpSpPr>
          <p:cNvPr id="11" name="Group 49"/>
          <p:cNvGrpSpPr>
            <a:grpSpLocks/>
          </p:cNvGrpSpPr>
          <p:nvPr/>
        </p:nvGrpSpPr>
        <p:grpSpPr bwMode="auto">
          <a:xfrm>
            <a:off x="3208075" y="5428853"/>
            <a:ext cx="2447925" cy="360362"/>
            <a:chOff x="839" y="3475"/>
            <a:chExt cx="1542" cy="227"/>
          </a:xfrm>
        </p:grpSpPr>
        <p:sp>
          <p:nvSpPr>
            <p:cNvPr id="12" name="Rechteck 3"/>
            <p:cNvSpPr/>
            <p:nvPr/>
          </p:nvSpPr>
          <p:spPr>
            <a:xfrm>
              <a:off x="920" y="3521"/>
              <a:ext cx="1397" cy="9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de-DE" dirty="0" err="1" smtClean="0">
                  <a:solidFill>
                    <a:prstClr val="white"/>
                  </a:solidFill>
                </a:rPr>
                <a:t>Row</a:t>
              </a:r>
              <a:r>
                <a:rPr lang="de-DE" dirty="0" smtClean="0">
                  <a:solidFill>
                    <a:prstClr val="white"/>
                  </a:solidFill>
                </a:rPr>
                <a:t> 1</a:t>
              </a:r>
              <a:endParaRPr lang="de-DE" dirty="0">
                <a:solidFill>
                  <a:prstClr val="white"/>
                </a:solidFill>
              </a:endParaRPr>
            </a:p>
          </p:txBody>
        </p:sp>
        <p:sp>
          <p:nvSpPr>
            <p:cNvPr id="14" name="Abgerundetes Rechteck 42"/>
            <p:cNvSpPr/>
            <p:nvPr/>
          </p:nvSpPr>
          <p:spPr>
            <a:xfrm>
              <a:off x="839" y="3475"/>
              <a:ext cx="1542" cy="227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de-DE">
                <a:solidFill>
                  <a:prstClr val="white"/>
                </a:solidFill>
              </a:endParaRPr>
            </a:p>
          </p:txBody>
        </p:sp>
      </p:grpSp>
      <p:grpSp>
        <p:nvGrpSpPr>
          <p:cNvPr id="15" name="Group 50"/>
          <p:cNvGrpSpPr>
            <a:grpSpLocks/>
          </p:cNvGrpSpPr>
          <p:nvPr/>
        </p:nvGrpSpPr>
        <p:grpSpPr bwMode="auto">
          <a:xfrm>
            <a:off x="6460198" y="5430440"/>
            <a:ext cx="2447925" cy="360363"/>
            <a:chOff x="839" y="3475"/>
            <a:chExt cx="1542" cy="227"/>
          </a:xfrm>
        </p:grpSpPr>
        <p:sp>
          <p:nvSpPr>
            <p:cNvPr id="16" name="Rechteck 3"/>
            <p:cNvSpPr/>
            <p:nvPr/>
          </p:nvSpPr>
          <p:spPr>
            <a:xfrm>
              <a:off x="920" y="3521"/>
              <a:ext cx="1373" cy="8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de-DE" dirty="0" err="1" smtClean="0">
                  <a:solidFill>
                    <a:prstClr val="white"/>
                  </a:solidFill>
                </a:rPr>
                <a:t>Row</a:t>
              </a:r>
              <a:r>
                <a:rPr lang="de-DE" dirty="0" smtClean="0">
                  <a:solidFill>
                    <a:prstClr val="white"/>
                  </a:solidFill>
                </a:rPr>
                <a:t> N-1</a:t>
              </a:r>
              <a:endParaRPr lang="de-DE" dirty="0">
                <a:solidFill>
                  <a:prstClr val="white"/>
                </a:solidFill>
              </a:endParaRPr>
            </a:p>
          </p:txBody>
        </p:sp>
        <p:sp>
          <p:nvSpPr>
            <p:cNvPr id="18" name="Abgerundetes Rechteck 42"/>
            <p:cNvSpPr/>
            <p:nvPr/>
          </p:nvSpPr>
          <p:spPr>
            <a:xfrm>
              <a:off x="839" y="3475"/>
              <a:ext cx="1542" cy="227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de-DE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195703731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de-DE" dirty="0" err="1" smtClean="0"/>
              <a:t>Using</a:t>
            </a:r>
            <a:r>
              <a:rPr lang="de-DE" dirty="0" smtClean="0"/>
              <a:t> Segments (I)</a:t>
            </a:r>
          </a:p>
        </p:txBody>
      </p:sp>
      <p:sp>
        <p:nvSpPr>
          <p:cNvPr id="4" name="Inhaltsplatzhalter 2"/>
          <p:cNvSpPr txBox="1">
            <a:spLocks/>
          </p:cNvSpPr>
          <p:nvPr/>
        </p:nvSpPr>
        <p:spPr bwMode="auto">
          <a:xfrm>
            <a:off x="457200" y="1897063"/>
            <a:ext cx="8480425" cy="4054475"/>
          </a:xfrm>
          <a:prstGeom prst="rect">
            <a:avLst/>
          </a:prstGeom>
          <a:ln w="25400" cap="flat" cmpd="sng" algn="ctr">
            <a:solidFill>
              <a:schemeClr val="dk1"/>
            </a:solidFill>
            <a:prstDash val="solid"/>
            <a:miter lim="800000"/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>
              <a:buFont typeface="Arial" pitchFamily="34" charset="0"/>
              <a:buNone/>
              <a:defRPr/>
            </a:pPr>
            <a:r>
              <a:rPr lang="en-US" sz="1400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// includes</a:t>
            </a:r>
          </a:p>
          <a:p>
            <a:pPr>
              <a:buFont typeface="Arial" pitchFamily="34" charset="0"/>
              <a:buNone/>
              <a:defRPr/>
            </a:pPr>
            <a:endParaRPr lang="en-US" sz="1400" dirty="0">
              <a:solidFill>
                <a:prstClr val="black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Font typeface="Arial" pitchFamily="34" charset="0"/>
              <a:buNone/>
              <a:defRPr/>
            </a:pPr>
            <a:r>
              <a:rPr lang="en-US" sz="1400" dirty="0" err="1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main(</a:t>
            </a:r>
            <a:r>
              <a:rPr lang="en-US" sz="1400" dirty="0" err="1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argc</a:t>
            </a:r>
            <a:r>
              <a:rPr lang="en-US" sz="1400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, char *</a:t>
            </a:r>
            <a:r>
              <a:rPr lang="en-US" sz="1400" dirty="0" err="1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argv</a:t>
            </a:r>
            <a:r>
              <a:rPr lang="en-US" sz="1400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[]) </a:t>
            </a:r>
          </a:p>
          <a:p>
            <a:pPr>
              <a:buFont typeface="Arial" pitchFamily="34" charset="0"/>
              <a:buNone/>
              <a:defRPr/>
            </a:pPr>
            <a:r>
              <a:rPr lang="en-US" sz="1400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{  </a:t>
            </a:r>
          </a:p>
          <a:p>
            <a:pPr>
              <a:buFont typeface="Arial" pitchFamily="34" charset="0"/>
              <a:buNone/>
              <a:defRPr/>
            </a:pPr>
            <a:r>
              <a:rPr lang="en-US" sz="1400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	static const </a:t>
            </a:r>
            <a:r>
              <a:rPr lang="en-US" sz="1400" dirty="0" err="1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VLEN = 1 &lt;&lt; 2;    </a:t>
            </a:r>
          </a:p>
          <a:p>
            <a:pPr>
              <a:buFont typeface="Arial" pitchFamily="34" charset="0"/>
              <a:buNone/>
              <a:defRPr/>
            </a:pPr>
            <a:r>
              <a:rPr lang="en-US" sz="1400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	SUCCESS_OR_DIE( </a:t>
            </a:r>
            <a:r>
              <a:rPr lang="en-US" sz="1400" b="1" dirty="0" err="1">
                <a:solidFill>
                  <a:srgbClr val="3B57A0"/>
                </a:solidFill>
                <a:latin typeface="Courier New" pitchFamily="49" charset="0"/>
                <a:cs typeface="Courier New" pitchFamily="49" charset="0"/>
              </a:rPr>
              <a:t>gaspi_proc_init</a:t>
            </a:r>
            <a:r>
              <a:rPr lang="en-US" sz="1400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b="1" dirty="0">
                <a:solidFill>
                  <a:srgbClr val="3B57A0"/>
                </a:solidFill>
                <a:latin typeface="Courier New" pitchFamily="49" charset="0"/>
                <a:cs typeface="Courier New" pitchFamily="49" charset="0"/>
              </a:rPr>
              <a:t>GASPI_BLOCK</a:t>
            </a:r>
            <a:r>
              <a:rPr lang="en-US" sz="1400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) );   </a:t>
            </a:r>
          </a:p>
          <a:p>
            <a:pPr>
              <a:buFont typeface="Arial" pitchFamily="34" charset="0"/>
              <a:buNone/>
              <a:defRPr/>
            </a:pPr>
            <a:r>
              <a:rPr lang="en-US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b="1" dirty="0" err="1" smtClean="0">
                <a:solidFill>
                  <a:srgbClr val="3B57A0"/>
                </a:solidFill>
                <a:latin typeface="Courier New" pitchFamily="49" charset="0"/>
                <a:cs typeface="Courier New" pitchFamily="49" charset="0"/>
              </a:rPr>
              <a:t>gaspi_rank_t</a:t>
            </a:r>
            <a:r>
              <a:rPr lang="en-US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iProc</a:t>
            </a:r>
            <a:r>
              <a:rPr lang="en-US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nProc</a:t>
            </a:r>
            <a:r>
              <a:rPr lang="en-US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;</a:t>
            </a:r>
          </a:p>
          <a:p>
            <a:pPr>
              <a:buFont typeface="Arial" pitchFamily="34" charset="0"/>
              <a:buNone/>
              <a:defRPr/>
            </a:pPr>
            <a:r>
              <a:rPr lang="en-US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   SUCCESS_OR_DIE( </a:t>
            </a:r>
            <a:r>
              <a:rPr lang="en-US" sz="1400" b="1" dirty="0" err="1" smtClean="0">
                <a:solidFill>
                  <a:srgbClr val="3B57A0"/>
                </a:solidFill>
                <a:latin typeface="Courier New" pitchFamily="49" charset="0"/>
                <a:cs typeface="Courier New" pitchFamily="49" charset="0"/>
              </a:rPr>
              <a:t>gaspi_proc_rank</a:t>
            </a:r>
            <a:r>
              <a:rPr lang="en-US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(&amp;</a:t>
            </a:r>
            <a:r>
              <a:rPr lang="en-US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iProc</a:t>
            </a:r>
            <a:r>
              <a:rPr lang="en-US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));  </a:t>
            </a:r>
          </a:p>
          <a:p>
            <a:pPr>
              <a:buFont typeface="Arial" pitchFamily="34" charset="0"/>
              <a:buNone/>
              <a:defRPr/>
            </a:pPr>
            <a:r>
              <a:rPr lang="en-US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   SUCCESS_OR_DIE( </a:t>
            </a:r>
            <a:r>
              <a:rPr lang="en-US" sz="1400" b="1" dirty="0" err="1" smtClean="0">
                <a:solidFill>
                  <a:srgbClr val="3B57A0"/>
                </a:solidFill>
                <a:latin typeface="Courier New" pitchFamily="49" charset="0"/>
                <a:cs typeface="Courier New" pitchFamily="49" charset="0"/>
              </a:rPr>
              <a:t>gaspi_proc_num</a:t>
            </a:r>
            <a:r>
              <a:rPr lang="en-US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(&amp;</a:t>
            </a:r>
            <a:r>
              <a:rPr lang="en-US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nProc</a:t>
            </a:r>
            <a:r>
              <a:rPr lang="en-US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)); </a:t>
            </a:r>
            <a:endParaRPr lang="en-US" sz="1400" dirty="0">
              <a:solidFill>
                <a:prstClr val="black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Font typeface="Arial" pitchFamily="34" charset="0"/>
              <a:buNone/>
              <a:defRPr/>
            </a:pPr>
            <a:endParaRPr lang="en-US" sz="1400" dirty="0">
              <a:solidFill>
                <a:prstClr val="black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Font typeface="Arial" pitchFamily="34" charset="0"/>
              <a:buNone/>
              <a:defRPr/>
            </a:pPr>
            <a:r>
              <a:rPr lang="en-US" sz="1400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400" b="1" dirty="0" err="1">
                <a:solidFill>
                  <a:srgbClr val="3B57A0"/>
                </a:solidFill>
                <a:latin typeface="Courier New" pitchFamily="49" charset="0"/>
                <a:cs typeface="Courier New" pitchFamily="49" charset="0"/>
              </a:rPr>
              <a:t>gaspi_segment_id_t</a:t>
            </a:r>
            <a:r>
              <a:rPr lang="en-US" sz="1400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const </a:t>
            </a:r>
            <a:r>
              <a:rPr lang="en-US" sz="1400" dirty="0" err="1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segment_id</a:t>
            </a:r>
            <a:r>
              <a:rPr lang="en-US" sz="1400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= 0;  </a:t>
            </a:r>
          </a:p>
          <a:p>
            <a:pPr>
              <a:buFont typeface="Arial" pitchFamily="34" charset="0"/>
              <a:buNone/>
              <a:defRPr/>
            </a:pPr>
            <a:r>
              <a:rPr lang="en-US" sz="1400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400" b="1" dirty="0" err="1">
                <a:solidFill>
                  <a:srgbClr val="3B57A0"/>
                </a:solidFill>
                <a:latin typeface="Courier New" pitchFamily="49" charset="0"/>
                <a:cs typeface="Courier New" pitchFamily="49" charset="0"/>
              </a:rPr>
              <a:t>gaspi_size_t</a:t>
            </a:r>
            <a:r>
              <a:rPr lang="en-US" sz="1400" b="1" dirty="0">
                <a:solidFill>
                  <a:srgbClr val="3B57A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     const </a:t>
            </a:r>
            <a:r>
              <a:rPr lang="en-US" sz="1400" dirty="0" err="1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segment_size</a:t>
            </a:r>
            <a:r>
              <a:rPr lang="en-US" sz="1400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= VLEN * </a:t>
            </a:r>
            <a:r>
              <a:rPr lang="en-US" sz="1400" dirty="0" err="1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sizeof</a:t>
            </a:r>
            <a:r>
              <a:rPr lang="en-US" sz="1400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(double);  </a:t>
            </a:r>
          </a:p>
          <a:p>
            <a:pPr>
              <a:buFont typeface="Arial" pitchFamily="34" charset="0"/>
              <a:buNone/>
              <a:defRPr/>
            </a:pPr>
            <a:endParaRPr lang="en-US" sz="1400" dirty="0">
              <a:solidFill>
                <a:prstClr val="black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Font typeface="Arial" pitchFamily="34" charset="0"/>
              <a:buNone/>
              <a:defRPr/>
            </a:pPr>
            <a:r>
              <a:rPr lang="en-US" sz="1400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	SUCCESS_OR_DIE ( </a:t>
            </a:r>
            <a:r>
              <a:rPr lang="en-US" sz="1400" b="1" dirty="0" err="1">
                <a:solidFill>
                  <a:srgbClr val="3B57A0"/>
                </a:solidFill>
                <a:latin typeface="Courier New" pitchFamily="49" charset="0"/>
                <a:cs typeface="Courier New" pitchFamily="49" charset="0"/>
              </a:rPr>
              <a:t>gaspi_segment_create</a:t>
            </a:r>
            <a:r>
              <a:rPr lang="en-US" sz="1400" b="1" dirty="0">
                <a:solidFill>
                  <a:srgbClr val="3B57A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( </a:t>
            </a:r>
            <a:r>
              <a:rPr lang="en-US" sz="1400" dirty="0" err="1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segment_id</a:t>
            </a:r>
            <a:r>
              <a:rPr lang="en-US" sz="1400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segment_size</a:t>
            </a:r>
            <a:r>
              <a:rPr lang="en-US" sz="1400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                      									   , </a:t>
            </a:r>
            <a:r>
              <a:rPr lang="en-US" sz="1400" b="1" dirty="0">
                <a:solidFill>
                  <a:srgbClr val="3B57A0"/>
                </a:solidFill>
                <a:latin typeface="Courier New" pitchFamily="49" charset="0"/>
                <a:cs typeface="Courier New" pitchFamily="49" charset="0"/>
              </a:rPr>
              <a:t>GASPI_GROUP_ALL</a:t>
            </a:r>
            <a:r>
              <a:rPr lang="en-US" sz="1400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b="1" dirty="0">
                <a:solidFill>
                  <a:srgbClr val="3B57A0"/>
                </a:solidFill>
                <a:latin typeface="Courier New" pitchFamily="49" charset="0"/>
                <a:cs typeface="Courier New" pitchFamily="49" charset="0"/>
              </a:rPr>
              <a:t>GASPI_BLOCK</a:t>
            </a:r>
          </a:p>
          <a:p>
            <a:pPr>
              <a:buFont typeface="Arial" pitchFamily="34" charset="0"/>
              <a:buNone/>
              <a:defRPr/>
            </a:pPr>
            <a:r>
              <a:rPr lang="en-US" sz="1400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                                         , </a:t>
            </a:r>
            <a:r>
              <a:rPr lang="en-US" sz="1400" b="1" dirty="0">
                <a:solidFill>
                  <a:srgbClr val="3B57A0"/>
                </a:solidFill>
                <a:latin typeface="Courier New" pitchFamily="49" charset="0"/>
                <a:cs typeface="Courier New" pitchFamily="49" charset="0"/>
              </a:rPr>
              <a:t>GASPI_MEM_UNINITIALIZED</a:t>
            </a:r>
            <a:r>
              <a:rPr lang="en-US" sz="1400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) );      </a:t>
            </a:r>
          </a:p>
          <a:p>
            <a:pPr>
              <a:buFont typeface="Arial" pitchFamily="34" charset="0"/>
              <a:buNone/>
              <a:defRPr/>
            </a:pPr>
            <a:endParaRPr lang="en-US" sz="1400" dirty="0">
              <a:solidFill>
                <a:prstClr val="black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Font typeface="Arial" pitchFamily="34" charset="0"/>
              <a:buNone/>
              <a:defRPr/>
            </a:pPr>
            <a:r>
              <a:rPr lang="en-US" sz="1400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xmlns="" val="273124330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de-DE" smtClean="0"/>
              <a:t>Using Segments (II)</a:t>
            </a:r>
          </a:p>
        </p:txBody>
      </p:sp>
      <p:sp>
        <p:nvSpPr>
          <p:cNvPr id="53250" name="Rectangle 3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lnSpc>
                <a:spcPct val="80000"/>
              </a:lnSpc>
              <a:buFont typeface="Arial" charset="0"/>
              <a:buNone/>
            </a:pPr>
            <a:endParaRPr lang="de-DE" sz="1400" smtClean="0">
              <a:latin typeface="Courier New" pitchFamily="49" charset="0"/>
            </a:endParaRPr>
          </a:p>
          <a:p>
            <a:pPr>
              <a:lnSpc>
                <a:spcPct val="80000"/>
              </a:lnSpc>
              <a:buFont typeface="Arial" charset="0"/>
              <a:buNone/>
            </a:pPr>
            <a:r>
              <a:rPr lang="de-DE" sz="1400" smtClean="0">
                <a:latin typeface="Courier New" pitchFamily="49" charset="0"/>
              </a:rPr>
              <a:t>	</a:t>
            </a:r>
          </a:p>
        </p:txBody>
      </p:sp>
      <p:sp>
        <p:nvSpPr>
          <p:cNvPr id="4" name="Inhaltsplatzhalter 2"/>
          <p:cNvSpPr txBox="1">
            <a:spLocks/>
          </p:cNvSpPr>
          <p:nvPr/>
        </p:nvSpPr>
        <p:spPr bwMode="auto">
          <a:xfrm>
            <a:off x="457200" y="2144713"/>
            <a:ext cx="8229600" cy="3671887"/>
          </a:xfrm>
          <a:prstGeom prst="rect">
            <a:avLst/>
          </a:prstGeom>
          <a:ln w="25400" cap="flat" cmpd="sng" algn="ctr">
            <a:solidFill>
              <a:schemeClr val="dk1"/>
            </a:solidFill>
            <a:prstDash val="solid"/>
            <a:miter lim="800000"/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>
              <a:buFont typeface="Arial" charset="0"/>
              <a:buNone/>
            </a:pPr>
            <a:r>
              <a:rPr lang="en-US" sz="14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b="1" dirty="0" err="1">
                <a:solidFill>
                  <a:srgbClr val="3B57A0"/>
                </a:solidFill>
                <a:latin typeface="Courier New" pitchFamily="49" charset="0"/>
                <a:cs typeface="Courier New" pitchFamily="49" charset="0"/>
              </a:rPr>
              <a:t>gaspi_pointer_t</a:t>
            </a:r>
            <a:r>
              <a:rPr lang="en-US" sz="14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array;  </a:t>
            </a:r>
          </a:p>
          <a:p>
            <a:pPr>
              <a:buFont typeface="Arial" charset="0"/>
              <a:buNone/>
            </a:pPr>
            <a:r>
              <a:rPr lang="en-US" sz="14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	SUCCESS_OR_DIE( </a:t>
            </a:r>
            <a:r>
              <a:rPr lang="en-US" sz="1400" b="1" dirty="0" err="1">
                <a:solidFill>
                  <a:srgbClr val="3B57A0"/>
                </a:solidFill>
                <a:latin typeface="Courier New" pitchFamily="49" charset="0"/>
                <a:cs typeface="Courier New" pitchFamily="49" charset="0"/>
              </a:rPr>
              <a:t>gaspi_segment_ptr</a:t>
            </a:r>
            <a:r>
              <a:rPr lang="en-US" sz="1400" b="1" dirty="0">
                <a:solidFill>
                  <a:srgbClr val="3B57A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segment_id</a:t>
            </a:r>
            <a:r>
              <a:rPr lang="en-US" sz="14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, &amp;array) );    </a:t>
            </a:r>
          </a:p>
          <a:p>
            <a:pPr>
              <a:buFont typeface="Arial" charset="0"/>
              <a:buNone/>
            </a:pPr>
            <a:endParaRPr lang="en-US" sz="1400" dirty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Font typeface="Arial" charset="0"/>
              <a:buNone/>
            </a:pPr>
            <a:r>
              <a:rPr lang="en-US" sz="14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	for (</a:t>
            </a:r>
            <a:r>
              <a:rPr lang="en-US" sz="14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j = 0; j &lt; VLEN; ++j)  </a:t>
            </a:r>
          </a:p>
          <a:p>
            <a:pPr>
              <a:buFont typeface="Arial" charset="0"/>
              <a:buNone/>
            </a:pPr>
            <a:r>
              <a:rPr lang="en-US" sz="14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 {      </a:t>
            </a:r>
          </a:p>
          <a:p>
            <a:pPr>
              <a:buFont typeface="Arial" charset="0"/>
              <a:buNone/>
            </a:pPr>
            <a:r>
              <a:rPr lang="en-US" sz="14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		</a:t>
            </a:r>
            <a:r>
              <a:rPr lang="en-US" sz="14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((</a:t>
            </a:r>
            <a:r>
              <a:rPr lang="en-US" sz="14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double *)array )[j]= (double)( </a:t>
            </a:r>
            <a:r>
              <a:rPr lang="en-US" sz="14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iProc</a:t>
            </a:r>
            <a:r>
              <a:rPr lang="en-US" sz="14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* VLEN + j ); </a:t>
            </a:r>
          </a:p>
          <a:p>
            <a:pPr>
              <a:buFont typeface="Arial" charset="0"/>
              <a:buNone/>
            </a:pPr>
            <a:r>
              <a:rPr lang="en-US" sz="14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		 </a:t>
            </a:r>
            <a:r>
              <a:rPr lang="en-US" sz="1400" b="1" dirty="0" err="1" smtClean="0">
                <a:solidFill>
                  <a:srgbClr val="3B57A0"/>
                </a:solidFill>
                <a:latin typeface="Courier New" pitchFamily="49" charset="0"/>
                <a:cs typeface="Courier New" pitchFamily="49" charset="0"/>
              </a:rPr>
              <a:t>printf</a:t>
            </a:r>
            <a:r>
              <a:rPr lang="en-US" sz="14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 "rank %d </a:t>
            </a:r>
            <a:r>
              <a:rPr lang="en-US" sz="14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elem</a:t>
            </a:r>
            <a:r>
              <a:rPr lang="en-US" sz="14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%d: %f \n„</a:t>
            </a:r>
          </a:p>
          <a:p>
            <a:pPr>
              <a:buFont typeface="Arial" charset="0"/>
              <a:buNone/>
            </a:pPr>
            <a:r>
              <a:rPr lang="en-US" sz="14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                    , </a:t>
            </a:r>
            <a:r>
              <a:rPr lang="en-US" sz="14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iProc,j</a:t>
            </a:r>
            <a:r>
              <a:rPr lang="en-US" sz="14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,( (double *)array )[j] );    </a:t>
            </a:r>
          </a:p>
          <a:p>
            <a:pPr>
              <a:buFont typeface="Arial" charset="0"/>
              <a:buNone/>
            </a:pPr>
            <a:r>
              <a:rPr lang="en-US" sz="14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 } </a:t>
            </a:r>
          </a:p>
          <a:p>
            <a:pPr>
              <a:buFont typeface="Arial" charset="0"/>
              <a:buNone/>
            </a:pPr>
            <a:r>
              <a:rPr lang="en-US" sz="14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</a:t>
            </a:r>
          </a:p>
          <a:p>
            <a:pPr>
              <a:buFont typeface="Arial" charset="0"/>
              <a:buNone/>
            </a:pPr>
            <a:r>
              <a:rPr lang="en-US" sz="14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	SUCCESS_OR_DIE( </a:t>
            </a:r>
            <a:r>
              <a:rPr lang="en-US" sz="1400" b="1" dirty="0" err="1">
                <a:solidFill>
                  <a:srgbClr val="3B57A0"/>
                </a:solidFill>
                <a:latin typeface="Courier New" pitchFamily="49" charset="0"/>
                <a:cs typeface="Courier New" pitchFamily="49" charset="0"/>
              </a:rPr>
              <a:t>gaspi_proc_term</a:t>
            </a:r>
            <a:r>
              <a:rPr lang="en-US" sz="14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(GASPI_BLOCK) );   </a:t>
            </a:r>
          </a:p>
          <a:p>
            <a:pPr>
              <a:buFont typeface="Arial" charset="0"/>
              <a:buNone/>
            </a:pPr>
            <a:r>
              <a:rPr lang="en-US" sz="14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	return EXIT_SUCCESS;</a:t>
            </a:r>
          </a:p>
          <a:p>
            <a:pPr>
              <a:buFont typeface="Arial" charset="0"/>
              <a:buNone/>
            </a:pPr>
            <a:r>
              <a:rPr lang="en-US" sz="14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xmlns="" val="177344887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Rectang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de-DE" smtClean="0"/>
              <a:t>One-sided Communication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1" name="Picture 9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43000" y="2658333"/>
            <a:ext cx="5760720" cy="231413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</p:pic>
      <p:sp>
        <p:nvSpPr>
          <p:cNvPr id="56322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de-DE" smtClean="0"/>
              <a:t>GASPI One-sided Communication</a:t>
            </a:r>
          </a:p>
        </p:txBody>
      </p:sp>
      <p:sp>
        <p:nvSpPr>
          <p:cNvPr id="56323" name="Rectangle 3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de-DE" dirty="0" err="1" smtClean="0"/>
              <a:t>gaspi_write</a:t>
            </a:r>
            <a:endParaRPr lang="de-DE" dirty="0" smtClean="0"/>
          </a:p>
        </p:txBody>
      </p:sp>
      <p:sp>
        <p:nvSpPr>
          <p:cNvPr id="56324" name="Rectangle 3"/>
          <p:cNvSpPr>
            <a:spLocks/>
          </p:cNvSpPr>
          <p:nvPr/>
        </p:nvSpPr>
        <p:spPr bwMode="auto">
          <a:xfrm>
            <a:off x="457200" y="5202238"/>
            <a:ext cx="8229600" cy="4229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742950" lvl="1" indent="-285750" eaLnBrk="0" hangingPunct="0">
              <a:spcBef>
                <a:spcPct val="20000"/>
              </a:spcBef>
              <a:buFont typeface="Arial" charset="0"/>
              <a:buChar char="–"/>
            </a:pPr>
            <a:r>
              <a:rPr lang="de-DE" sz="2400" dirty="0">
                <a:solidFill>
                  <a:srgbClr val="3B57A0"/>
                </a:solidFill>
                <a:latin typeface="Calibri" pitchFamily="34" charset="0"/>
              </a:rPr>
              <a:t>Post a </a:t>
            </a:r>
            <a:r>
              <a:rPr lang="de-DE" sz="2400" dirty="0" err="1">
                <a:solidFill>
                  <a:srgbClr val="3B57A0"/>
                </a:solidFill>
                <a:latin typeface="Calibri" pitchFamily="34" charset="0"/>
              </a:rPr>
              <a:t>put</a:t>
            </a:r>
            <a:r>
              <a:rPr lang="de-DE" sz="2400" dirty="0">
                <a:solidFill>
                  <a:srgbClr val="3B57A0"/>
                </a:solidFill>
                <a:latin typeface="Calibri" pitchFamily="34" charset="0"/>
              </a:rPr>
              <a:t> </a:t>
            </a:r>
            <a:r>
              <a:rPr lang="de-DE" sz="2400" dirty="0" err="1">
                <a:solidFill>
                  <a:srgbClr val="3B57A0"/>
                </a:solidFill>
                <a:latin typeface="Calibri" pitchFamily="34" charset="0"/>
              </a:rPr>
              <a:t>request</a:t>
            </a:r>
            <a:r>
              <a:rPr lang="de-DE" sz="2400" dirty="0">
                <a:solidFill>
                  <a:srgbClr val="3B57A0"/>
                </a:solidFill>
                <a:latin typeface="Calibri" pitchFamily="34" charset="0"/>
              </a:rPr>
              <a:t> </a:t>
            </a:r>
            <a:r>
              <a:rPr lang="de-DE" sz="2400" dirty="0" err="1">
                <a:solidFill>
                  <a:srgbClr val="3B57A0"/>
                </a:solidFill>
                <a:latin typeface="Calibri" pitchFamily="34" charset="0"/>
              </a:rPr>
              <a:t>into</a:t>
            </a:r>
            <a:r>
              <a:rPr lang="de-DE" sz="2400" dirty="0">
                <a:solidFill>
                  <a:srgbClr val="3B57A0"/>
                </a:solidFill>
                <a:latin typeface="Calibri" pitchFamily="34" charset="0"/>
              </a:rPr>
              <a:t> a </a:t>
            </a:r>
            <a:r>
              <a:rPr lang="de-DE" sz="2400" dirty="0" err="1">
                <a:solidFill>
                  <a:srgbClr val="3B57A0"/>
                </a:solidFill>
                <a:latin typeface="Calibri" pitchFamily="34" charset="0"/>
              </a:rPr>
              <a:t>given</a:t>
            </a:r>
            <a:r>
              <a:rPr lang="de-DE" sz="2400" dirty="0">
                <a:solidFill>
                  <a:srgbClr val="3B57A0"/>
                </a:solidFill>
                <a:latin typeface="Calibri" pitchFamily="34" charset="0"/>
              </a:rPr>
              <a:t> </a:t>
            </a:r>
            <a:r>
              <a:rPr lang="de-DE" sz="2400" dirty="0" err="1">
                <a:solidFill>
                  <a:srgbClr val="3B57A0"/>
                </a:solidFill>
                <a:latin typeface="Calibri" pitchFamily="34" charset="0"/>
              </a:rPr>
              <a:t>queue</a:t>
            </a:r>
            <a:r>
              <a:rPr lang="de-DE" sz="2400" dirty="0">
                <a:solidFill>
                  <a:srgbClr val="3B57A0"/>
                </a:solidFill>
                <a:latin typeface="Calibri" pitchFamily="34" charset="0"/>
              </a:rPr>
              <a:t> </a:t>
            </a:r>
            <a:r>
              <a:rPr lang="de-DE" sz="2400" dirty="0" err="1">
                <a:solidFill>
                  <a:srgbClr val="3B57A0"/>
                </a:solidFill>
                <a:latin typeface="Calibri" pitchFamily="34" charset="0"/>
              </a:rPr>
              <a:t>for</a:t>
            </a:r>
            <a:r>
              <a:rPr lang="de-DE" sz="2400" dirty="0">
                <a:solidFill>
                  <a:srgbClr val="3B57A0"/>
                </a:solidFill>
                <a:latin typeface="Calibri" pitchFamily="34" charset="0"/>
              </a:rPr>
              <a:t> </a:t>
            </a:r>
            <a:r>
              <a:rPr lang="de-DE" sz="2400" dirty="0" err="1">
                <a:solidFill>
                  <a:srgbClr val="3B57A0"/>
                </a:solidFill>
                <a:latin typeface="Calibri" pitchFamily="34" charset="0"/>
              </a:rPr>
              <a:t>transfering</a:t>
            </a:r>
            <a:r>
              <a:rPr lang="de-DE" sz="2400" dirty="0">
                <a:solidFill>
                  <a:srgbClr val="3B57A0"/>
                </a:solidFill>
                <a:latin typeface="Calibri" pitchFamily="34" charset="0"/>
              </a:rPr>
              <a:t> </a:t>
            </a:r>
            <a:r>
              <a:rPr lang="de-DE" sz="2400" dirty="0" err="1">
                <a:solidFill>
                  <a:srgbClr val="3B57A0"/>
                </a:solidFill>
                <a:latin typeface="Calibri" pitchFamily="34" charset="0"/>
              </a:rPr>
              <a:t>data</a:t>
            </a:r>
            <a:r>
              <a:rPr lang="de-DE" sz="2400" dirty="0">
                <a:solidFill>
                  <a:srgbClr val="3B57A0"/>
                </a:solidFill>
                <a:latin typeface="Calibri" pitchFamily="34" charset="0"/>
              </a:rPr>
              <a:t> </a:t>
            </a:r>
            <a:r>
              <a:rPr lang="de-DE" sz="2400" dirty="0" err="1">
                <a:solidFill>
                  <a:srgbClr val="3B57A0"/>
                </a:solidFill>
                <a:latin typeface="Calibri" pitchFamily="34" charset="0"/>
              </a:rPr>
              <a:t>from</a:t>
            </a:r>
            <a:r>
              <a:rPr lang="de-DE" sz="2400" dirty="0">
                <a:solidFill>
                  <a:srgbClr val="3B57A0"/>
                </a:solidFill>
                <a:latin typeface="Calibri" pitchFamily="34" charset="0"/>
              </a:rPr>
              <a:t> a </a:t>
            </a:r>
            <a:r>
              <a:rPr lang="de-DE" sz="2400" dirty="0" err="1">
                <a:solidFill>
                  <a:srgbClr val="3B57A0"/>
                </a:solidFill>
                <a:latin typeface="Calibri" pitchFamily="34" charset="0"/>
              </a:rPr>
              <a:t>local</a:t>
            </a:r>
            <a:r>
              <a:rPr lang="de-DE" sz="2400" dirty="0">
                <a:solidFill>
                  <a:srgbClr val="3B57A0"/>
                </a:solidFill>
                <a:latin typeface="Calibri" pitchFamily="34" charset="0"/>
              </a:rPr>
              <a:t> </a:t>
            </a:r>
            <a:r>
              <a:rPr lang="de-DE" sz="2400" dirty="0" err="1">
                <a:solidFill>
                  <a:srgbClr val="3B57A0"/>
                </a:solidFill>
                <a:latin typeface="Calibri" pitchFamily="34" charset="0"/>
              </a:rPr>
              <a:t>segment</a:t>
            </a:r>
            <a:r>
              <a:rPr lang="de-DE" sz="2400" dirty="0">
                <a:solidFill>
                  <a:srgbClr val="3B57A0"/>
                </a:solidFill>
                <a:latin typeface="Calibri" pitchFamily="34" charset="0"/>
              </a:rPr>
              <a:t> </a:t>
            </a:r>
            <a:r>
              <a:rPr lang="de-DE" sz="2400" dirty="0" err="1">
                <a:solidFill>
                  <a:srgbClr val="3B57A0"/>
                </a:solidFill>
                <a:latin typeface="Calibri" pitchFamily="34" charset="0"/>
              </a:rPr>
              <a:t>into</a:t>
            </a:r>
            <a:r>
              <a:rPr lang="de-DE" sz="2400" dirty="0">
                <a:solidFill>
                  <a:srgbClr val="3B57A0"/>
                </a:solidFill>
                <a:latin typeface="Calibri" pitchFamily="34" charset="0"/>
              </a:rPr>
              <a:t> a remote </a:t>
            </a:r>
            <a:r>
              <a:rPr lang="de-DE" sz="2400" dirty="0" err="1">
                <a:solidFill>
                  <a:srgbClr val="3B57A0"/>
                </a:solidFill>
                <a:latin typeface="Calibri" pitchFamily="34" charset="0"/>
              </a:rPr>
              <a:t>segment</a:t>
            </a:r>
            <a:endParaRPr lang="de-DE" sz="2400" dirty="0">
              <a:solidFill>
                <a:srgbClr val="3B57A0"/>
              </a:solidFill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Rectangle 3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de-DE" smtClean="0"/>
              <a:t>gaspi_read</a:t>
            </a:r>
          </a:p>
        </p:txBody>
      </p:sp>
      <p:pic>
        <p:nvPicPr>
          <p:cNvPr id="57346" name="Picture 9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52499" y="2513859"/>
            <a:ext cx="4619625" cy="22851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7347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de-DE" smtClean="0"/>
              <a:t>GASPI One-sided Communication</a:t>
            </a:r>
          </a:p>
        </p:txBody>
      </p:sp>
      <p:sp>
        <p:nvSpPr>
          <p:cNvPr id="57348" name="Rectangle 3"/>
          <p:cNvSpPr>
            <a:spLocks/>
          </p:cNvSpPr>
          <p:nvPr/>
        </p:nvSpPr>
        <p:spPr bwMode="auto">
          <a:xfrm>
            <a:off x="457200" y="5313363"/>
            <a:ext cx="8229600" cy="4229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742950" lvl="1" indent="-285750" eaLnBrk="0" hangingPunct="0">
              <a:spcBef>
                <a:spcPct val="20000"/>
              </a:spcBef>
              <a:buFont typeface="Arial" charset="0"/>
              <a:buChar char="–"/>
            </a:pPr>
            <a:r>
              <a:rPr lang="de-DE" sz="2400">
                <a:solidFill>
                  <a:srgbClr val="3B57A0"/>
                </a:solidFill>
                <a:latin typeface="Calibri" pitchFamily="34" charset="0"/>
              </a:rPr>
              <a:t>Post a get request into a given queue for transfering data from a remote segment into a local segment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Rectangle 3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de-DE" dirty="0" err="1" smtClean="0"/>
              <a:t>gaspi_wait</a:t>
            </a:r>
            <a:endParaRPr lang="de-DE" dirty="0" smtClean="0"/>
          </a:p>
        </p:txBody>
      </p:sp>
      <p:sp>
        <p:nvSpPr>
          <p:cNvPr id="58370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de-DE" smtClean="0"/>
              <a:t>GASPI One-sided Communication</a:t>
            </a:r>
          </a:p>
        </p:txBody>
      </p:sp>
      <p:pic>
        <p:nvPicPr>
          <p:cNvPr id="58371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11225" y="2614613"/>
            <a:ext cx="4073525" cy="895350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</p:spPr>
      </p:pic>
      <p:sp>
        <p:nvSpPr>
          <p:cNvPr id="58372" name="Rectangle 3"/>
          <p:cNvSpPr>
            <a:spLocks/>
          </p:cNvSpPr>
          <p:nvPr/>
        </p:nvSpPr>
        <p:spPr bwMode="auto">
          <a:xfrm>
            <a:off x="457200" y="3683000"/>
            <a:ext cx="8229600" cy="4229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742950" lvl="1" indent="-285750" eaLnBrk="0" hangingPunct="0">
              <a:spcBef>
                <a:spcPct val="20000"/>
              </a:spcBef>
              <a:buFont typeface="Arial" charset="0"/>
              <a:buChar char="–"/>
            </a:pPr>
            <a:r>
              <a:rPr lang="de-DE" sz="2400" dirty="0" err="1">
                <a:solidFill>
                  <a:srgbClr val="3B57A0"/>
                </a:solidFill>
                <a:latin typeface="Calibri" pitchFamily="34" charset="0"/>
              </a:rPr>
              <a:t>W</a:t>
            </a:r>
            <a:r>
              <a:rPr lang="de-DE" sz="2400" dirty="0" err="1" smtClean="0">
                <a:solidFill>
                  <a:srgbClr val="3B57A0"/>
                </a:solidFill>
                <a:latin typeface="Calibri" pitchFamily="34" charset="0"/>
              </a:rPr>
              <a:t>ait</a:t>
            </a:r>
            <a:r>
              <a:rPr lang="de-DE" sz="2400" dirty="0" smtClean="0">
                <a:solidFill>
                  <a:srgbClr val="3B57A0"/>
                </a:solidFill>
                <a:latin typeface="Calibri" pitchFamily="34" charset="0"/>
              </a:rPr>
              <a:t> </a:t>
            </a:r>
            <a:r>
              <a:rPr lang="de-DE" sz="2400" dirty="0">
                <a:solidFill>
                  <a:srgbClr val="3B57A0"/>
                </a:solidFill>
                <a:latin typeface="Calibri" pitchFamily="34" charset="0"/>
              </a:rPr>
              <a:t>on </a:t>
            </a:r>
            <a:r>
              <a:rPr lang="de-DE" sz="2400" dirty="0" err="1">
                <a:solidFill>
                  <a:srgbClr val="3B57A0"/>
                </a:solidFill>
                <a:latin typeface="Calibri" pitchFamily="34" charset="0"/>
              </a:rPr>
              <a:t>local</a:t>
            </a:r>
            <a:r>
              <a:rPr lang="de-DE" sz="2400" dirty="0">
                <a:solidFill>
                  <a:srgbClr val="3B57A0"/>
                </a:solidFill>
                <a:latin typeface="Calibri" pitchFamily="34" charset="0"/>
              </a:rPr>
              <a:t> </a:t>
            </a:r>
            <a:r>
              <a:rPr lang="de-DE" sz="2400" dirty="0" err="1">
                <a:solidFill>
                  <a:srgbClr val="3B57A0"/>
                </a:solidFill>
                <a:latin typeface="Calibri" pitchFamily="34" charset="0"/>
              </a:rPr>
              <a:t>completion</a:t>
            </a:r>
            <a:r>
              <a:rPr lang="de-DE" sz="2400" dirty="0">
                <a:solidFill>
                  <a:srgbClr val="3B57A0"/>
                </a:solidFill>
                <a:latin typeface="Calibri" pitchFamily="34" charset="0"/>
              </a:rPr>
              <a:t> </a:t>
            </a:r>
            <a:r>
              <a:rPr lang="de-DE" sz="2400" dirty="0" err="1">
                <a:solidFill>
                  <a:srgbClr val="3B57A0"/>
                </a:solidFill>
                <a:latin typeface="Calibri" pitchFamily="34" charset="0"/>
              </a:rPr>
              <a:t>of</a:t>
            </a:r>
            <a:r>
              <a:rPr lang="de-DE" sz="2400" dirty="0">
                <a:solidFill>
                  <a:srgbClr val="3B57A0"/>
                </a:solidFill>
                <a:latin typeface="Calibri" pitchFamily="34" charset="0"/>
              </a:rPr>
              <a:t> all </a:t>
            </a:r>
            <a:r>
              <a:rPr lang="de-DE" sz="2400" dirty="0" err="1">
                <a:solidFill>
                  <a:srgbClr val="3B57A0"/>
                </a:solidFill>
                <a:latin typeface="Calibri" pitchFamily="34" charset="0"/>
              </a:rPr>
              <a:t>requests</a:t>
            </a:r>
            <a:r>
              <a:rPr lang="de-DE" sz="2400" dirty="0">
                <a:solidFill>
                  <a:srgbClr val="3B57A0"/>
                </a:solidFill>
                <a:latin typeface="Calibri" pitchFamily="34" charset="0"/>
              </a:rPr>
              <a:t> in a </a:t>
            </a:r>
            <a:r>
              <a:rPr lang="de-DE" sz="2400" dirty="0" err="1">
                <a:solidFill>
                  <a:srgbClr val="3B57A0"/>
                </a:solidFill>
                <a:latin typeface="Calibri" pitchFamily="34" charset="0"/>
              </a:rPr>
              <a:t>given</a:t>
            </a:r>
            <a:r>
              <a:rPr lang="de-DE" sz="2400" dirty="0">
                <a:solidFill>
                  <a:srgbClr val="3B57A0"/>
                </a:solidFill>
                <a:latin typeface="Calibri" pitchFamily="34" charset="0"/>
              </a:rPr>
              <a:t> </a:t>
            </a:r>
            <a:r>
              <a:rPr lang="de-DE" sz="2400" dirty="0" err="1">
                <a:solidFill>
                  <a:srgbClr val="3B57A0"/>
                </a:solidFill>
                <a:latin typeface="Calibri" pitchFamily="34" charset="0"/>
              </a:rPr>
              <a:t>queue</a:t>
            </a:r>
            <a:endParaRPr lang="de-DE" sz="2400" dirty="0">
              <a:solidFill>
                <a:srgbClr val="3B57A0"/>
              </a:solidFill>
              <a:latin typeface="Calibri" pitchFamily="34" charset="0"/>
            </a:endParaRPr>
          </a:p>
          <a:p>
            <a:pPr marL="742950" lvl="1" indent="-285750" eaLnBrk="0" hangingPunct="0">
              <a:spcBef>
                <a:spcPct val="20000"/>
              </a:spcBef>
              <a:buFont typeface="Arial" charset="0"/>
              <a:buChar char="–"/>
            </a:pPr>
            <a:r>
              <a:rPr lang="de-DE" sz="2400" dirty="0">
                <a:solidFill>
                  <a:srgbClr val="3B57A0"/>
                </a:solidFill>
                <a:latin typeface="Calibri" pitchFamily="34" charset="0"/>
              </a:rPr>
              <a:t>After </a:t>
            </a:r>
            <a:r>
              <a:rPr lang="de-DE" sz="2400" dirty="0" err="1">
                <a:solidFill>
                  <a:srgbClr val="3B57A0"/>
                </a:solidFill>
                <a:latin typeface="Calibri" pitchFamily="34" charset="0"/>
              </a:rPr>
              <a:t>successfull</a:t>
            </a:r>
            <a:r>
              <a:rPr lang="de-DE" sz="2400" dirty="0">
                <a:solidFill>
                  <a:srgbClr val="3B57A0"/>
                </a:solidFill>
                <a:latin typeface="Calibri" pitchFamily="34" charset="0"/>
              </a:rPr>
              <a:t> </a:t>
            </a:r>
            <a:r>
              <a:rPr lang="de-DE" sz="2400" dirty="0" err="1">
                <a:solidFill>
                  <a:srgbClr val="3B57A0"/>
                </a:solidFill>
                <a:latin typeface="Calibri" pitchFamily="34" charset="0"/>
              </a:rPr>
              <a:t>completion</a:t>
            </a:r>
            <a:r>
              <a:rPr lang="de-DE" sz="2400" dirty="0">
                <a:solidFill>
                  <a:srgbClr val="3B57A0"/>
                </a:solidFill>
                <a:latin typeface="Calibri" pitchFamily="34" charset="0"/>
              </a:rPr>
              <a:t>, all </a:t>
            </a:r>
            <a:r>
              <a:rPr lang="de-DE" sz="2400" dirty="0" err="1">
                <a:solidFill>
                  <a:srgbClr val="3B57A0"/>
                </a:solidFill>
                <a:latin typeface="Calibri" pitchFamily="34" charset="0"/>
              </a:rPr>
              <a:t>involved</a:t>
            </a:r>
            <a:r>
              <a:rPr lang="de-DE" sz="2400" dirty="0">
                <a:solidFill>
                  <a:srgbClr val="3B57A0"/>
                </a:solidFill>
                <a:latin typeface="Calibri" pitchFamily="34" charset="0"/>
              </a:rPr>
              <a:t> </a:t>
            </a:r>
            <a:r>
              <a:rPr lang="de-DE" sz="2400" dirty="0" err="1">
                <a:solidFill>
                  <a:srgbClr val="3B57A0"/>
                </a:solidFill>
                <a:latin typeface="Calibri" pitchFamily="34" charset="0"/>
              </a:rPr>
              <a:t>local</a:t>
            </a:r>
            <a:r>
              <a:rPr lang="de-DE" sz="2400" dirty="0">
                <a:solidFill>
                  <a:srgbClr val="3B57A0"/>
                </a:solidFill>
                <a:latin typeface="Calibri" pitchFamily="34" charset="0"/>
              </a:rPr>
              <a:t> </a:t>
            </a:r>
            <a:r>
              <a:rPr lang="de-DE" sz="2400" dirty="0" err="1">
                <a:solidFill>
                  <a:srgbClr val="3B57A0"/>
                </a:solidFill>
                <a:latin typeface="Calibri" pitchFamily="34" charset="0"/>
              </a:rPr>
              <a:t>buffers</a:t>
            </a:r>
            <a:r>
              <a:rPr lang="de-DE" sz="2400" dirty="0">
                <a:solidFill>
                  <a:srgbClr val="3B57A0"/>
                </a:solidFill>
                <a:latin typeface="Calibri" pitchFamily="34" charset="0"/>
              </a:rPr>
              <a:t> </a:t>
            </a:r>
            <a:r>
              <a:rPr lang="de-DE" sz="2400" dirty="0" err="1">
                <a:solidFill>
                  <a:srgbClr val="3B57A0"/>
                </a:solidFill>
                <a:latin typeface="Calibri" pitchFamily="34" charset="0"/>
              </a:rPr>
              <a:t>are</a:t>
            </a:r>
            <a:r>
              <a:rPr lang="de-DE" sz="2400" dirty="0">
                <a:solidFill>
                  <a:srgbClr val="3B57A0"/>
                </a:solidFill>
                <a:latin typeface="Calibri" pitchFamily="34" charset="0"/>
              </a:rPr>
              <a:t> valid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Queues (I)</a:t>
            </a:r>
          </a:p>
        </p:txBody>
      </p:sp>
      <p:sp>
        <p:nvSpPr>
          <p:cNvPr id="59394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de-DE" sz="2800" dirty="0" smtClean="0"/>
              <a:t>Different </a:t>
            </a:r>
            <a:r>
              <a:rPr lang="de-DE" sz="2800" dirty="0" err="1" smtClean="0"/>
              <a:t>queues</a:t>
            </a:r>
            <a:r>
              <a:rPr lang="de-DE" sz="2800" dirty="0" smtClean="0"/>
              <a:t> </a:t>
            </a:r>
            <a:r>
              <a:rPr lang="de-DE" sz="2800" dirty="0" err="1" smtClean="0"/>
              <a:t>available</a:t>
            </a:r>
            <a:r>
              <a:rPr lang="de-DE" sz="2800" dirty="0" smtClean="0"/>
              <a:t> </a:t>
            </a:r>
            <a:r>
              <a:rPr lang="de-DE" sz="2800" dirty="0" err="1" smtClean="0"/>
              <a:t>to</a:t>
            </a:r>
            <a:r>
              <a:rPr lang="de-DE" sz="2800" dirty="0" smtClean="0"/>
              <a:t> handle </a:t>
            </a:r>
            <a:r>
              <a:rPr lang="de-DE" sz="2800" dirty="0" err="1" smtClean="0"/>
              <a:t>the</a:t>
            </a:r>
            <a:r>
              <a:rPr lang="de-DE" sz="2800" dirty="0" smtClean="0"/>
              <a:t> </a:t>
            </a:r>
            <a:r>
              <a:rPr lang="de-DE" sz="2800" dirty="0" err="1" smtClean="0"/>
              <a:t>communication</a:t>
            </a:r>
            <a:r>
              <a:rPr lang="de-DE" sz="2800" dirty="0" smtClean="0"/>
              <a:t> </a:t>
            </a:r>
            <a:r>
              <a:rPr lang="de-DE" sz="2800" dirty="0" err="1" smtClean="0"/>
              <a:t>requests</a:t>
            </a:r>
            <a:endParaRPr lang="de-DE" sz="2800" dirty="0" smtClean="0"/>
          </a:p>
          <a:p>
            <a:pPr>
              <a:lnSpc>
                <a:spcPct val="90000"/>
              </a:lnSpc>
            </a:pPr>
            <a:r>
              <a:rPr lang="de-DE" sz="2800" dirty="0" err="1" smtClean="0"/>
              <a:t>Requests</a:t>
            </a:r>
            <a:r>
              <a:rPr lang="de-DE" sz="2800" dirty="0" smtClean="0"/>
              <a:t> </a:t>
            </a:r>
            <a:r>
              <a:rPr lang="de-DE" sz="2800" dirty="0" err="1" smtClean="0"/>
              <a:t>to</a:t>
            </a:r>
            <a:r>
              <a:rPr lang="de-DE" sz="2800" dirty="0" smtClean="0"/>
              <a:t> </a:t>
            </a:r>
            <a:r>
              <a:rPr lang="de-DE" sz="2800" dirty="0" err="1" smtClean="0"/>
              <a:t>be</a:t>
            </a:r>
            <a:r>
              <a:rPr lang="de-DE" sz="2800" dirty="0" smtClean="0"/>
              <a:t> </a:t>
            </a:r>
            <a:r>
              <a:rPr lang="de-DE" sz="2800" dirty="0" err="1" smtClean="0"/>
              <a:t>submitted</a:t>
            </a:r>
            <a:r>
              <a:rPr lang="de-DE" sz="2800" dirty="0" smtClean="0"/>
              <a:t> </a:t>
            </a:r>
            <a:r>
              <a:rPr lang="de-DE" sz="2800" dirty="0" err="1" smtClean="0"/>
              <a:t>to</a:t>
            </a:r>
            <a:r>
              <a:rPr lang="de-DE" sz="2800" dirty="0" smtClean="0"/>
              <a:t> </a:t>
            </a:r>
            <a:r>
              <a:rPr lang="de-DE" sz="2800" dirty="0" err="1" smtClean="0"/>
              <a:t>one</a:t>
            </a:r>
            <a:r>
              <a:rPr lang="de-DE" sz="2800" dirty="0" smtClean="0"/>
              <a:t> </a:t>
            </a:r>
            <a:r>
              <a:rPr lang="de-DE" sz="2800" dirty="0" err="1" smtClean="0"/>
              <a:t>of</a:t>
            </a:r>
            <a:r>
              <a:rPr lang="de-DE" sz="2800" dirty="0" smtClean="0"/>
              <a:t> </a:t>
            </a:r>
            <a:r>
              <a:rPr lang="de-DE" sz="2800" dirty="0" err="1" smtClean="0"/>
              <a:t>the</a:t>
            </a:r>
            <a:r>
              <a:rPr lang="de-DE" sz="2800" dirty="0" smtClean="0"/>
              <a:t> </a:t>
            </a:r>
            <a:r>
              <a:rPr lang="de-DE" sz="2800" dirty="0" err="1" smtClean="0"/>
              <a:t>supported</a:t>
            </a:r>
            <a:r>
              <a:rPr lang="de-DE" sz="2800" dirty="0" smtClean="0"/>
              <a:t> </a:t>
            </a:r>
            <a:r>
              <a:rPr lang="de-DE" sz="2800" dirty="0" err="1" smtClean="0"/>
              <a:t>queues</a:t>
            </a:r>
            <a:endParaRPr lang="de-DE" sz="2800" dirty="0" smtClean="0"/>
          </a:p>
          <a:p>
            <a:pPr>
              <a:lnSpc>
                <a:spcPct val="90000"/>
              </a:lnSpc>
            </a:pPr>
            <a:r>
              <a:rPr lang="de-DE" sz="2800" dirty="0" smtClean="0"/>
              <a:t>Advantages</a:t>
            </a:r>
          </a:p>
          <a:p>
            <a:pPr lvl="1">
              <a:lnSpc>
                <a:spcPct val="90000"/>
              </a:lnSpc>
            </a:pPr>
            <a:r>
              <a:rPr lang="de-DE" sz="2400" dirty="0" smtClean="0"/>
              <a:t>More </a:t>
            </a:r>
            <a:r>
              <a:rPr lang="de-DE" sz="2400" dirty="0" err="1" smtClean="0"/>
              <a:t>scalability</a:t>
            </a:r>
            <a:endParaRPr lang="de-DE" sz="2400" dirty="0" smtClean="0"/>
          </a:p>
          <a:p>
            <a:pPr lvl="1">
              <a:lnSpc>
                <a:spcPct val="90000"/>
              </a:lnSpc>
            </a:pPr>
            <a:r>
              <a:rPr lang="de-DE" sz="2400" dirty="0" smtClean="0"/>
              <a:t>Channels </a:t>
            </a:r>
            <a:r>
              <a:rPr lang="de-DE" sz="2400" dirty="0" err="1" smtClean="0"/>
              <a:t>for</a:t>
            </a:r>
            <a:r>
              <a:rPr lang="de-DE" sz="2400" dirty="0" smtClean="0"/>
              <a:t> different </a:t>
            </a:r>
            <a:r>
              <a:rPr lang="de-DE" sz="2400" dirty="0" err="1" smtClean="0"/>
              <a:t>types</a:t>
            </a:r>
            <a:r>
              <a:rPr lang="de-DE" sz="2400" dirty="0" smtClean="0"/>
              <a:t> </a:t>
            </a:r>
            <a:r>
              <a:rPr lang="de-DE" sz="2400" dirty="0" err="1" smtClean="0"/>
              <a:t>of</a:t>
            </a:r>
            <a:r>
              <a:rPr lang="de-DE" sz="2400" dirty="0" smtClean="0"/>
              <a:t> </a:t>
            </a:r>
            <a:r>
              <a:rPr lang="de-DE" sz="2400" dirty="0" err="1" smtClean="0"/>
              <a:t>requests</a:t>
            </a:r>
            <a:endParaRPr lang="de-DE" sz="2400" dirty="0" smtClean="0"/>
          </a:p>
          <a:p>
            <a:pPr lvl="1">
              <a:lnSpc>
                <a:spcPct val="90000"/>
              </a:lnSpc>
            </a:pPr>
            <a:r>
              <a:rPr lang="de-DE" sz="2400" dirty="0" err="1" smtClean="0"/>
              <a:t>Similar</a:t>
            </a:r>
            <a:r>
              <a:rPr lang="de-DE" sz="2400" dirty="0" smtClean="0"/>
              <a:t> </a:t>
            </a:r>
            <a:r>
              <a:rPr lang="de-DE" sz="2400" dirty="0" err="1" smtClean="0"/>
              <a:t>types</a:t>
            </a:r>
            <a:r>
              <a:rPr lang="de-DE" sz="2400" dirty="0" smtClean="0"/>
              <a:t> </a:t>
            </a:r>
            <a:r>
              <a:rPr lang="de-DE" sz="2400" dirty="0" err="1" smtClean="0"/>
              <a:t>of</a:t>
            </a:r>
            <a:r>
              <a:rPr lang="de-DE" sz="2400" dirty="0" smtClean="0"/>
              <a:t> </a:t>
            </a:r>
            <a:r>
              <a:rPr lang="de-DE" sz="2400" dirty="0" err="1" smtClean="0"/>
              <a:t>requests</a:t>
            </a:r>
            <a:r>
              <a:rPr lang="de-DE" sz="2400" dirty="0" smtClean="0"/>
              <a:t> </a:t>
            </a:r>
            <a:r>
              <a:rPr lang="de-DE" sz="2400" dirty="0" err="1" smtClean="0"/>
              <a:t>are</a:t>
            </a:r>
            <a:r>
              <a:rPr lang="de-DE" sz="2400" dirty="0" smtClean="0"/>
              <a:t> </a:t>
            </a:r>
            <a:r>
              <a:rPr lang="de-DE" sz="2400" dirty="0" err="1" smtClean="0"/>
              <a:t>queued</a:t>
            </a:r>
            <a:r>
              <a:rPr lang="de-DE" sz="2400" dirty="0" smtClean="0"/>
              <a:t> </a:t>
            </a:r>
            <a:r>
              <a:rPr lang="de-DE" sz="2400" dirty="0" err="1" smtClean="0"/>
              <a:t>and</a:t>
            </a:r>
            <a:r>
              <a:rPr lang="de-DE" sz="2400" dirty="0" smtClean="0"/>
              <a:t> </a:t>
            </a:r>
            <a:r>
              <a:rPr lang="de-DE" sz="2400" dirty="0" err="1" smtClean="0"/>
              <a:t>synchronized</a:t>
            </a:r>
            <a:r>
              <a:rPr lang="de-DE" sz="2400" dirty="0" smtClean="0"/>
              <a:t> </a:t>
            </a:r>
            <a:r>
              <a:rPr lang="de-DE" sz="2400" dirty="0" err="1" smtClean="0"/>
              <a:t>together</a:t>
            </a:r>
            <a:r>
              <a:rPr lang="de-DE" sz="2400" dirty="0" smtClean="0"/>
              <a:t> but </a:t>
            </a:r>
            <a:r>
              <a:rPr lang="de-DE" sz="2400" dirty="0" err="1" smtClean="0"/>
              <a:t>independently</a:t>
            </a:r>
            <a:r>
              <a:rPr lang="de-DE" sz="2400" dirty="0" smtClean="0"/>
              <a:t> </a:t>
            </a:r>
            <a:r>
              <a:rPr lang="de-DE" sz="2400" dirty="0" err="1" smtClean="0"/>
              <a:t>from</a:t>
            </a:r>
            <a:r>
              <a:rPr lang="de-DE" sz="2400" dirty="0" smtClean="0"/>
              <a:t> </a:t>
            </a:r>
            <a:r>
              <a:rPr lang="de-DE" sz="2400" dirty="0" err="1" smtClean="0"/>
              <a:t>other</a:t>
            </a:r>
            <a:r>
              <a:rPr lang="de-DE" sz="2400" dirty="0" smtClean="0"/>
              <a:t> </a:t>
            </a:r>
            <a:r>
              <a:rPr lang="de-DE" sz="2400" dirty="0" err="1" smtClean="0"/>
              <a:t>ones</a:t>
            </a:r>
            <a:endParaRPr lang="de-DE" sz="2400" dirty="0" smtClean="0"/>
          </a:p>
          <a:p>
            <a:pPr lvl="1">
              <a:lnSpc>
                <a:spcPct val="90000"/>
              </a:lnSpc>
            </a:pPr>
            <a:r>
              <a:rPr lang="de-DE" sz="2400" dirty="0" smtClean="0"/>
              <a:t>Separation </a:t>
            </a:r>
            <a:r>
              <a:rPr lang="de-DE" sz="2400" dirty="0" err="1" smtClean="0"/>
              <a:t>of</a:t>
            </a:r>
            <a:r>
              <a:rPr lang="de-DE" sz="2400" dirty="0" smtClean="0"/>
              <a:t> </a:t>
            </a:r>
            <a:r>
              <a:rPr lang="de-DE" sz="2400" dirty="0" err="1" smtClean="0"/>
              <a:t>concerns</a:t>
            </a:r>
            <a:endParaRPr lang="de-DE" sz="2400" dirty="0" smtClean="0"/>
          </a:p>
          <a:p>
            <a:pPr lvl="1">
              <a:lnSpc>
                <a:spcPct val="90000"/>
              </a:lnSpc>
            </a:pPr>
            <a:r>
              <a:rPr lang="de-DE" sz="2400" dirty="0" err="1" smtClean="0"/>
              <a:t>Asynchronous</a:t>
            </a:r>
            <a:r>
              <a:rPr lang="de-DE" sz="2400" dirty="0" smtClean="0"/>
              <a:t> </a:t>
            </a:r>
            <a:r>
              <a:rPr lang="de-DE" sz="2400" dirty="0" err="1" smtClean="0"/>
              <a:t>execution</a:t>
            </a:r>
            <a:r>
              <a:rPr lang="de-DE" sz="2400" dirty="0" smtClean="0"/>
              <a:t>, </a:t>
            </a:r>
            <a:r>
              <a:rPr lang="de-DE" sz="2400" dirty="0" err="1" smtClean="0"/>
              <a:t>thin</a:t>
            </a:r>
            <a:r>
              <a:rPr lang="de-DE" sz="2400" dirty="0" smtClean="0"/>
              <a:t> </a:t>
            </a:r>
            <a:r>
              <a:rPr lang="de-DE" sz="2400" dirty="0" err="1" smtClean="0"/>
              <a:t>abstraction</a:t>
            </a:r>
            <a:r>
              <a:rPr lang="de-DE" sz="2400" dirty="0" smtClean="0"/>
              <a:t> </a:t>
            </a:r>
            <a:r>
              <a:rPr lang="de-DE" sz="2400" dirty="0" err="1" smtClean="0"/>
              <a:t>of</a:t>
            </a:r>
            <a:r>
              <a:rPr lang="de-DE" sz="2400" dirty="0" smtClean="0"/>
              <a:t> HW </a:t>
            </a:r>
            <a:r>
              <a:rPr lang="de-DE" sz="2400" dirty="0" err="1" smtClean="0"/>
              <a:t>queues</a:t>
            </a:r>
            <a:r>
              <a:rPr lang="de-DE" sz="2400" dirty="0" smtClean="0"/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Queues (II)</a:t>
            </a:r>
          </a:p>
        </p:txBody>
      </p:sp>
      <p:sp>
        <p:nvSpPr>
          <p:cNvPr id="60418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de-DE" sz="2800" dirty="0" smtClean="0"/>
              <a:t>Fairness </a:t>
            </a:r>
            <a:r>
              <a:rPr lang="de-DE" sz="2800" dirty="0" err="1" smtClean="0"/>
              <a:t>of</a:t>
            </a:r>
            <a:r>
              <a:rPr lang="de-DE" sz="2800" dirty="0" smtClean="0"/>
              <a:t> </a:t>
            </a:r>
            <a:r>
              <a:rPr lang="de-DE" sz="2800" dirty="0" err="1" smtClean="0"/>
              <a:t>transfers</a:t>
            </a:r>
            <a:r>
              <a:rPr lang="de-DE" sz="2800" dirty="0" smtClean="0"/>
              <a:t> </a:t>
            </a:r>
            <a:r>
              <a:rPr lang="de-DE" sz="2800" dirty="0" err="1" smtClean="0"/>
              <a:t>posted</a:t>
            </a:r>
            <a:r>
              <a:rPr lang="de-DE" sz="2800" dirty="0" smtClean="0"/>
              <a:t> </a:t>
            </a:r>
            <a:r>
              <a:rPr lang="de-DE" sz="2800" dirty="0" err="1" smtClean="0"/>
              <a:t>to</a:t>
            </a:r>
            <a:r>
              <a:rPr lang="de-DE" sz="2800" dirty="0" smtClean="0"/>
              <a:t> different </a:t>
            </a:r>
            <a:r>
              <a:rPr lang="de-DE" sz="2800" dirty="0" err="1" smtClean="0"/>
              <a:t>queues</a:t>
            </a:r>
            <a:r>
              <a:rPr lang="de-DE" sz="2800" dirty="0" smtClean="0"/>
              <a:t> </a:t>
            </a:r>
            <a:r>
              <a:rPr lang="de-DE" sz="2800" dirty="0" err="1" smtClean="0"/>
              <a:t>is</a:t>
            </a:r>
            <a:r>
              <a:rPr lang="de-DE" sz="2800" dirty="0" smtClean="0"/>
              <a:t> </a:t>
            </a:r>
            <a:r>
              <a:rPr lang="de-DE" sz="2800" dirty="0" err="1" smtClean="0"/>
              <a:t>guaranteed</a:t>
            </a:r>
            <a:endParaRPr lang="de-DE" sz="2800" dirty="0" smtClean="0"/>
          </a:p>
          <a:p>
            <a:pPr lvl="1">
              <a:lnSpc>
                <a:spcPct val="80000"/>
              </a:lnSpc>
            </a:pPr>
            <a:r>
              <a:rPr lang="de-DE" sz="2400" dirty="0" err="1" smtClean="0"/>
              <a:t>No</a:t>
            </a:r>
            <a:r>
              <a:rPr lang="de-DE" sz="2400" dirty="0" smtClean="0"/>
              <a:t> </a:t>
            </a:r>
            <a:r>
              <a:rPr lang="de-DE" sz="2400" dirty="0" err="1" smtClean="0"/>
              <a:t>queue</a:t>
            </a:r>
            <a:r>
              <a:rPr lang="de-DE" sz="2400" dirty="0" smtClean="0"/>
              <a:t> </a:t>
            </a:r>
            <a:r>
              <a:rPr lang="de-DE" sz="2400" dirty="0" err="1" smtClean="0"/>
              <a:t>should</a:t>
            </a:r>
            <a:r>
              <a:rPr lang="de-DE" sz="2400" dirty="0" smtClean="0"/>
              <a:t> </a:t>
            </a:r>
            <a:r>
              <a:rPr lang="de-DE" sz="2400" dirty="0" err="1" smtClean="0"/>
              <a:t>see</a:t>
            </a:r>
            <a:r>
              <a:rPr lang="de-DE" sz="2400" dirty="0" smtClean="0"/>
              <a:t> ist </a:t>
            </a:r>
            <a:r>
              <a:rPr lang="de-DE" sz="2400" dirty="0" err="1" smtClean="0"/>
              <a:t>communication</a:t>
            </a:r>
            <a:r>
              <a:rPr lang="de-DE" sz="2400" dirty="0" smtClean="0"/>
              <a:t> </a:t>
            </a:r>
            <a:r>
              <a:rPr lang="de-DE" sz="2400" dirty="0" err="1" smtClean="0"/>
              <a:t>requests</a:t>
            </a:r>
            <a:r>
              <a:rPr lang="de-DE" sz="2400" dirty="0" smtClean="0"/>
              <a:t> </a:t>
            </a:r>
            <a:r>
              <a:rPr lang="de-DE" sz="2400" dirty="0" err="1" smtClean="0"/>
              <a:t>delayed</a:t>
            </a:r>
            <a:r>
              <a:rPr lang="de-DE" sz="2400" dirty="0" smtClean="0"/>
              <a:t> </a:t>
            </a:r>
            <a:r>
              <a:rPr lang="de-DE" sz="2400" dirty="0" err="1" smtClean="0"/>
              <a:t>indefinitely</a:t>
            </a:r>
            <a:endParaRPr lang="de-DE" sz="2400" dirty="0" smtClean="0"/>
          </a:p>
          <a:p>
            <a:pPr>
              <a:lnSpc>
                <a:spcPct val="80000"/>
              </a:lnSpc>
            </a:pPr>
            <a:r>
              <a:rPr lang="de-DE" sz="2800" dirty="0" smtClean="0"/>
              <a:t>A </a:t>
            </a:r>
            <a:r>
              <a:rPr lang="de-DE" sz="2800" dirty="0" err="1" smtClean="0"/>
              <a:t>queue</a:t>
            </a:r>
            <a:r>
              <a:rPr lang="de-DE" sz="2800" dirty="0" smtClean="0"/>
              <a:t> </a:t>
            </a:r>
            <a:r>
              <a:rPr lang="de-DE" sz="2800" dirty="0" err="1" smtClean="0"/>
              <a:t>is</a:t>
            </a:r>
            <a:r>
              <a:rPr lang="de-DE" sz="2800" dirty="0" smtClean="0"/>
              <a:t> </a:t>
            </a:r>
            <a:r>
              <a:rPr lang="de-DE" sz="2800" dirty="0" err="1" smtClean="0"/>
              <a:t>identified</a:t>
            </a:r>
            <a:r>
              <a:rPr lang="de-DE" sz="2800" dirty="0" smtClean="0"/>
              <a:t> </a:t>
            </a:r>
            <a:r>
              <a:rPr lang="de-DE" sz="2800" dirty="0" err="1" smtClean="0"/>
              <a:t>by</a:t>
            </a:r>
            <a:r>
              <a:rPr lang="de-DE" sz="2800" dirty="0" smtClean="0"/>
              <a:t> </a:t>
            </a:r>
            <a:r>
              <a:rPr lang="de-DE" sz="2800" dirty="0" err="1" smtClean="0"/>
              <a:t>its</a:t>
            </a:r>
            <a:r>
              <a:rPr lang="de-DE" sz="2800" dirty="0" smtClean="0"/>
              <a:t> ID</a:t>
            </a:r>
          </a:p>
          <a:p>
            <a:pPr>
              <a:lnSpc>
                <a:spcPct val="80000"/>
              </a:lnSpc>
            </a:pPr>
            <a:r>
              <a:rPr lang="de-DE" sz="2800" dirty="0" err="1" smtClean="0"/>
              <a:t>Synchronization</a:t>
            </a:r>
            <a:r>
              <a:rPr lang="de-DE" sz="2800" dirty="0" smtClean="0"/>
              <a:t> </a:t>
            </a:r>
            <a:r>
              <a:rPr lang="de-DE" sz="2800" dirty="0" err="1" smtClean="0"/>
              <a:t>of</a:t>
            </a:r>
            <a:r>
              <a:rPr lang="de-DE" sz="2800" dirty="0" smtClean="0"/>
              <a:t> </a:t>
            </a:r>
            <a:r>
              <a:rPr lang="de-DE" sz="2800" dirty="0" err="1" smtClean="0"/>
              <a:t>calls</a:t>
            </a:r>
            <a:r>
              <a:rPr lang="de-DE" sz="2800" dirty="0" smtClean="0"/>
              <a:t> </a:t>
            </a:r>
            <a:r>
              <a:rPr lang="de-DE" sz="2800" dirty="0" err="1" smtClean="0"/>
              <a:t>by</a:t>
            </a:r>
            <a:r>
              <a:rPr lang="de-DE" sz="2800" dirty="0" smtClean="0"/>
              <a:t> </a:t>
            </a:r>
            <a:r>
              <a:rPr lang="de-DE" sz="2800" dirty="0" err="1" smtClean="0"/>
              <a:t>the</a:t>
            </a:r>
            <a:r>
              <a:rPr lang="de-DE" sz="2800" dirty="0" smtClean="0"/>
              <a:t> </a:t>
            </a:r>
            <a:r>
              <a:rPr lang="de-DE" sz="2800" dirty="0" err="1" smtClean="0"/>
              <a:t>queue</a:t>
            </a:r>
            <a:endParaRPr lang="de-DE" sz="2800" dirty="0" smtClean="0"/>
          </a:p>
          <a:p>
            <a:pPr>
              <a:lnSpc>
                <a:spcPct val="80000"/>
              </a:lnSpc>
            </a:pPr>
            <a:r>
              <a:rPr lang="de-DE" sz="2800" dirty="0" smtClean="0"/>
              <a:t>Queue order </a:t>
            </a:r>
            <a:r>
              <a:rPr lang="de-DE" sz="2800" dirty="0" err="1" smtClean="0"/>
              <a:t>does</a:t>
            </a:r>
            <a:r>
              <a:rPr lang="de-DE" sz="2800" dirty="0" smtClean="0"/>
              <a:t> not </a:t>
            </a:r>
            <a:r>
              <a:rPr lang="de-DE" sz="2800" dirty="0" err="1" smtClean="0"/>
              <a:t>imply</a:t>
            </a:r>
            <a:r>
              <a:rPr lang="de-DE" sz="2800" dirty="0" smtClean="0"/>
              <a:t> </a:t>
            </a:r>
            <a:r>
              <a:rPr lang="de-DE" sz="2800" dirty="0" err="1" smtClean="0"/>
              <a:t>message</a:t>
            </a:r>
            <a:r>
              <a:rPr lang="de-DE" sz="2800" dirty="0" smtClean="0"/>
              <a:t> order on </a:t>
            </a:r>
            <a:r>
              <a:rPr lang="de-DE" sz="2800" dirty="0" err="1" smtClean="0"/>
              <a:t>the</a:t>
            </a:r>
            <a:r>
              <a:rPr lang="de-DE" sz="2800" dirty="0" smtClean="0"/>
              <a:t> </a:t>
            </a:r>
            <a:r>
              <a:rPr lang="de-DE" sz="2800" dirty="0" err="1" smtClean="0"/>
              <a:t>network</a:t>
            </a:r>
            <a:r>
              <a:rPr lang="de-DE" sz="2800" dirty="0" smtClean="0"/>
              <a:t> / remote </a:t>
            </a:r>
            <a:r>
              <a:rPr lang="de-DE" sz="2800" dirty="0" err="1" smtClean="0"/>
              <a:t>memory</a:t>
            </a:r>
            <a:endParaRPr lang="de-DE" sz="2800" dirty="0" smtClean="0"/>
          </a:p>
          <a:p>
            <a:pPr>
              <a:lnSpc>
                <a:spcPct val="80000"/>
              </a:lnSpc>
            </a:pPr>
            <a:r>
              <a:rPr lang="de-DE" sz="2800" dirty="0" smtClean="0"/>
              <a:t>A subsequent </a:t>
            </a:r>
            <a:r>
              <a:rPr lang="de-DE" sz="2800" dirty="0" err="1" smtClean="0"/>
              <a:t>notify</a:t>
            </a:r>
            <a:r>
              <a:rPr lang="de-DE" sz="2800" dirty="0" smtClean="0"/>
              <a:t> </a:t>
            </a:r>
            <a:r>
              <a:rPr lang="de-DE" sz="2800" dirty="0" err="1" smtClean="0"/>
              <a:t>call</a:t>
            </a:r>
            <a:r>
              <a:rPr lang="de-DE" sz="2800" dirty="0" smtClean="0"/>
              <a:t> </a:t>
            </a:r>
            <a:r>
              <a:rPr lang="de-DE" sz="2800" dirty="0" err="1" smtClean="0"/>
              <a:t>is</a:t>
            </a:r>
            <a:r>
              <a:rPr lang="de-DE" sz="2800" dirty="0" smtClean="0"/>
              <a:t> </a:t>
            </a:r>
            <a:r>
              <a:rPr lang="de-DE" sz="2800" dirty="0" err="1" smtClean="0"/>
              <a:t>guaranteed</a:t>
            </a:r>
            <a:r>
              <a:rPr lang="de-DE" sz="2800" dirty="0" smtClean="0"/>
              <a:t> </a:t>
            </a:r>
            <a:r>
              <a:rPr lang="de-DE" sz="2800" dirty="0" err="1" smtClean="0"/>
              <a:t>to</a:t>
            </a:r>
            <a:r>
              <a:rPr lang="de-DE" sz="2800" dirty="0" smtClean="0"/>
              <a:t> </a:t>
            </a:r>
            <a:r>
              <a:rPr lang="de-DE" sz="2800" dirty="0" err="1" smtClean="0"/>
              <a:t>be</a:t>
            </a:r>
            <a:r>
              <a:rPr lang="de-DE" sz="2800" dirty="0" smtClean="0"/>
              <a:t> non-</a:t>
            </a:r>
            <a:r>
              <a:rPr lang="de-DE" sz="2800" dirty="0" err="1" smtClean="0"/>
              <a:t>overtaking</a:t>
            </a:r>
            <a:r>
              <a:rPr lang="de-DE" sz="2800" dirty="0" smtClean="0"/>
              <a:t> </a:t>
            </a:r>
            <a:r>
              <a:rPr lang="de-DE" sz="2800" dirty="0" err="1" smtClean="0"/>
              <a:t>for</a:t>
            </a:r>
            <a:r>
              <a:rPr lang="de-DE" sz="2800" dirty="0" smtClean="0"/>
              <a:t> all </a:t>
            </a:r>
            <a:r>
              <a:rPr lang="de-DE" sz="2800" dirty="0" err="1" smtClean="0"/>
              <a:t>previous</a:t>
            </a:r>
            <a:r>
              <a:rPr lang="de-DE" sz="2800" dirty="0" smtClean="0"/>
              <a:t> </a:t>
            </a:r>
            <a:r>
              <a:rPr lang="de-DE" sz="2800" dirty="0" err="1" smtClean="0"/>
              <a:t>posts</a:t>
            </a:r>
            <a:r>
              <a:rPr lang="de-DE" sz="2800" dirty="0" smtClean="0"/>
              <a:t> </a:t>
            </a:r>
            <a:r>
              <a:rPr lang="de-DE" sz="2800" dirty="0" err="1" smtClean="0"/>
              <a:t>to</a:t>
            </a:r>
            <a:r>
              <a:rPr lang="de-DE" sz="2800" dirty="0" smtClean="0"/>
              <a:t> </a:t>
            </a:r>
            <a:r>
              <a:rPr lang="de-DE" sz="2800" dirty="0" err="1" smtClean="0"/>
              <a:t>the</a:t>
            </a:r>
            <a:r>
              <a:rPr lang="de-DE" sz="2800" dirty="0" smtClean="0"/>
              <a:t> same </a:t>
            </a:r>
            <a:r>
              <a:rPr lang="de-DE" sz="2800" dirty="0" err="1" smtClean="0"/>
              <a:t>queue</a:t>
            </a:r>
            <a:r>
              <a:rPr lang="de-DE" sz="2800" dirty="0" smtClean="0"/>
              <a:t> </a:t>
            </a:r>
            <a:r>
              <a:rPr lang="de-DE" sz="2800" dirty="0" err="1" smtClean="0"/>
              <a:t>and</a:t>
            </a:r>
            <a:r>
              <a:rPr lang="de-DE" sz="2800" dirty="0" smtClean="0"/>
              <a:t> rank</a:t>
            </a:r>
          </a:p>
          <a:p>
            <a:pPr>
              <a:lnSpc>
                <a:spcPct val="80000"/>
              </a:lnSpc>
            </a:pPr>
            <a:endParaRPr lang="de-DE" sz="28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smtClean="0"/>
              <a:t>Outline</a:t>
            </a:r>
          </a:p>
        </p:txBody>
      </p:sp>
      <p:sp>
        <p:nvSpPr>
          <p:cNvPr id="15362" name="Inhaltsplatzhalter 2"/>
          <p:cNvSpPr>
            <a:spLocks noGrp="1"/>
          </p:cNvSpPr>
          <p:nvPr>
            <p:ph idx="1"/>
          </p:nvPr>
        </p:nvSpPr>
        <p:spPr>
          <a:xfrm>
            <a:off x="457200" y="1873250"/>
            <a:ext cx="8229600" cy="4229100"/>
          </a:xfrm>
        </p:spPr>
        <p:txBody>
          <a:bodyPr/>
          <a:lstStyle/>
          <a:p>
            <a:pPr eaLnBrk="1" hangingPunct="1"/>
            <a:r>
              <a:rPr lang="de-DE" smtClean="0"/>
              <a:t>Introduction to GASPI</a:t>
            </a:r>
          </a:p>
          <a:p>
            <a:pPr eaLnBrk="1" hangingPunct="1"/>
            <a:r>
              <a:rPr lang="de-DE" smtClean="0"/>
              <a:t>GASPI API</a:t>
            </a:r>
          </a:p>
          <a:p>
            <a:pPr lvl="1" eaLnBrk="1" hangingPunct="1"/>
            <a:r>
              <a:rPr lang="de-DE" smtClean="0"/>
              <a:t>Execution model</a:t>
            </a:r>
          </a:p>
          <a:p>
            <a:pPr lvl="1" eaLnBrk="1" hangingPunct="1"/>
            <a:r>
              <a:rPr lang="de-DE" smtClean="0"/>
              <a:t>Memory segments</a:t>
            </a:r>
          </a:p>
          <a:p>
            <a:pPr lvl="1" eaLnBrk="1" hangingPunct="1"/>
            <a:r>
              <a:rPr lang="de-DE" smtClean="0"/>
              <a:t>One-sided communication</a:t>
            </a:r>
          </a:p>
          <a:p>
            <a:pPr lvl="1" eaLnBrk="1" hangingPunct="1"/>
            <a:r>
              <a:rPr lang="de-DE" smtClean="0"/>
              <a:t>Collectives</a:t>
            </a:r>
          </a:p>
          <a:p>
            <a:pPr lvl="1" eaLnBrk="1" hangingPunct="1"/>
            <a:r>
              <a:rPr lang="de-DE" smtClean="0"/>
              <a:t>Passive communication</a:t>
            </a:r>
          </a:p>
          <a:p>
            <a:pPr eaLnBrk="1" hangingPunct="1">
              <a:buFont typeface="Arial" charset="0"/>
              <a:buNone/>
            </a:pPr>
            <a:endParaRPr lang="de-DE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Queues (III)</a:t>
            </a:r>
          </a:p>
        </p:txBody>
      </p:sp>
      <p:sp>
        <p:nvSpPr>
          <p:cNvPr id="60418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de-DE" sz="2800" dirty="0" smtClean="0"/>
              <a:t>Queues </a:t>
            </a:r>
            <a:r>
              <a:rPr lang="de-DE" sz="2800" dirty="0" err="1" smtClean="0"/>
              <a:t>have</a:t>
            </a:r>
            <a:r>
              <a:rPr lang="de-DE" sz="2800" dirty="0" smtClean="0"/>
              <a:t> a finite </a:t>
            </a:r>
            <a:r>
              <a:rPr lang="de-DE" sz="2800" dirty="0" err="1" smtClean="0"/>
              <a:t>capacity</a:t>
            </a:r>
            <a:endParaRPr lang="de-DE" sz="2800" dirty="0" smtClean="0"/>
          </a:p>
          <a:p>
            <a:pPr>
              <a:lnSpc>
                <a:spcPct val="80000"/>
              </a:lnSpc>
            </a:pPr>
            <a:r>
              <a:rPr lang="de-DE" sz="2800" dirty="0" smtClean="0"/>
              <a:t>Queues </a:t>
            </a:r>
            <a:r>
              <a:rPr lang="de-DE" sz="2800" dirty="0" err="1" smtClean="0"/>
              <a:t>are</a:t>
            </a:r>
            <a:r>
              <a:rPr lang="de-DE" sz="2800" dirty="0" smtClean="0"/>
              <a:t> not </a:t>
            </a:r>
            <a:r>
              <a:rPr lang="de-DE" sz="2800" dirty="0" err="1" smtClean="0"/>
              <a:t>automatically</a:t>
            </a:r>
            <a:r>
              <a:rPr lang="de-DE" sz="2800" dirty="0" smtClean="0"/>
              <a:t> </a:t>
            </a:r>
            <a:r>
              <a:rPr lang="de-DE" sz="2800" dirty="0" err="1" smtClean="0"/>
              <a:t>flushed</a:t>
            </a:r>
            <a:endParaRPr lang="de-DE" sz="2800" dirty="0" smtClean="0"/>
          </a:p>
          <a:p>
            <a:pPr lvl="1">
              <a:lnSpc>
                <a:spcPct val="80000"/>
              </a:lnSpc>
            </a:pPr>
            <a:r>
              <a:rPr lang="de-DE" sz="2400" dirty="0" err="1" smtClean="0"/>
              <a:t>Maximize</a:t>
            </a:r>
            <a:r>
              <a:rPr lang="de-DE" sz="2400" dirty="0" smtClean="0"/>
              <a:t> time </a:t>
            </a:r>
            <a:r>
              <a:rPr lang="de-DE" sz="2400" dirty="0" err="1" smtClean="0"/>
              <a:t>between</a:t>
            </a:r>
            <a:r>
              <a:rPr lang="de-DE" sz="2400" dirty="0" smtClean="0"/>
              <a:t> </a:t>
            </a:r>
            <a:r>
              <a:rPr lang="de-DE" sz="2400" dirty="0" err="1" smtClean="0"/>
              <a:t>posting</a:t>
            </a:r>
            <a:r>
              <a:rPr lang="de-DE" sz="2400" dirty="0" smtClean="0"/>
              <a:t> </a:t>
            </a:r>
            <a:r>
              <a:rPr lang="de-DE" sz="2400" dirty="0" err="1" smtClean="0"/>
              <a:t>the</a:t>
            </a:r>
            <a:r>
              <a:rPr lang="de-DE" sz="2400" dirty="0" smtClean="0"/>
              <a:t> last </a:t>
            </a:r>
            <a:r>
              <a:rPr lang="de-DE" sz="2400" dirty="0" err="1" smtClean="0"/>
              <a:t>request</a:t>
            </a:r>
            <a:r>
              <a:rPr lang="de-DE" sz="2400" dirty="0" smtClean="0"/>
              <a:t/>
            </a:r>
            <a:br>
              <a:rPr lang="de-DE" sz="2400" dirty="0" smtClean="0"/>
            </a:br>
            <a:r>
              <a:rPr lang="de-DE" sz="2400" dirty="0" err="1" smtClean="0"/>
              <a:t>and</a:t>
            </a:r>
            <a:r>
              <a:rPr lang="de-DE" sz="2400" dirty="0" smtClean="0"/>
              <a:t> </a:t>
            </a:r>
            <a:r>
              <a:rPr lang="de-DE" sz="2400" dirty="0" err="1" smtClean="0"/>
              <a:t>flushing</a:t>
            </a:r>
            <a:r>
              <a:rPr lang="de-DE" sz="2400" dirty="0" smtClean="0"/>
              <a:t> </a:t>
            </a:r>
            <a:r>
              <a:rPr lang="de-DE" sz="2400" dirty="0" err="1" smtClean="0"/>
              <a:t>the</a:t>
            </a:r>
            <a:r>
              <a:rPr lang="de-DE" sz="2400" dirty="0" smtClean="0"/>
              <a:t> </a:t>
            </a:r>
            <a:r>
              <a:rPr lang="de-DE" sz="2400" dirty="0" err="1" smtClean="0"/>
              <a:t>queue</a:t>
            </a:r>
            <a:r>
              <a:rPr lang="de-DE" sz="2400" dirty="0" smtClean="0"/>
              <a:t> (</a:t>
            </a:r>
            <a:r>
              <a:rPr lang="de-DE" sz="2400" dirty="0" err="1" smtClean="0"/>
              <a:t>qwait</a:t>
            </a:r>
            <a:r>
              <a:rPr lang="de-DE" sz="2400" dirty="0" smtClean="0"/>
              <a:t>)</a:t>
            </a:r>
          </a:p>
          <a:p>
            <a:pPr>
              <a:lnSpc>
                <a:spcPct val="80000"/>
              </a:lnSpc>
            </a:pPr>
            <a:r>
              <a:rPr lang="de-DE" sz="2800" dirty="0" smtClean="0"/>
              <a:t>Return </a:t>
            </a:r>
            <a:r>
              <a:rPr lang="de-DE" sz="2800" dirty="0" err="1" smtClean="0"/>
              <a:t>value</a:t>
            </a:r>
            <a:r>
              <a:rPr lang="de-DE" sz="2800" dirty="0" smtClean="0"/>
              <a:t> GASPI_QUEUE_FULL </a:t>
            </a:r>
            <a:r>
              <a:rPr lang="de-DE" sz="2800" dirty="0" err="1" smtClean="0"/>
              <a:t>indicates</a:t>
            </a:r>
            <a:r>
              <a:rPr lang="de-DE" sz="2800" dirty="0" smtClean="0"/>
              <a:t> </a:t>
            </a:r>
            <a:r>
              <a:rPr lang="de-DE" sz="2800" dirty="0" err="1" smtClean="0"/>
              <a:t>full</a:t>
            </a:r>
            <a:r>
              <a:rPr lang="de-DE" sz="2800" dirty="0" smtClean="0"/>
              <a:t> </a:t>
            </a:r>
            <a:r>
              <a:rPr lang="de-DE" sz="2800" dirty="0" err="1" smtClean="0"/>
              <a:t>queue</a:t>
            </a:r>
            <a:r>
              <a:rPr lang="de-DE" sz="280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xmlns="" val="1013990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de-DE" dirty="0" smtClean="0"/>
              <a:t>GASPI Queue </a:t>
            </a:r>
            <a:r>
              <a:rPr lang="de-DE" dirty="0" err="1" smtClean="0"/>
              <a:t>Utils</a:t>
            </a:r>
            <a:endParaRPr lang="de-DE" dirty="0" smtClean="0"/>
          </a:p>
        </p:txBody>
      </p:sp>
      <p:sp>
        <p:nvSpPr>
          <p:cNvPr id="51202" name="Rectangle 3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de-DE" dirty="0" err="1" smtClean="0"/>
              <a:t>gaspi_queue_size</a:t>
            </a:r>
            <a:endParaRPr lang="de-DE" dirty="0" smtClean="0"/>
          </a:p>
        </p:txBody>
      </p:sp>
      <p:sp>
        <p:nvSpPr>
          <p:cNvPr id="51206" name="Rectangle 3"/>
          <p:cNvSpPr>
            <a:spLocks/>
          </p:cNvSpPr>
          <p:nvPr/>
        </p:nvSpPr>
        <p:spPr bwMode="auto">
          <a:xfrm>
            <a:off x="452438" y="3374125"/>
            <a:ext cx="8229600" cy="4229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  <a:buFont typeface="Arial" charset="0"/>
              <a:buChar char="•"/>
            </a:pPr>
            <a:r>
              <a:rPr lang="de-DE" sz="3200" dirty="0" err="1" smtClean="0">
                <a:solidFill>
                  <a:srgbClr val="3B57A0"/>
                </a:solidFill>
                <a:latin typeface="Calibri" pitchFamily="34" charset="0"/>
              </a:rPr>
              <a:t>gaspi_queue_size_max</a:t>
            </a:r>
            <a:endParaRPr lang="de-DE" sz="3200" dirty="0">
              <a:solidFill>
                <a:srgbClr val="3B57A0"/>
              </a:solidFill>
              <a:latin typeface="Calibri" pitchFamily="34" charset="0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33082" y="4070134"/>
            <a:ext cx="62865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39089" y="2546591"/>
            <a:ext cx="6086475" cy="79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2776671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de-DE" dirty="0" smtClean="0"/>
              <a:t>GASPI Queue </a:t>
            </a:r>
            <a:r>
              <a:rPr lang="de-DE" dirty="0" err="1" smtClean="0"/>
              <a:t>Utils</a:t>
            </a:r>
            <a:endParaRPr lang="de-DE" dirty="0" smtClean="0"/>
          </a:p>
        </p:txBody>
      </p:sp>
      <p:sp>
        <p:nvSpPr>
          <p:cNvPr id="51202" name="Rectangle 3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de-DE" dirty="0" err="1" smtClean="0"/>
              <a:t>gaspi_queue_num</a:t>
            </a:r>
            <a:endParaRPr lang="de-DE" dirty="0" smtClean="0"/>
          </a:p>
        </p:txBody>
      </p:sp>
      <p:sp>
        <p:nvSpPr>
          <p:cNvPr id="51206" name="Rectangle 3"/>
          <p:cNvSpPr>
            <a:spLocks/>
          </p:cNvSpPr>
          <p:nvPr/>
        </p:nvSpPr>
        <p:spPr bwMode="auto">
          <a:xfrm>
            <a:off x="452438" y="3186113"/>
            <a:ext cx="8229600" cy="4229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  <a:buFont typeface="Arial" charset="0"/>
              <a:buChar char="•"/>
            </a:pPr>
            <a:r>
              <a:rPr lang="de-DE" sz="3200" dirty="0" err="1" smtClean="0">
                <a:solidFill>
                  <a:srgbClr val="3B57A0"/>
                </a:solidFill>
                <a:latin typeface="Calibri" pitchFamily="34" charset="0"/>
              </a:rPr>
              <a:t>gaspi_queue_max</a:t>
            </a:r>
            <a:endParaRPr lang="de-DE" sz="3200" dirty="0">
              <a:solidFill>
                <a:srgbClr val="3B57A0"/>
              </a:solidFill>
              <a:latin typeface="Calibri" pitchFamily="34" charset="0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17131" y="2591676"/>
            <a:ext cx="493395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17131" y="3856663"/>
            <a:ext cx="5038725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2712205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47238" y="2681288"/>
            <a:ext cx="5095875" cy="1009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01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de-DE" dirty="0" smtClean="0"/>
              <a:t>GASPI Queue </a:t>
            </a:r>
            <a:r>
              <a:rPr lang="de-DE" dirty="0" err="1" smtClean="0"/>
              <a:t>Utils</a:t>
            </a:r>
            <a:endParaRPr lang="de-DE" dirty="0" smtClean="0"/>
          </a:p>
        </p:txBody>
      </p:sp>
      <p:sp>
        <p:nvSpPr>
          <p:cNvPr id="51202" name="Rectangle 3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de-DE" dirty="0" err="1" smtClean="0"/>
              <a:t>gaspi_queue_create</a:t>
            </a:r>
            <a:endParaRPr lang="de-DE" dirty="0" smtClean="0"/>
          </a:p>
        </p:txBody>
      </p:sp>
      <p:sp>
        <p:nvSpPr>
          <p:cNvPr id="51206" name="Rectangle 3"/>
          <p:cNvSpPr>
            <a:spLocks/>
          </p:cNvSpPr>
          <p:nvPr/>
        </p:nvSpPr>
        <p:spPr bwMode="auto">
          <a:xfrm>
            <a:off x="452438" y="3664689"/>
            <a:ext cx="8229600" cy="4229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  <a:buFont typeface="Arial" charset="0"/>
              <a:buChar char="•"/>
            </a:pPr>
            <a:r>
              <a:rPr lang="de-DE" sz="3200" dirty="0" err="1" smtClean="0">
                <a:solidFill>
                  <a:srgbClr val="3B57A0"/>
                </a:solidFill>
                <a:latin typeface="Calibri" pitchFamily="34" charset="0"/>
              </a:rPr>
              <a:t>gaspi_queue_delete</a:t>
            </a:r>
            <a:endParaRPr lang="de-DE" sz="3200" dirty="0">
              <a:solidFill>
                <a:srgbClr val="3B57A0"/>
              </a:solidFill>
              <a:latin typeface="Calibri" pitchFamily="34" charset="0"/>
            </a:endParaRPr>
          </a:p>
        </p:txBody>
      </p:sp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47238" y="4378256"/>
            <a:ext cx="52101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3444273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50427" y="1758017"/>
            <a:ext cx="3008313" cy="408240"/>
          </a:xfrm>
        </p:spPr>
        <p:txBody>
          <a:bodyPr/>
          <a:lstStyle/>
          <a:p>
            <a:r>
              <a:rPr lang="de-DE" dirty="0" err="1" smtClean="0"/>
              <a:t>write_and_wait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>
          <a:xfrm>
            <a:off x="350427" y="2166257"/>
            <a:ext cx="2667886" cy="3595208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dirty="0" err="1" smtClean="0"/>
              <a:t>serial</a:t>
            </a:r>
            <a:r>
              <a:rPr lang="de-DE" sz="1800" dirty="0" smtClean="0"/>
              <a:t> </a:t>
            </a:r>
            <a:r>
              <a:rPr lang="de-DE" sz="1800" dirty="0" err="1" smtClean="0"/>
              <a:t>wait</a:t>
            </a:r>
            <a:r>
              <a:rPr lang="de-DE" sz="1800" dirty="0" smtClean="0"/>
              <a:t> on </a:t>
            </a:r>
            <a:r>
              <a:rPr lang="de-DE" sz="1800" dirty="0" err="1" smtClean="0"/>
              <a:t>queue</a:t>
            </a:r>
            <a:endParaRPr lang="de-DE" sz="18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dirty="0" err="1" smtClean="0"/>
              <a:t>sanity</a:t>
            </a:r>
            <a:r>
              <a:rPr lang="de-DE" sz="1800" dirty="0" smtClean="0"/>
              <a:t> </a:t>
            </a:r>
            <a:r>
              <a:rPr lang="de-DE" sz="1800" dirty="0" err="1" smtClean="0"/>
              <a:t>checks</a:t>
            </a:r>
            <a:endParaRPr lang="de-DE" sz="1800" dirty="0"/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2"/>
          <a:srcRect l="11508" t="21975" r="69127" b="37901"/>
          <a:stretch>
            <a:fillRect/>
          </a:stretch>
        </p:blipFill>
        <p:spPr bwMode="auto">
          <a:xfrm>
            <a:off x="2810151" y="1115759"/>
            <a:ext cx="6333849" cy="4218240"/>
          </a:xfrm>
          <a:prstGeom prst="rect">
            <a:avLst/>
          </a:prstGeom>
          <a:ln w="12700" cap="sq">
            <a:solidFill>
              <a:schemeClr val="bg1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7" name="Gerade Verbindung 6"/>
          <p:cNvCxnSpPr/>
          <p:nvPr/>
        </p:nvCxnSpPr>
        <p:spPr>
          <a:xfrm>
            <a:off x="2810151" y="1115759"/>
            <a:ext cx="0" cy="421824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2774044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 l="11349" t="14815" r="68611" b="36728"/>
          <a:stretch>
            <a:fillRect/>
          </a:stretch>
        </p:blipFill>
        <p:spPr bwMode="auto">
          <a:xfrm>
            <a:off x="3004457" y="1202846"/>
            <a:ext cx="6139543" cy="4771824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</p:spPr>
      </p:pic>
      <p:sp>
        <p:nvSpPr>
          <p:cNvPr id="6" name="Textplatzhalter 5"/>
          <p:cNvSpPr>
            <a:spLocks noGrp="1"/>
          </p:cNvSpPr>
          <p:nvPr>
            <p:ph type="body" sz="half" idx="2"/>
          </p:nvPr>
        </p:nvSpPr>
        <p:spPr>
          <a:xfrm>
            <a:off x="228600" y="2173809"/>
            <a:ext cx="3008313" cy="3595208"/>
          </a:xfrm>
        </p:spPr>
        <p:txBody>
          <a:bodyPr/>
          <a:lstStyle/>
          <a:p>
            <a:pPr>
              <a:buFont typeface="Arial" pitchFamily="34" charset="0"/>
              <a:buChar char="•"/>
            </a:pPr>
            <a:r>
              <a:rPr lang="de-DE" sz="1800" dirty="0" smtClean="0"/>
              <a:t>   </a:t>
            </a:r>
            <a:r>
              <a:rPr lang="de-DE" sz="1800" dirty="0" err="1" smtClean="0"/>
              <a:t>cycle</a:t>
            </a:r>
            <a:r>
              <a:rPr lang="de-DE" sz="1800" dirty="0" smtClean="0"/>
              <a:t> </a:t>
            </a:r>
            <a:r>
              <a:rPr lang="de-DE" sz="1800" dirty="0" err="1" smtClean="0"/>
              <a:t>through</a:t>
            </a:r>
            <a:r>
              <a:rPr lang="de-DE" sz="1800" dirty="0" smtClean="0"/>
              <a:t> </a:t>
            </a:r>
            <a:r>
              <a:rPr lang="de-DE" sz="1800" dirty="0" err="1" smtClean="0"/>
              <a:t>queues</a:t>
            </a:r>
            <a:endParaRPr lang="de-DE" sz="1800" dirty="0" smtClean="0"/>
          </a:p>
          <a:p>
            <a:pPr>
              <a:buFont typeface="Arial" pitchFamily="34" charset="0"/>
              <a:buChar char="•"/>
            </a:pPr>
            <a:r>
              <a:rPr lang="de-DE" sz="1800" dirty="0" smtClean="0"/>
              <a:t>   </a:t>
            </a:r>
            <a:r>
              <a:rPr lang="de-DE" sz="1800" dirty="0" err="1" smtClean="0"/>
              <a:t>sanity</a:t>
            </a:r>
            <a:r>
              <a:rPr lang="de-DE" sz="1800" dirty="0" smtClean="0"/>
              <a:t> </a:t>
            </a:r>
            <a:r>
              <a:rPr lang="de-DE" sz="1800" dirty="0" err="1" smtClean="0"/>
              <a:t>checks</a:t>
            </a:r>
            <a:endParaRPr lang="de-DE" sz="1800" dirty="0" smtClean="0"/>
          </a:p>
          <a:p>
            <a:endParaRPr lang="de-DE" sz="1800" dirty="0" smtClean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228600" y="1734114"/>
            <a:ext cx="3008313" cy="439695"/>
          </a:xfrm>
        </p:spPr>
        <p:txBody>
          <a:bodyPr/>
          <a:lstStyle/>
          <a:p>
            <a:r>
              <a:rPr lang="de-DE" dirty="0" err="1" smtClean="0"/>
              <a:t>write_notify_and_cycle</a:t>
            </a:r>
            <a:endParaRPr lang="de-DE" dirty="0"/>
          </a:p>
        </p:txBody>
      </p:sp>
      <p:cxnSp>
        <p:nvCxnSpPr>
          <p:cNvPr id="5" name="Gerade Verbindung 4"/>
          <p:cNvCxnSpPr/>
          <p:nvPr/>
        </p:nvCxnSpPr>
        <p:spPr>
          <a:xfrm>
            <a:off x="3004457" y="1202846"/>
            <a:ext cx="0" cy="494758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1293308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85058" y="1866874"/>
            <a:ext cx="3008313" cy="332040"/>
          </a:xfrm>
        </p:spPr>
        <p:txBody>
          <a:bodyPr/>
          <a:lstStyle/>
          <a:p>
            <a:r>
              <a:rPr lang="de-DE" dirty="0" err="1" smtClean="0"/>
              <a:t>wait_for_flush_queues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>
          <a:xfrm>
            <a:off x="457200" y="2198914"/>
            <a:ext cx="2329543" cy="3595208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dirty="0" err="1" smtClean="0"/>
              <a:t>flush</a:t>
            </a:r>
            <a:r>
              <a:rPr lang="de-DE" sz="1800" dirty="0" smtClean="0"/>
              <a:t> all </a:t>
            </a:r>
            <a:r>
              <a:rPr lang="de-DE" sz="1800" dirty="0" err="1" smtClean="0"/>
              <a:t>queues</a:t>
            </a:r>
            <a:r>
              <a:rPr lang="de-DE" sz="1800" dirty="0" smtClean="0"/>
              <a:t> 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/>
          <a:srcRect l="11349" t="17560" r="72778" b="53335"/>
          <a:stretch>
            <a:fillRect/>
          </a:stretch>
        </p:blipFill>
        <p:spPr bwMode="auto">
          <a:xfrm>
            <a:off x="2986540" y="1104874"/>
            <a:ext cx="5275717" cy="3109419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</p:spPr>
      </p:pic>
      <p:cxnSp>
        <p:nvCxnSpPr>
          <p:cNvPr id="6" name="Gerade Verbindung 5"/>
          <p:cNvCxnSpPr/>
          <p:nvPr/>
        </p:nvCxnSpPr>
        <p:spPr>
          <a:xfrm>
            <a:off x="2986540" y="1115759"/>
            <a:ext cx="0" cy="309853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1293308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Rectangle 2"/>
          <p:cNvSpPr>
            <a:spLocks noGrp="1"/>
          </p:cNvSpPr>
          <p:nvPr>
            <p:ph type="title"/>
          </p:nvPr>
        </p:nvSpPr>
        <p:spPr>
          <a:xfrm>
            <a:off x="102550" y="906463"/>
            <a:ext cx="8973084" cy="990600"/>
          </a:xfrm>
        </p:spPr>
        <p:txBody>
          <a:bodyPr/>
          <a:lstStyle/>
          <a:p>
            <a:r>
              <a:rPr lang="de-DE" dirty="0" smtClean="0"/>
              <a:t>Data </a:t>
            </a:r>
            <a:r>
              <a:rPr lang="de-DE" dirty="0" err="1"/>
              <a:t>S</a:t>
            </a:r>
            <a:r>
              <a:rPr lang="de-DE" dirty="0" err="1" smtClean="0"/>
              <a:t>ynchronization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Notification</a:t>
            </a:r>
            <a:endParaRPr lang="de-DE" dirty="0" smtClean="0"/>
          </a:p>
        </p:txBody>
      </p:sp>
      <p:sp>
        <p:nvSpPr>
          <p:cNvPr id="63490" name="Rectangle 3"/>
          <p:cNvSpPr>
            <a:spLocks noGrp="1"/>
          </p:cNvSpPr>
          <p:nvPr>
            <p:ph type="body" idx="1"/>
          </p:nvPr>
        </p:nvSpPr>
        <p:spPr>
          <a:xfrm>
            <a:off x="457200" y="1897063"/>
            <a:ext cx="8229600" cy="4614862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de-DE" dirty="0" err="1" smtClean="0"/>
              <a:t>One</a:t>
            </a:r>
            <a:r>
              <a:rPr lang="de-DE" dirty="0" smtClean="0"/>
              <a:t> </a:t>
            </a:r>
            <a:r>
              <a:rPr lang="de-DE" dirty="0" err="1" smtClean="0"/>
              <a:t>sided-communication</a:t>
            </a:r>
            <a:r>
              <a:rPr lang="de-DE" dirty="0" smtClean="0"/>
              <a:t>:</a:t>
            </a:r>
          </a:p>
          <a:p>
            <a:pPr lvl="1">
              <a:lnSpc>
                <a:spcPct val="90000"/>
              </a:lnSpc>
            </a:pPr>
            <a:r>
              <a:rPr lang="de-DE" dirty="0" err="1" smtClean="0"/>
              <a:t>Entire</a:t>
            </a:r>
            <a:r>
              <a:rPr lang="de-DE" dirty="0" smtClean="0"/>
              <a:t> </a:t>
            </a:r>
            <a:r>
              <a:rPr lang="de-DE" dirty="0" err="1" smtClean="0"/>
              <a:t>communication</a:t>
            </a:r>
            <a:r>
              <a:rPr lang="de-DE" dirty="0" smtClean="0"/>
              <a:t> </a:t>
            </a:r>
            <a:r>
              <a:rPr lang="de-DE" dirty="0" err="1" smtClean="0"/>
              <a:t>managed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local</a:t>
            </a:r>
            <a:r>
              <a:rPr lang="de-DE" dirty="0" smtClean="0"/>
              <a:t> </a:t>
            </a:r>
            <a:r>
              <a:rPr lang="de-DE" dirty="0" err="1" smtClean="0"/>
              <a:t>process</a:t>
            </a:r>
            <a:r>
              <a:rPr lang="de-DE" dirty="0" smtClean="0"/>
              <a:t> </a:t>
            </a:r>
            <a:r>
              <a:rPr lang="de-DE" dirty="0" err="1" smtClean="0"/>
              <a:t>only</a:t>
            </a:r>
            <a:endParaRPr lang="de-DE" dirty="0" smtClean="0"/>
          </a:p>
          <a:p>
            <a:pPr lvl="1">
              <a:lnSpc>
                <a:spcPct val="90000"/>
              </a:lnSpc>
            </a:pPr>
            <a:r>
              <a:rPr lang="de-DE" dirty="0" smtClean="0"/>
              <a:t>Remote </a:t>
            </a:r>
            <a:r>
              <a:rPr lang="de-DE" dirty="0" err="1" smtClean="0"/>
              <a:t>process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not </a:t>
            </a:r>
            <a:r>
              <a:rPr lang="de-DE" dirty="0" err="1" smtClean="0"/>
              <a:t>involved</a:t>
            </a:r>
            <a:endParaRPr lang="de-DE" dirty="0" smtClean="0"/>
          </a:p>
          <a:p>
            <a:pPr lvl="1">
              <a:lnSpc>
                <a:spcPct val="90000"/>
              </a:lnSpc>
            </a:pPr>
            <a:r>
              <a:rPr lang="de-DE" dirty="0" smtClean="0"/>
              <a:t>Advantage: </a:t>
            </a:r>
            <a:r>
              <a:rPr lang="de-DE" dirty="0" err="1" smtClean="0"/>
              <a:t>no</a:t>
            </a:r>
            <a:r>
              <a:rPr lang="de-DE" dirty="0" smtClean="0"/>
              <a:t> </a:t>
            </a:r>
            <a:r>
              <a:rPr lang="de-DE" dirty="0" err="1" smtClean="0"/>
              <a:t>inherent</a:t>
            </a:r>
            <a:r>
              <a:rPr lang="de-DE" dirty="0" smtClean="0"/>
              <a:t> </a:t>
            </a:r>
            <a:r>
              <a:rPr lang="de-DE" dirty="0" err="1" smtClean="0"/>
              <a:t>synchronization</a:t>
            </a:r>
            <a:r>
              <a:rPr lang="de-DE" dirty="0" smtClean="0"/>
              <a:t> </a:t>
            </a:r>
            <a:r>
              <a:rPr lang="de-DE" dirty="0" err="1" smtClean="0"/>
              <a:t>between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local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remote </a:t>
            </a:r>
            <a:r>
              <a:rPr lang="de-DE" dirty="0" err="1" smtClean="0"/>
              <a:t>process</a:t>
            </a:r>
            <a:r>
              <a:rPr lang="de-DE" dirty="0" smtClean="0"/>
              <a:t> in </a:t>
            </a:r>
            <a:r>
              <a:rPr lang="de-DE" dirty="0" err="1" smtClean="0"/>
              <a:t>every</a:t>
            </a:r>
            <a:r>
              <a:rPr lang="de-DE" dirty="0" smtClean="0"/>
              <a:t> </a:t>
            </a:r>
            <a:r>
              <a:rPr lang="de-DE" dirty="0" err="1" smtClean="0"/>
              <a:t>communication</a:t>
            </a:r>
            <a:r>
              <a:rPr lang="de-DE" dirty="0" smtClean="0"/>
              <a:t> </a:t>
            </a:r>
            <a:r>
              <a:rPr lang="de-DE" dirty="0" err="1" smtClean="0"/>
              <a:t>request</a:t>
            </a:r>
            <a:endParaRPr lang="de-DE" dirty="0" smtClean="0"/>
          </a:p>
          <a:p>
            <a:pPr>
              <a:lnSpc>
                <a:spcPct val="90000"/>
              </a:lnSpc>
            </a:pPr>
            <a:r>
              <a:rPr lang="de-DE" dirty="0" smtClean="0"/>
              <a:t>Still: At </a:t>
            </a:r>
            <a:r>
              <a:rPr lang="de-DE" dirty="0" err="1" smtClean="0"/>
              <a:t>some</a:t>
            </a:r>
            <a:r>
              <a:rPr lang="de-DE" dirty="0" smtClean="0"/>
              <a:t> </a:t>
            </a:r>
            <a:r>
              <a:rPr lang="de-DE" dirty="0" err="1" smtClean="0"/>
              <a:t>point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remote </a:t>
            </a:r>
            <a:r>
              <a:rPr lang="de-DE" dirty="0" err="1" smtClean="0"/>
              <a:t>process</a:t>
            </a:r>
            <a:r>
              <a:rPr lang="de-DE" dirty="0" smtClean="0"/>
              <a:t> </a:t>
            </a:r>
            <a:r>
              <a:rPr lang="de-DE" dirty="0" err="1" smtClean="0"/>
              <a:t>needs</a:t>
            </a:r>
            <a:r>
              <a:rPr lang="de-DE" dirty="0" smtClean="0"/>
              <a:t> </a:t>
            </a:r>
            <a:r>
              <a:rPr lang="de-DE" dirty="0" err="1" smtClean="0"/>
              <a:t>knowledge</a:t>
            </a:r>
            <a:r>
              <a:rPr lang="de-DE" dirty="0" smtClean="0"/>
              <a:t> </a:t>
            </a:r>
            <a:r>
              <a:rPr lang="de-DE" dirty="0" err="1" smtClean="0"/>
              <a:t>about</a:t>
            </a:r>
            <a:r>
              <a:rPr lang="de-DE" dirty="0" smtClean="0"/>
              <a:t> </a:t>
            </a:r>
            <a:r>
              <a:rPr lang="de-DE" dirty="0" err="1" smtClean="0"/>
              <a:t>data</a:t>
            </a:r>
            <a:r>
              <a:rPr lang="de-DE" dirty="0" smtClean="0"/>
              <a:t> </a:t>
            </a:r>
            <a:r>
              <a:rPr lang="de-DE" dirty="0" err="1" smtClean="0"/>
              <a:t>availability</a:t>
            </a:r>
            <a:endParaRPr lang="de-DE" dirty="0" smtClean="0"/>
          </a:p>
          <a:p>
            <a:pPr lvl="1">
              <a:lnSpc>
                <a:spcPct val="90000"/>
              </a:lnSpc>
            </a:pPr>
            <a:r>
              <a:rPr lang="de-DE" dirty="0" err="1" smtClean="0"/>
              <a:t>Managed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notification</a:t>
            </a:r>
            <a:r>
              <a:rPr lang="de-DE" dirty="0" smtClean="0"/>
              <a:t> </a:t>
            </a:r>
            <a:r>
              <a:rPr lang="de-DE" dirty="0" err="1" smtClean="0"/>
              <a:t>mechanism</a:t>
            </a:r>
            <a:endParaRPr lang="de-DE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Rectangle 2"/>
          <p:cNvSpPr>
            <a:spLocks noGrp="1"/>
          </p:cNvSpPr>
          <p:nvPr>
            <p:ph type="title"/>
          </p:nvPr>
        </p:nvSpPr>
        <p:spPr>
          <a:xfrm>
            <a:off x="85458" y="906463"/>
            <a:ext cx="8990175" cy="990600"/>
          </a:xfrm>
        </p:spPr>
        <p:txBody>
          <a:bodyPr/>
          <a:lstStyle/>
          <a:p>
            <a:r>
              <a:rPr lang="de-DE" dirty="0" smtClean="0"/>
              <a:t>GASPI </a:t>
            </a:r>
            <a:r>
              <a:rPr lang="de-DE" dirty="0" err="1" smtClean="0"/>
              <a:t>Notification</a:t>
            </a:r>
            <a:r>
              <a:rPr lang="de-DE" dirty="0" smtClean="0"/>
              <a:t> </a:t>
            </a:r>
            <a:r>
              <a:rPr lang="de-DE" dirty="0" err="1" smtClean="0"/>
              <a:t>Mechanism</a:t>
            </a:r>
            <a:endParaRPr lang="de-DE" dirty="0" smtClean="0"/>
          </a:p>
        </p:txBody>
      </p:sp>
      <p:sp>
        <p:nvSpPr>
          <p:cNvPr id="64514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mtClean="0"/>
              <a:t>Several notifications for a given segment</a:t>
            </a:r>
          </a:p>
          <a:p>
            <a:pPr lvl="1"/>
            <a:r>
              <a:rPr lang="de-DE" smtClean="0"/>
              <a:t>Identified by notification ID</a:t>
            </a:r>
          </a:p>
          <a:p>
            <a:pPr lvl="1"/>
            <a:r>
              <a:rPr lang="de-DE" smtClean="0"/>
              <a:t>Logical association of memory location and notification</a:t>
            </a:r>
          </a:p>
          <a:p>
            <a:pPr>
              <a:buFont typeface="Arial" charset="0"/>
              <a:buNone/>
            </a:pPr>
            <a:endParaRPr lang="de-DE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Rectangle 3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de-DE" smtClean="0"/>
              <a:t>gaspi_notify</a:t>
            </a:r>
          </a:p>
        </p:txBody>
      </p:sp>
      <p:sp>
        <p:nvSpPr>
          <p:cNvPr id="65538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de-DE" dirty="0" smtClean="0"/>
              <a:t>GASPI </a:t>
            </a:r>
            <a:r>
              <a:rPr lang="de-DE" dirty="0" err="1" smtClean="0"/>
              <a:t>Notification</a:t>
            </a:r>
            <a:r>
              <a:rPr lang="de-DE" dirty="0" smtClean="0"/>
              <a:t> </a:t>
            </a:r>
            <a:r>
              <a:rPr lang="de-DE" dirty="0" err="1" smtClean="0"/>
              <a:t>Mechanism</a:t>
            </a:r>
            <a:endParaRPr lang="de-DE" dirty="0" smtClean="0"/>
          </a:p>
        </p:txBody>
      </p:sp>
      <p:pic>
        <p:nvPicPr>
          <p:cNvPr id="65539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11225" y="2614613"/>
            <a:ext cx="4073525" cy="895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5540" name="Rectangle 3"/>
          <p:cNvSpPr>
            <a:spLocks/>
          </p:cNvSpPr>
          <p:nvPr/>
        </p:nvSpPr>
        <p:spPr bwMode="auto">
          <a:xfrm>
            <a:off x="457200" y="4500563"/>
            <a:ext cx="8229600" cy="4229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742950" lvl="1" indent="-285750" eaLnBrk="0" hangingPunct="0">
              <a:spcBef>
                <a:spcPct val="20000"/>
              </a:spcBef>
              <a:buFont typeface="Arial" charset="0"/>
              <a:buChar char="–"/>
            </a:pPr>
            <a:r>
              <a:rPr lang="de-DE" sz="2800" dirty="0">
                <a:solidFill>
                  <a:srgbClr val="3B57A0"/>
                </a:solidFill>
                <a:latin typeface="Calibri" pitchFamily="34" charset="0"/>
              </a:rPr>
              <a:t>P</a:t>
            </a:r>
            <a:r>
              <a:rPr lang="de-DE" sz="2800" dirty="0" smtClean="0">
                <a:solidFill>
                  <a:srgbClr val="3B57A0"/>
                </a:solidFill>
                <a:latin typeface="Calibri" pitchFamily="34" charset="0"/>
              </a:rPr>
              <a:t>osts </a:t>
            </a:r>
            <a:r>
              <a:rPr lang="de-DE" sz="2800" dirty="0">
                <a:solidFill>
                  <a:srgbClr val="3B57A0"/>
                </a:solidFill>
                <a:latin typeface="Calibri" pitchFamily="34" charset="0"/>
              </a:rPr>
              <a:t>a </a:t>
            </a:r>
            <a:r>
              <a:rPr lang="de-DE" sz="2800" dirty="0" err="1">
                <a:solidFill>
                  <a:srgbClr val="3B57A0"/>
                </a:solidFill>
                <a:latin typeface="Calibri" pitchFamily="34" charset="0"/>
              </a:rPr>
              <a:t>notification</a:t>
            </a:r>
            <a:r>
              <a:rPr lang="de-DE" sz="2800" dirty="0">
                <a:solidFill>
                  <a:srgbClr val="3B57A0"/>
                </a:solidFill>
                <a:latin typeface="Calibri" pitchFamily="34" charset="0"/>
              </a:rPr>
              <a:t> </a:t>
            </a:r>
            <a:r>
              <a:rPr lang="de-DE" sz="2800" dirty="0" err="1">
                <a:solidFill>
                  <a:srgbClr val="3B57A0"/>
                </a:solidFill>
                <a:latin typeface="Calibri" pitchFamily="34" charset="0"/>
              </a:rPr>
              <a:t>with</a:t>
            </a:r>
            <a:r>
              <a:rPr lang="de-DE" sz="2800" dirty="0">
                <a:solidFill>
                  <a:srgbClr val="3B57A0"/>
                </a:solidFill>
                <a:latin typeface="Calibri" pitchFamily="34" charset="0"/>
              </a:rPr>
              <a:t> a </a:t>
            </a:r>
            <a:r>
              <a:rPr lang="de-DE" sz="2800" dirty="0" err="1">
                <a:solidFill>
                  <a:srgbClr val="3B57A0"/>
                </a:solidFill>
                <a:latin typeface="Calibri" pitchFamily="34" charset="0"/>
              </a:rPr>
              <a:t>given</a:t>
            </a:r>
            <a:r>
              <a:rPr lang="de-DE" sz="2800" dirty="0">
                <a:solidFill>
                  <a:srgbClr val="3B57A0"/>
                </a:solidFill>
                <a:latin typeface="Calibri" pitchFamily="34" charset="0"/>
              </a:rPr>
              <a:t> </a:t>
            </a:r>
            <a:r>
              <a:rPr lang="de-DE" sz="2800" dirty="0" err="1">
                <a:solidFill>
                  <a:srgbClr val="3B57A0"/>
                </a:solidFill>
                <a:latin typeface="Calibri" pitchFamily="34" charset="0"/>
              </a:rPr>
              <a:t>value</a:t>
            </a:r>
            <a:r>
              <a:rPr lang="de-DE" sz="2800" dirty="0">
                <a:solidFill>
                  <a:srgbClr val="3B57A0"/>
                </a:solidFill>
                <a:latin typeface="Calibri" pitchFamily="34" charset="0"/>
              </a:rPr>
              <a:t> </a:t>
            </a:r>
            <a:r>
              <a:rPr lang="de-DE" sz="2800" dirty="0" err="1">
                <a:solidFill>
                  <a:srgbClr val="3B57A0"/>
                </a:solidFill>
                <a:latin typeface="Calibri" pitchFamily="34" charset="0"/>
              </a:rPr>
              <a:t>to</a:t>
            </a:r>
            <a:r>
              <a:rPr lang="de-DE" sz="2800" dirty="0">
                <a:solidFill>
                  <a:srgbClr val="3B57A0"/>
                </a:solidFill>
                <a:latin typeface="Calibri" pitchFamily="34" charset="0"/>
              </a:rPr>
              <a:t> a </a:t>
            </a:r>
            <a:r>
              <a:rPr lang="de-DE" sz="2800" dirty="0" err="1">
                <a:solidFill>
                  <a:srgbClr val="3B57A0"/>
                </a:solidFill>
                <a:latin typeface="Calibri" pitchFamily="34" charset="0"/>
              </a:rPr>
              <a:t>given</a:t>
            </a:r>
            <a:r>
              <a:rPr lang="de-DE" sz="2800" dirty="0">
                <a:solidFill>
                  <a:srgbClr val="3B57A0"/>
                </a:solidFill>
                <a:latin typeface="Calibri" pitchFamily="34" charset="0"/>
              </a:rPr>
              <a:t> </a:t>
            </a:r>
            <a:r>
              <a:rPr lang="de-DE" sz="2800" dirty="0" err="1">
                <a:solidFill>
                  <a:srgbClr val="3B57A0"/>
                </a:solidFill>
                <a:latin typeface="Calibri" pitchFamily="34" charset="0"/>
              </a:rPr>
              <a:t>queue</a:t>
            </a:r>
            <a:endParaRPr lang="de-DE" sz="2800" dirty="0">
              <a:solidFill>
                <a:srgbClr val="3B57A0"/>
              </a:solidFill>
              <a:latin typeface="Calibri" pitchFamily="34" charset="0"/>
            </a:endParaRPr>
          </a:p>
          <a:p>
            <a:pPr marL="742950" lvl="1" indent="-285750" eaLnBrk="0" hangingPunct="0">
              <a:spcBef>
                <a:spcPct val="20000"/>
              </a:spcBef>
              <a:buFont typeface="Arial" charset="0"/>
              <a:buChar char="–"/>
            </a:pPr>
            <a:r>
              <a:rPr lang="de-DE" sz="2800" dirty="0">
                <a:solidFill>
                  <a:srgbClr val="3B57A0"/>
                </a:solidFill>
                <a:latin typeface="Calibri" pitchFamily="34" charset="0"/>
              </a:rPr>
              <a:t>R</a:t>
            </a:r>
            <a:r>
              <a:rPr lang="de-DE" sz="2800" dirty="0" smtClean="0">
                <a:solidFill>
                  <a:srgbClr val="3B57A0"/>
                </a:solidFill>
                <a:latin typeface="Calibri" pitchFamily="34" charset="0"/>
              </a:rPr>
              <a:t>emote </a:t>
            </a:r>
            <a:r>
              <a:rPr lang="de-DE" sz="2800" dirty="0" err="1">
                <a:solidFill>
                  <a:srgbClr val="3B57A0"/>
                </a:solidFill>
                <a:latin typeface="Calibri" pitchFamily="34" charset="0"/>
              </a:rPr>
              <a:t>visibility</a:t>
            </a:r>
            <a:r>
              <a:rPr lang="de-DE" sz="2800" dirty="0">
                <a:solidFill>
                  <a:srgbClr val="3B57A0"/>
                </a:solidFill>
                <a:latin typeface="Calibri" pitchFamily="34" charset="0"/>
              </a:rPr>
              <a:t> </a:t>
            </a:r>
            <a:r>
              <a:rPr lang="de-DE" sz="2800" dirty="0" err="1">
                <a:solidFill>
                  <a:srgbClr val="3B57A0"/>
                </a:solidFill>
                <a:latin typeface="Calibri" pitchFamily="34" charset="0"/>
              </a:rPr>
              <a:t>guarantees</a:t>
            </a:r>
            <a:r>
              <a:rPr lang="de-DE" sz="2800" dirty="0">
                <a:solidFill>
                  <a:srgbClr val="3B57A0"/>
                </a:solidFill>
                <a:latin typeface="Calibri" pitchFamily="34" charset="0"/>
              </a:rPr>
              <a:t> remote </a:t>
            </a:r>
            <a:r>
              <a:rPr lang="de-DE" sz="2800" dirty="0" err="1">
                <a:solidFill>
                  <a:srgbClr val="3B57A0"/>
                </a:solidFill>
                <a:latin typeface="Calibri" pitchFamily="34" charset="0"/>
              </a:rPr>
              <a:t>data</a:t>
            </a:r>
            <a:r>
              <a:rPr lang="de-DE" sz="2800" dirty="0">
                <a:solidFill>
                  <a:srgbClr val="3B57A0"/>
                </a:solidFill>
                <a:latin typeface="Calibri" pitchFamily="34" charset="0"/>
              </a:rPr>
              <a:t> </a:t>
            </a:r>
            <a:r>
              <a:rPr lang="de-DE" sz="2800" dirty="0" err="1">
                <a:solidFill>
                  <a:srgbClr val="3B57A0"/>
                </a:solidFill>
                <a:latin typeface="Calibri" pitchFamily="34" charset="0"/>
              </a:rPr>
              <a:t>visibility</a:t>
            </a:r>
            <a:r>
              <a:rPr lang="de-DE" sz="2800" dirty="0">
                <a:solidFill>
                  <a:srgbClr val="3B57A0"/>
                </a:solidFill>
                <a:latin typeface="Calibri" pitchFamily="34" charset="0"/>
              </a:rPr>
              <a:t> </a:t>
            </a:r>
            <a:r>
              <a:rPr lang="de-DE" sz="2800" dirty="0" err="1">
                <a:solidFill>
                  <a:srgbClr val="3B57A0"/>
                </a:solidFill>
                <a:latin typeface="Calibri" pitchFamily="34" charset="0"/>
              </a:rPr>
              <a:t>of</a:t>
            </a:r>
            <a:r>
              <a:rPr lang="de-DE" sz="2800" dirty="0">
                <a:solidFill>
                  <a:srgbClr val="3B57A0"/>
                </a:solidFill>
                <a:latin typeface="Calibri" pitchFamily="34" charset="0"/>
              </a:rPr>
              <a:t> all </a:t>
            </a:r>
            <a:r>
              <a:rPr lang="de-DE" sz="2800" dirty="0" err="1">
                <a:solidFill>
                  <a:srgbClr val="3B57A0"/>
                </a:solidFill>
                <a:latin typeface="Calibri" pitchFamily="34" charset="0"/>
              </a:rPr>
              <a:t>previously</a:t>
            </a:r>
            <a:r>
              <a:rPr lang="de-DE" sz="2800" dirty="0">
                <a:solidFill>
                  <a:srgbClr val="3B57A0"/>
                </a:solidFill>
                <a:latin typeface="Calibri" pitchFamily="34" charset="0"/>
              </a:rPr>
              <a:t> </a:t>
            </a:r>
            <a:r>
              <a:rPr lang="de-DE" sz="2800" dirty="0" err="1">
                <a:solidFill>
                  <a:srgbClr val="3B57A0"/>
                </a:solidFill>
                <a:latin typeface="Calibri" pitchFamily="34" charset="0"/>
              </a:rPr>
              <a:t>posted</a:t>
            </a:r>
            <a:r>
              <a:rPr lang="de-DE" sz="2800" dirty="0">
                <a:solidFill>
                  <a:srgbClr val="3B57A0"/>
                </a:solidFill>
                <a:latin typeface="Calibri" pitchFamily="34" charset="0"/>
              </a:rPr>
              <a:t> </a:t>
            </a:r>
            <a:r>
              <a:rPr lang="de-DE" sz="2800" dirty="0" err="1">
                <a:solidFill>
                  <a:srgbClr val="3B57A0"/>
                </a:solidFill>
                <a:latin typeface="Calibri" pitchFamily="34" charset="0"/>
              </a:rPr>
              <a:t>writes</a:t>
            </a:r>
            <a:r>
              <a:rPr lang="de-DE" sz="2800" dirty="0">
                <a:solidFill>
                  <a:srgbClr val="3B57A0"/>
                </a:solidFill>
                <a:latin typeface="Calibri" pitchFamily="34" charset="0"/>
              </a:rPr>
              <a:t> in </a:t>
            </a:r>
            <a:r>
              <a:rPr lang="de-DE" sz="2800" dirty="0" err="1">
                <a:solidFill>
                  <a:srgbClr val="3B57A0"/>
                </a:solidFill>
                <a:latin typeface="Calibri" pitchFamily="34" charset="0"/>
              </a:rPr>
              <a:t>the</a:t>
            </a:r>
            <a:r>
              <a:rPr lang="de-DE" sz="2800" dirty="0">
                <a:solidFill>
                  <a:srgbClr val="3B57A0"/>
                </a:solidFill>
                <a:latin typeface="Calibri" pitchFamily="34" charset="0"/>
              </a:rPr>
              <a:t> same </a:t>
            </a:r>
            <a:r>
              <a:rPr lang="de-DE" sz="2800" dirty="0" err="1">
                <a:solidFill>
                  <a:srgbClr val="3B57A0"/>
                </a:solidFill>
                <a:latin typeface="Calibri" pitchFamily="34" charset="0"/>
              </a:rPr>
              <a:t>queue</a:t>
            </a:r>
            <a:r>
              <a:rPr lang="de-DE" sz="2800" dirty="0">
                <a:solidFill>
                  <a:srgbClr val="3B57A0"/>
                </a:solidFill>
                <a:latin typeface="Calibri" pitchFamily="34" charset="0"/>
              </a:rPr>
              <a:t>, </a:t>
            </a:r>
            <a:r>
              <a:rPr lang="de-DE" sz="2800" dirty="0" err="1">
                <a:solidFill>
                  <a:srgbClr val="3B57A0"/>
                </a:solidFill>
                <a:latin typeface="Calibri" pitchFamily="34" charset="0"/>
              </a:rPr>
              <a:t>the</a:t>
            </a:r>
            <a:r>
              <a:rPr lang="de-DE" sz="2800" dirty="0">
                <a:solidFill>
                  <a:srgbClr val="3B57A0"/>
                </a:solidFill>
                <a:latin typeface="Calibri" pitchFamily="34" charset="0"/>
              </a:rPr>
              <a:t> same </a:t>
            </a:r>
            <a:r>
              <a:rPr lang="de-DE" sz="2800" dirty="0" err="1">
                <a:solidFill>
                  <a:srgbClr val="3B57A0"/>
                </a:solidFill>
                <a:latin typeface="Calibri" pitchFamily="34" charset="0"/>
              </a:rPr>
              <a:t>segment</a:t>
            </a:r>
            <a:r>
              <a:rPr lang="de-DE" sz="2800" dirty="0">
                <a:solidFill>
                  <a:srgbClr val="3B57A0"/>
                </a:solidFill>
                <a:latin typeface="Calibri" pitchFamily="34" charset="0"/>
              </a:rPr>
              <a:t> </a:t>
            </a:r>
            <a:r>
              <a:rPr lang="de-DE" sz="2800" dirty="0" err="1">
                <a:solidFill>
                  <a:srgbClr val="3B57A0"/>
                </a:solidFill>
                <a:latin typeface="Calibri" pitchFamily="34" charset="0"/>
              </a:rPr>
              <a:t>and</a:t>
            </a:r>
            <a:r>
              <a:rPr lang="de-DE" sz="2800" dirty="0">
                <a:solidFill>
                  <a:srgbClr val="3B57A0"/>
                </a:solidFill>
                <a:latin typeface="Calibri" pitchFamily="34" charset="0"/>
              </a:rPr>
              <a:t> </a:t>
            </a:r>
            <a:r>
              <a:rPr lang="de-DE" sz="2800" dirty="0" err="1">
                <a:solidFill>
                  <a:srgbClr val="3B57A0"/>
                </a:solidFill>
                <a:latin typeface="Calibri" pitchFamily="34" charset="0"/>
              </a:rPr>
              <a:t>the</a:t>
            </a:r>
            <a:r>
              <a:rPr lang="de-DE" sz="2800" dirty="0">
                <a:solidFill>
                  <a:srgbClr val="3B57A0"/>
                </a:solidFill>
                <a:latin typeface="Calibri" pitchFamily="34" charset="0"/>
              </a:rPr>
              <a:t> same </a:t>
            </a:r>
            <a:r>
              <a:rPr lang="de-DE" sz="2800" dirty="0" err="1">
                <a:solidFill>
                  <a:srgbClr val="3B57A0"/>
                </a:solidFill>
                <a:latin typeface="Calibri" pitchFamily="34" charset="0"/>
              </a:rPr>
              <a:t>process</a:t>
            </a:r>
            <a:r>
              <a:rPr lang="de-DE" sz="2800" dirty="0">
                <a:solidFill>
                  <a:srgbClr val="3B57A0"/>
                </a:solidFill>
                <a:latin typeface="Calibri" pitchFamily="34" charset="0"/>
              </a:rPr>
              <a:t> rank</a:t>
            </a:r>
          </a:p>
        </p:txBody>
      </p:sp>
      <p:pic>
        <p:nvPicPr>
          <p:cNvPr id="65541" name="Picture 6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911225" y="2479675"/>
            <a:ext cx="6219316" cy="173805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Titel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de-DE" smtClean="0"/>
              <a:t>Outline</a:t>
            </a:r>
          </a:p>
        </p:txBody>
      </p:sp>
      <p:sp>
        <p:nvSpPr>
          <p:cNvPr id="102403" name="Inhaltsplatzhalter 2"/>
          <p:cNvSpPr>
            <a:spLocks noGrp="1"/>
          </p:cNvSpPr>
          <p:nvPr>
            <p:ph idx="4294967295"/>
          </p:nvPr>
        </p:nvSpPr>
        <p:spPr>
          <a:xfrm>
            <a:off x="457200" y="1873250"/>
            <a:ext cx="8229600" cy="4229100"/>
          </a:xfrm>
        </p:spPr>
        <p:txBody>
          <a:bodyPr/>
          <a:lstStyle/>
          <a:p>
            <a:pPr eaLnBrk="1" hangingPunct="1"/>
            <a:r>
              <a:rPr lang="de-DE" dirty="0" smtClean="0"/>
              <a:t>GASPI </a:t>
            </a:r>
            <a:r>
              <a:rPr lang="de-DE" dirty="0" err="1" smtClean="0"/>
              <a:t>programming</a:t>
            </a:r>
            <a:r>
              <a:rPr lang="de-DE" dirty="0" smtClean="0"/>
              <a:t> model</a:t>
            </a:r>
          </a:p>
          <a:p>
            <a:pPr lvl="1" eaLnBrk="1" hangingPunct="1"/>
            <a:r>
              <a:rPr lang="de-DE" dirty="0" err="1" smtClean="0"/>
              <a:t>Dataflow</a:t>
            </a:r>
            <a:r>
              <a:rPr lang="de-DE" dirty="0" smtClean="0"/>
              <a:t> model</a:t>
            </a:r>
          </a:p>
          <a:p>
            <a:pPr lvl="1" eaLnBrk="1" hangingPunct="1"/>
            <a:r>
              <a:rPr lang="de-DE" dirty="0" smtClean="0"/>
              <a:t>Fault </a:t>
            </a:r>
            <a:r>
              <a:rPr lang="de-DE" dirty="0" err="1" smtClean="0"/>
              <a:t>tolerance</a:t>
            </a:r>
            <a:endParaRPr lang="de-DE" dirty="0" smtClean="0"/>
          </a:p>
          <a:p>
            <a:pPr eaLnBrk="1" hangingPunct="1"/>
            <a:endParaRPr lang="de-DE" dirty="0" smtClean="0"/>
          </a:p>
        </p:txBody>
      </p:sp>
      <p:sp>
        <p:nvSpPr>
          <p:cNvPr id="102405" name="Inhaltsplatzhalter 2"/>
          <p:cNvSpPr>
            <a:spLocks/>
          </p:cNvSpPr>
          <p:nvPr/>
        </p:nvSpPr>
        <p:spPr bwMode="auto">
          <a:xfrm>
            <a:off x="457200" y="5656263"/>
            <a:ext cx="3109913" cy="649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Font typeface="Arial" charset="0"/>
              <a:buNone/>
            </a:pPr>
            <a:r>
              <a:rPr lang="de-DE" sz="3200" b="1" dirty="0">
                <a:solidFill>
                  <a:srgbClr val="3B57A0"/>
                </a:solidFill>
                <a:latin typeface="Calibri" pitchFamily="34" charset="0"/>
              </a:rPr>
              <a:t>www.gaspi.de</a:t>
            </a:r>
          </a:p>
        </p:txBody>
      </p:sp>
      <p:sp>
        <p:nvSpPr>
          <p:cNvPr id="102406" name="Inhaltsplatzhalter 2"/>
          <p:cNvSpPr>
            <a:spLocks/>
          </p:cNvSpPr>
          <p:nvPr/>
        </p:nvSpPr>
        <p:spPr bwMode="auto">
          <a:xfrm>
            <a:off x="5708650" y="5656263"/>
            <a:ext cx="3563938" cy="649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Font typeface="Arial" charset="0"/>
              <a:buNone/>
            </a:pPr>
            <a:r>
              <a:rPr lang="de-DE" sz="3200" b="1" dirty="0">
                <a:solidFill>
                  <a:srgbClr val="3B57A0"/>
                </a:solidFill>
                <a:latin typeface="Calibri" pitchFamily="34" charset="0"/>
              </a:rPr>
              <a:t>www.gpi-site.com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61" name="Picture 7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27100" y="2503488"/>
            <a:ext cx="6864927" cy="148243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</p:pic>
      <p:sp>
        <p:nvSpPr>
          <p:cNvPr id="66562" name="Rectangle 3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de-DE" dirty="0" err="1" smtClean="0"/>
              <a:t>gaspi_notify_waitsome</a:t>
            </a:r>
            <a:endParaRPr lang="de-DE" dirty="0" smtClean="0"/>
          </a:p>
        </p:txBody>
      </p:sp>
      <p:sp>
        <p:nvSpPr>
          <p:cNvPr id="66563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de-DE" dirty="0" smtClean="0"/>
              <a:t>GASPI </a:t>
            </a:r>
            <a:r>
              <a:rPr lang="de-DE" dirty="0" err="1" smtClean="0"/>
              <a:t>Notification</a:t>
            </a:r>
            <a:r>
              <a:rPr lang="de-DE" dirty="0" smtClean="0"/>
              <a:t> </a:t>
            </a:r>
            <a:r>
              <a:rPr lang="de-DE" dirty="0" err="1" smtClean="0"/>
              <a:t>Mechanism</a:t>
            </a:r>
            <a:endParaRPr lang="de-DE" dirty="0" smtClean="0"/>
          </a:p>
        </p:txBody>
      </p:sp>
      <p:sp>
        <p:nvSpPr>
          <p:cNvPr id="66564" name="Rectangle 3"/>
          <p:cNvSpPr>
            <a:spLocks/>
          </p:cNvSpPr>
          <p:nvPr/>
        </p:nvSpPr>
        <p:spPr bwMode="auto">
          <a:xfrm>
            <a:off x="457200" y="4500563"/>
            <a:ext cx="8229600" cy="4229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742950" lvl="1" indent="-285750" eaLnBrk="0" hangingPunct="0">
              <a:spcBef>
                <a:spcPct val="20000"/>
              </a:spcBef>
              <a:buFont typeface="Arial" charset="0"/>
              <a:buChar char="–"/>
            </a:pPr>
            <a:r>
              <a:rPr lang="de-DE" sz="2800" dirty="0">
                <a:solidFill>
                  <a:srgbClr val="3B57A0"/>
                </a:solidFill>
                <a:latin typeface="Calibri" pitchFamily="34" charset="0"/>
              </a:rPr>
              <a:t>M</a:t>
            </a:r>
            <a:r>
              <a:rPr lang="de-DE" sz="2800" dirty="0" smtClean="0">
                <a:solidFill>
                  <a:srgbClr val="3B57A0"/>
                </a:solidFill>
                <a:latin typeface="Calibri" pitchFamily="34" charset="0"/>
              </a:rPr>
              <a:t>onitors </a:t>
            </a:r>
            <a:r>
              <a:rPr lang="de-DE" sz="2800" dirty="0">
                <a:solidFill>
                  <a:srgbClr val="3B57A0"/>
                </a:solidFill>
                <a:latin typeface="Calibri" pitchFamily="34" charset="0"/>
              </a:rPr>
              <a:t>a </a:t>
            </a:r>
            <a:r>
              <a:rPr lang="de-DE" sz="2800" dirty="0" err="1">
                <a:solidFill>
                  <a:srgbClr val="3B57A0"/>
                </a:solidFill>
                <a:latin typeface="Calibri" pitchFamily="34" charset="0"/>
              </a:rPr>
              <a:t>contiguous</a:t>
            </a:r>
            <a:r>
              <a:rPr lang="de-DE" sz="2800" dirty="0">
                <a:solidFill>
                  <a:srgbClr val="3B57A0"/>
                </a:solidFill>
                <a:latin typeface="Calibri" pitchFamily="34" charset="0"/>
              </a:rPr>
              <a:t> </a:t>
            </a:r>
            <a:r>
              <a:rPr lang="de-DE" sz="2800" dirty="0" err="1">
                <a:solidFill>
                  <a:srgbClr val="3B57A0"/>
                </a:solidFill>
                <a:latin typeface="Calibri" pitchFamily="34" charset="0"/>
              </a:rPr>
              <a:t>subset</a:t>
            </a:r>
            <a:r>
              <a:rPr lang="de-DE" sz="2800" dirty="0">
                <a:solidFill>
                  <a:srgbClr val="3B57A0"/>
                </a:solidFill>
                <a:latin typeface="Calibri" pitchFamily="34" charset="0"/>
              </a:rPr>
              <a:t> </a:t>
            </a:r>
            <a:r>
              <a:rPr lang="de-DE" sz="2800" dirty="0" err="1">
                <a:solidFill>
                  <a:srgbClr val="3B57A0"/>
                </a:solidFill>
                <a:latin typeface="Calibri" pitchFamily="34" charset="0"/>
              </a:rPr>
              <a:t>of</a:t>
            </a:r>
            <a:r>
              <a:rPr lang="de-DE" sz="2800" dirty="0">
                <a:solidFill>
                  <a:srgbClr val="3B57A0"/>
                </a:solidFill>
                <a:latin typeface="Calibri" pitchFamily="34" charset="0"/>
              </a:rPr>
              <a:t> </a:t>
            </a:r>
            <a:r>
              <a:rPr lang="de-DE" sz="2800" dirty="0" err="1">
                <a:solidFill>
                  <a:srgbClr val="3B57A0"/>
                </a:solidFill>
                <a:latin typeface="Calibri" pitchFamily="34" charset="0"/>
              </a:rPr>
              <a:t>notification</a:t>
            </a:r>
            <a:r>
              <a:rPr lang="de-DE" sz="2800" dirty="0">
                <a:solidFill>
                  <a:srgbClr val="3B57A0"/>
                </a:solidFill>
                <a:latin typeface="Calibri" pitchFamily="34" charset="0"/>
              </a:rPr>
              <a:t> </a:t>
            </a:r>
            <a:r>
              <a:rPr lang="de-DE" sz="2800" dirty="0" err="1">
                <a:solidFill>
                  <a:srgbClr val="3B57A0"/>
                </a:solidFill>
                <a:latin typeface="Calibri" pitchFamily="34" charset="0"/>
              </a:rPr>
              <a:t>id‘s</a:t>
            </a:r>
            <a:r>
              <a:rPr lang="de-DE" sz="2800" dirty="0">
                <a:solidFill>
                  <a:srgbClr val="3B57A0"/>
                </a:solidFill>
                <a:latin typeface="Calibri" pitchFamily="34" charset="0"/>
              </a:rPr>
              <a:t> </a:t>
            </a:r>
            <a:r>
              <a:rPr lang="de-DE" sz="2800" dirty="0" err="1">
                <a:solidFill>
                  <a:srgbClr val="3B57A0"/>
                </a:solidFill>
                <a:latin typeface="Calibri" pitchFamily="34" charset="0"/>
              </a:rPr>
              <a:t>for</a:t>
            </a:r>
            <a:r>
              <a:rPr lang="de-DE" sz="2800" dirty="0">
                <a:solidFill>
                  <a:srgbClr val="3B57A0"/>
                </a:solidFill>
                <a:latin typeface="Calibri" pitchFamily="34" charset="0"/>
              </a:rPr>
              <a:t> a </a:t>
            </a:r>
            <a:r>
              <a:rPr lang="de-DE" sz="2800" dirty="0" err="1">
                <a:solidFill>
                  <a:srgbClr val="3B57A0"/>
                </a:solidFill>
                <a:latin typeface="Calibri" pitchFamily="34" charset="0"/>
              </a:rPr>
              <a:t>given</a:t>
            </a:r>
            <a:r>
              <a:rPr lang="de-DE" sz="2800" dirty="0">
                <a:solidFill>
                  <a:srgbClr val="3B57A0"/>
                </a:solidFill>
                <a:latin typeface="Calibri" pitchFamily="34" charset="0"/>
              </a:rPr>
              <a:t> </a:t>
            </a:r>
            <a:r>
              <a:rPr lang="de-DE" sz="2800" dirty="0" err="1">
                <a:solidFill>
                  <a:srgbClr val="3B57A0"/>
                </a:solidFill>
                <a:latin typeface="Calibri" pitchFamily="34" charset="0"/>
              </a:rPr>
              <a:t>segment</a:t>
            </a:r>
            <a:endParaRPr lang="de-DE" sz="2800" dirty="0">
              <a:solidFill>
                <a:srgbClr val="3B57A0"/>
              </a:solidFill>
              <a:latin typeface="Calibri" pitchFamily="34" charset="0"/>
            </a:endParaRPr>
          </a:p>
          <a:p>
            <a:pPr marL="742950" lvl="1" indent="-285750" eaLnBrk="0" hangingPunct="0">
              <a:spcBef>
                <a:spcPct val="20000"/>
              </a:spcBef>
              <a:buFont typeface="Arial" charset="0"/>
              <a:buChar char="–"/>
            </a:pPr>
            <a:r>
              <a:rPr lang="de-DE" sz="2800" dirty="0">
                <a:solidFill>
                  <a:srgbClr val="3B57A0"/>
                </a:solidFill>
                <a:latin typeface="Calibri" pitchFamily="34" charset="0"/>
              </a:rPr>
              <a:t>R</a:t>
            </a:r>
            <a:r>
              <a:rPr lang="de-DE" sz="2800" dirty="0" smtClean="0">
                <a:solidFill>
                  <a:srgbClr val="3B57A0"/>
                </a:solidFill>
                <a:latin typeface="Calibri" pitchFamily="34" charset="0"/>
              </a:rPr>
              <a:t>eturns </a:t>
            </a:r>
            <a:r>
              <a:rPr lang="de-DE" sz="2800" dirty="0" err="1">
                <a:solidFill>
                  <a:srgbClr val="3B57A0"/>
                </a:solidFill>
                <a:latin typeface="Calibri" pitchFamily="34" charset="0"/>
              </a:rPr>
              <a:t>successfull</a:t>
            </a:r>
            <a:r>
              <a:rPr lang="de-DE" sz="2800" dirty="0">
                <a:solidFill>
                  <a:srgbClr val="3B57A0"/>
                </a:solidFill>
                <a:latin typeface="Calibri" pitchFamily="34" charset="0"/>
              </a:rPr>
              <a:t> </a:t>
            </a:r>
            <a:r>
              <a:rPr lang="de-DE" sz="2800" dirty="0" err="1">
                <a:solidFill>
                  <a:srgbClr val="3B57A0"/>
                </a:solidFill>
                <a:latin typeface="Calibri" pitchFamily="34" charset="0"/>
              </a:rPr>
              <a:t>if</a:t>
            </a:r>
            <a:r>
              <a:rPr lang="de-DE" sz="2800" dirty="0">
                <a:solidFill>
                  <a:srgbClr val="3B57A0"/>
                </a:solidFill>
                <a:latin typeface="Calibri" pitchFamily="34" charset="0"/>
              </a:rPr>
              <a:t> </a:t>
            </a:r>
            <a:r>
              <a:rPr lang="de-DE" sz="2800" dirty="0" err="1">
                <a:solidFill>
                  <a:srgbClr val="3B57A0"/>
                </a:solidFill>
                <a:latin typeface="Calibri" pitchFamily="34" charset="0"/>
              </a:rPr>
              <a:t>at</a:t>
            </a:r>
            <a:r>
              <a:rPr lang="de-DE" sz="2800" dirty="0">
                <a:solidFill>
                  <a:srgbClr val="3B57A0"/>
                </a:solidFill>
                <a:latin typeface="Calibri" pitchFamily="34" charset="0"/>
              </a:rPr>
              <a:t> least </a:t>
            </a:r>
            <a:r>
              <a:rPr lang="de-DE" sz="2800" dirty="0" err="1">
                <a:solidFill>
                  <a:srgbClr val="3B57A0"/>
                </a:solidFill>
                <a:latin typeface="Calibri" pitchFamily="34" charset="0"/>
              </a:rPr>
              <a:t>one</a:t>
            </a:r>
            <a:r>
              <a:rPr lang="de-DE" sz="2800" dirty="0">
                <a:solidFill>
                  <a:srgbClr val="3B57A0"/>
                </a:solidFill>
                <a:latin typeface="Calibri" pitchFamily="34" charset="0"/>
              </a:rPr>
              <a:t> </a:t>
            </a:r>
            <a:r>
              <a:rPr lang="de-DE" sz="2800" dirty="0" err="1">
                <a:solidFill>
                  <a:srgbClr val="3B57A0"/>
                </a:solidFill>
                <a:latin typeface="Calibri" pitchFamily="34" charset="0"/>
              </a:rPr>
              <a:t>of</a:t>
            </a:r>
            <a:r>
              <a:rPr lang="de-DE" sz="2800" dirty="0">
                <a:solidFill>
                  <a:srgbClr val="3B57A0"/>
                </a:solidFill>
                <a:latin typeface="Calibri" pitchFamily="34" charset="0"/>
              </a:rPr>
              <a:t> </a:t>
            </a:r>
            <a:r>
              <a:rPr lang="de-DE" sz="2800" dirty="0" err="1">
                <a:solidFill>
                  <a:srgbClr val="3B57A0"/>
                </a:solidFill>
                <a:latin typeface="Calibri" pitchFamily="34" charset="0"/>
              </a:rPr>
              <a:t>the</a:t>
            </a:r>
            <a:r>
              <a:rPr lang="de-DE" sz="2800" dirty="0">
                <a:solidFill>
                  <a:srgbClr val="3B57A0"/>
                </a:solidFill>
                <a:latin typeface="Calibri" pitchFamily="34" charset="0"/>
              </a:rPr>
              <a:t> </a:t>
            </a:r>
            <a:r>
              <a:rPr lang="de-DE" sz="2800" dirty="0" err="1">
                <a:solidFill>
                  <a:srgbClr val="3B57A0"/>
                </a:solidFill>
                <a:latin typeface="Calibri" pitchFamily="34" charset="0"/>
              </a:rPr>
              <a:t>monitored</a:t>
            </a:r>
            <a:r>
              <a:rPr lang="de-DE" sz="2800" dirty="0">
                <a:solidFill>
                  <a:srgbClr val="3B57A0"/>
                </a:solidFill>
                <a:latin typeface="Calibri" pitchFamily="34" charset="0"/>
              </a:rPr>
              <a:t> </a:t>
            </a:r>
            <a:r>
              <a:rPr lang="de-DE" sz="2800" dirty="0" err="1">
                <a:solidFill>
                  <a:srgbClr val="3B57A0"/>
                </a:solidFill>
                <a:latin typeface="Calibri" pitchFamily="34" charset="0"/>
              </a:rPr>
              <a:t>id‘s</a:t>
            </a:r>
            <a:r>
              <a:rPr lang="de-DE" sz="2800" dirty="0">
                <a:solidFill>
                  <a:srgbClr val="3B57A0"/>
                </a:solidFill>
                <a:latin typeface="Calibri" pitchFamily="34" charset="0"/>
              </a:rPr>
              <a:t> </a:t>
            </a:r>
            <a:r>
              <a:rPr lang="de-DE" sz="2800" dirty="0" err="1">
                <a:solidFill>
                  <a:srgbClr val="3B57A0"/>
                </a:solidFill>
                <a:latin typeface="Calibri" pitchFamily="34" charset="0"/>
              </a:rPr>
              <a:t>is</a:t>
            </a:r>
            <a:r>
              <a:rPr lang="de-DE" sz="2800" dirty="0">
                <a:solidFill>
                  <a:srgbClr val="3B57A0"/>
                </a:solidFill>
                <a:latin typeface="Calibri" pitchFamily="34" charset="0"/>
              </a:rPr>
              <a:t> </a:t>
            </a:r>
            <a:r>
              <a:rPr lang="de-DE" sz="2800" dirty="0" err="1">
                <a:solidFill>
                  <a:srgbClr val="3B57A0"/>
                </a:solidFill>
                <a:latin typeface="Calibri" pitchFamily="34" charset="0"/>
              </a:rPr>
              <a:t>remotely</a:t>
            </a:r>
            <a:r>
              <a:rPr lang="de-DE" sz="2800" dirty="0">
                <a:solidFill>
                  <a:srgbClr val="3B57A0"/>
                </a:solidFill>
                <a:latin typeface="Calibri" pitchFamily="34" charset="0"/>
              </a:rPr>
              <a:t> </a:t>
            </a:r>
            <a:r>
              <a:rPr lang="de-DE" sz="2800" dirty="0" err="1">
                <a:solidFill>
                  <a:srgbClr val="3B57A0"/>
                </a:solidFill>
                <a:latin typeface="Calibri" pitchFamily="34" charset="0"/>
              </a:rPr>
              <a:t>updated</a:t>
            </a:r>
            <a:r>
              <a:rPr lang="de-DE" sz="2800" dirty="0">
                <a:solidFill>
                  <a:srgbClr val="3B57A0"/>
                </a:solidFill>
                <a:latin typeface="Calibri" pitchFamily="34" charset="0"/>
              </a:rPr>
              <a:t> </a:t>
            </a:r>
            <a:r>
              <a:rPr lang="de-DE" sz="2800" dirty="0" err="1">
                <a:solidFill>
                  <a:srgbClr val="3B57A0"/>
                </a:solidFill>
                <a:latin typeface="Calibri" pitchFamily="34" charset="0"/>
              </a:rPr>
              <a:t>to</a:t>
            </a:r>
            <a:r>
              <a:rPr lang="de-DE" sz="2800" dirty="0">
                <a:solidFill>
                  <a:srgbClr val="3B57A0"/>
                </a:solidFill>
                <a:latin typeface="Calibri" pitchFamily="34" charset="0"/>
              </a:rPr>
              <a:t> a </a:t>
            </a:r>
            <a:r>
              <a:rPr lang="de-DE" sz="2800" dirty="0" err="1">
                <a:solidFill>
                  <a:srgbClr val="3B57A0"/>
                </a:solidFill>
                <a:latin typeface="Calibri" pitchFamily="34" charset="0"/>
              </a:rPr>
              <a:t>value</a:t>
            </a:r>
            <a:r>
              <a:rPr lang="de-DE" sz="2800" dirty="0">
                <a:solidFill>
                  <a:srgbClr val="3B57A0"/>
                </a:solidFill>
                <a:latin typeface="Calibri" pitchFamily="34" charset="0"/>
              </a:rPr>
              <a:t> </a:t>
            </a:r>
            <a:r>
              <a:rPr lang="de-DE" sz="2800" dirty="0" err="1">
                <a:solidFill>
                  <a:srgbClr val="3B57A0"/>
                </a:solidFill>
                <a:latin typeface="Calibri" pitchFamily="34" charset="0"/>
              </a:rPr>
              <a:t>unequal</a:t>
            </a:r>
            <a:r>
              <a:rPr lang="de-DE" sz="2800" dirty="0">
                <a:solidFill>
                  <a:srgbClr val="3B57A0"/>
                </a:solidFill>
                <a:latin typeface="Calibri" pitchFamily="34" charset="0"/>
              </a:rPr>
              <a:t> </a:t>
            </a:r>
            <a:r>
              <a:rPr lang="de-DE" sz="2800" dirty="0" err="1">
                <a:solidFill>
                  <a:srgbClr val="3B57A0"/>
                </a:solidFill>
                <a:latin typeface="Calibri" pitchFamily="34" charset="0"/>
              </a:rPr>
              <a:t>zero</a:t>
            </a:r>
            <a:endParaRPr lang="de-DE" sz="2800" dirty="0">
              <a:solidFill>
                <a:srgbClr val="3B57A0"/>
              </a:solidFill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Rectangle 3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de-DE" smtClean="0"/>
              <a:t>gaspi_notify_reset</a:t>
            </a:r>
          </a:p>
        </p:txBody>
      </p:sp>
      <p:sp>
        <p:nvSpPr>
          <p:cNvPr id="67586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de-DE" dirty="0" smtClean="0"/>
              <a:t>GASPI </a:t>
            </a:r>
            <a:r>
              <a:rPr lang="de-DE" dirty="0" err="1" smtClean="0"/>
              <a:t>Notification</a:t>
            </a:r>
            <a:r>
              <a:rPr lang="de-DE" dirty="0" smtClean="0"/>
              <a:t> </a:t>
            </a:r>
            <a:r>
              <a:rPr lang="de-DE" dirty="0" err="1" smtClean="0"/>
              <a:t>Mechanism</a:t>
            </a:r>
            <a:endParaRPr lang="de-DE" dirty="0" smtClean="0"/>
          </a:p>
        </p:txBody>
      </p:sp>
      <p:sp>
        <p:nvSpPr>
          <p:cNvPr id="67587" name="Rectangle 3"/>
          <p:cNvSpPr>
            <a:spLocks/>
          </p:cNvSpPr>
          <p:nvPr/>
        </p:nvSpPr>
        <p:spPr bwMode="auto">
          <a:xfrm>
            <a:off x="457200" y="3778250"/>
            <a:ext cx="8229600" cy="4229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742950" lvl="1" indent="-285750" eaLnBrk="0" hangingPunct="0">
              <a:spcBef>
                <a:spcPct val="20000"/>
              </a:spcBef>
              <a:buFont typeface="Arial" charset="0"/>
              <a:buChar char="–"/>
            </a:pPr>
            <a:r>
              <a:rPr lang="de-DE" sz="2800">
                <a:solidFill>
                  <a:srgbClr val="3B57A0"/>
                </a:solidFill>
                <a:latin typeface="Calibri" pitchFamily="34" charset="0"/>
              </a:rPr>
              <a:t>Atomically resets a given notification id and yields the old value</a:t>
            </a:r>
          </a:p>
        </p:txBody>
      </p:sp>
      <p:pic>
        <p:nvPicPr>
          <p:cNvPr id="67588" name="Picture 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41388" y="2527300"/>
            <a:ext cx="6846887" cy="10976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</a:t>
            </a:r>
            <a:r>
              <a:rPr lang="de-DE" dirty="0" err="1" smtClean="0"/>
              <a:t>ait_or_die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015343" y="1043940"/>
            <a:ext cx="5111750" cy="4311333"/>
          </a:xfrm>
        </p:spPr>
      </p:pic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dirty="0" err="1" smtClean="0"/>
              <a:t>Wait</a:t>
            </a:r>
            <a:r>
              <a:rPr lang="de-DE" sz="1800" dirty="0" smtClean="0"/>
              <a:t> </a:t>
            </a:r>
            <a:r>
              <a:rPr lang="de-DE" sz="1800" dirty="0" err="1"/>
              <a:t>for</a:t>
            </a:r>
            <a:r>
              <a:rPr lang="de-DE" sz="1800" dirty="0"/>
              <a:t> </a:t>
            </a:r>
            <a:r>
              <a:rPr lang="de-DE" sz="1800" dirty="0" smtClean="0"/>
              <a:t>a </a:t>
            </a:r>
            <a:r>
              <a:rPr lang="de-DE" sz="1800" dirty="0" err="1" smtClean="0"/>
              <a:t>given</a:t>
            </a:r>
            <a:r>
              <a:rPr lang="de-DE" sz="1800" dirty="0" smtClean="0"/>
              <a:t> </a:t>
            </a:r>
            <a:r>
              <a:rPr lang="de-DE" sz="1800" dirty="0" err="1" smtClean="0"/>
              <a:t>notification</a:t>
            </a:r>
            <a:r>
              <a:rPr lang="de-DE" sz="1800" dirty="0" smtClean="0"/>
              <a:t> </a:t>
            </a:r>
            <a:r>
              <a:rPr lang="de-DE" sz="1800" dirty="0" err="1"/>
              <a:t>and</a:t>
            </a:r>
            <a:r>
              <a:rPr lang="de-DE" sz="1800" dirty="0"/>
              <a:t> </a:t>
            </a:r>
            <a:r>
              <a:rPr lang="de-DE" sz="1800" dirty="0" err="1"/>
              <a:t>reset</a:t>
            </a:r>
            <a:r>
              <a:rPr lang="de-DE" sz="1800" dirty="0"/>
              <a:t> </a:t>
            </a:r>
            <a:endParaRPr lang="de-DE" sz="18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dirty="0" err="1" smtClean="0"/>
              <a:t>Sanity</a:t>
            </a:r>
            <a:r>
              <a:rPr lang="de-DE" sz="1800" dirty="0" smtClean="0"/>
              <a:t> </a:t>
            </a:r>
            <a:r>
              <a:rPr lang="de-DE" sz="1800" dirty="0" err="1" smtClean="0"/>
              <a:t>checks</a:t>
            </a:r>
            <a:endParaRPr lang="de-DE" sz="1800" dirty="0"/>
          </a:p>
        </p:txBody>
      </p:sp>
      <p:cxnSp>
        <p:nvCxnSpPr>
          <p:cNvPr id="7" name="Gerade Verbindung 6"/>
          <p:cNvCxnSpPr/>
          <p:nvPr/>
        </p:nvCxnSpPr>
        <p:spPr>
          <a:xfrm>
            <a:off x="2993571" y="1043940"/>
            <a:ext cx="0" cy="421824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2774044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test_or_die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dirty="0" smtClean="0"/>
              <a:t>Test </a:t>
            </a:r>
            <a:r>
              <a:rPr lang="de-DE" sz="1800" dirty="0" err="1" smtClean="0"/>
              <a:t>for</a:t>
            </a:r>
            <a:r>
              <a:rPr lang="de-DE" sz="1800" dirty="0" smtClean="0"/>
              <a:t> a </a:t>
            </a:r>
            <a:r>
              <a:rPr lang="de-DE" sz="1800" dirty="0" err="1" smtClean="0"/>
              <a:t>given</a:t>
            </a:r>
            <a:r>
              <a:rPr lang="de-DE" sz="1800" dirty="0" smtClean="0"/>
              <a:t> </a:t>
            </a:r>
            <a:r>
              <a:rPr lang="de-DE" sz="1800" dirty="0" err="1" smtClean="0"/>
              <a:t>notification</a:t>
            </a:r>
            <a:r>
              <a:rPr lang="de-DE" sz="1800" dirty="0" smtClean="0"/>
              <a:t> </a:t>
            </a:r>
            <a:r>
              <a:rPr lang="de-DE" sz="1800" dirty="0" err="1" smtClean="0"/>
              <a:t>and</a:t>
            </a:r>
            <a:r>
              <a:rPr lang="de-DE" sz="1800" dirty="0" smtClean="0"/>
              <a:t> </a:t>
            </a:r>
            <a:r>
              <a:rPr lang="de-DE" sz="1800" dirty="0" err="1" smtClean="0"/>
              <a:t>reset</a:t>
            </a:r>
            <a:r>
              <a:rPr lang="de-DE" sz="1800" dirty="0" smtClean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dirty="0" err="1" smtClean="0"/>
              <a:t>Sanity</a:t>
            </a:r>
            <a:r>
              <a:rPr lang="de-DE" sz="1800" dirty="0" smtClean="0"/>
              <a:t> </a:t>
            </a:r>
            <a:r>
              <a:rPr lang="de-DE" sz="1800" dirty="0" err="1" smtClean="0"/>
              <a:t>checks</a:t>
            </a:r>
            <a:endParaRPr lang="de-DE" sz="1800" dirty="0" smtClean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662479" y="572382"/>
            <a:ext cx="4980435" cy="5853113"/>
          </a:xfrm>
          <a:ln>
            <a:solidFill>
              <a:schemeClr val="bg1"/>
            </a:solidFill>
          </a:ln>
        </p:spPr>
      </p:pic>
      <p:cxnSp>
        <p:nvCxnSpPr>
          <p:cNvPr id="6" name="Gerade Verbindung 5"/>
          <p:cNvCxnSpPr/>
          <p:nvPr/>
        </p:nvCxnSpPr>
        <p:spPr>
          <a:xfrm>
            <a:off x="3640707" y="550610"/>
            <a:ext cx="0" cy="585311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575139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1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4000" smtClean="0"/>
              <a:t>Extended One-sided Calls</a:t>
            </a:r>
          </a:p>
        </p:txBody>
      </p:sp>
      <p:sp>
        <p:nvSpPr>
          <p:cNvPr id="71682" name="Rectangle 3"/>
          <p:cNvSpPr>
            <a:spLocks noGrp="1"/>
          </p:cNvSpPr>
          <p:nvPr>
            <p:ph type="body" idx="1"/>
          </p:nvPr>
        </p:nvSpPr>
        <p:spPr>
          <a:xfrm>
            <a:off x="457200" y="1897062"/>
            <a:ext cx="8545286" cy="4656137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de-DE" sz="2400" dirty="0" err="1" smtClean="0"/>
              <a:t>gaspi_write_notify</a:t>
            </a:r>
            <a:endParaRPr lang="de-DE" sz="2400" dirty="0" smtClean="0"/>
          </a:p>
          <a:p>
            <a:pPr lvl="1">
              <a:lnSpc>
                <a:spcPct val="90000"/>
              </a:lnSpc>
            </a:pPr>
            <a:r>
              <a:rPr lang="de-DE" sz="2000" dirty="0" err="1" smtClean="0"/>
              <a:t>write</a:t>
            </a:r>
            <a:r>
              <a:rPr lang="de-DE" sz="2000" dirty="0" smtClean="0"/>
              <a:t> + subsequent </a:t>
            </a:r>
            <a:r>
              <a:rPr lang="de-DE" sz="2000" dirty="0" err="1" smtClean="0"/>
              <a:t>gaspi_notify</a:t>
            </a:r>
            <a:r>
              <a:rPr lang="de-DE" sz="2000" dirty="0" smtClean="0"/>
              <a:t>, </a:t>
            </a:r>
            <a:r>
              <a:rPr lang="de-DE" sz="2000" dirty="0" err="1" smtClean="0"/>
              <a:t>unordered</a:t>
            </a:r>
            <a:r>
              <a:rPr lang="de-DE" sz="2000" dirty="0" smtClean="0"/>
              <a:t> </a:t>
            </a:r>
            <a:r>
              <a:rPr lang="de-DE" sz="2000" dirty="0" err="1" smtClean="0"/>
              <a:t>with</a:t>
            </a:r>
            <a:r>
              <a:rPr lang="de-DE" sz="2000" dirty="0" smtClean="0"/>
              <a:t> </a:t>
            </a:r>
            <a:r>
              <a:rPr lang="de-DE" sz="2000" dirty="0" err="1" smtClean="0"/>
              <a:t>respect</a:t>
            </a:r>
            <a:r>
              <a:rPr lang="de-DE" sz="2000" dirty="0" smtClean="0"/>
              <a:t> </a:t>
            </a:r>
            <a:r>
              <a:rPr lang="de-DE" sz="2000" dirty="0" err="1" smtClean="0"/>
              <a:t>to</a:t>
            </a:r>
            <a:r>
              <a:rPr lang="de-DE" sz="2000" dirty="0" smtClean="0"/>
              <a:t> „</a:t>
            </a:r>
            <a:r>
              <a:rPr lang="de-DE" sz="2000" dirty="0" err="1" smtClean="0"/>
              <a:t>other</a:t>
            </a:r>
            <a:r>
              <a:rPr lang="de-DE" sz="2000" dirty="0" smtClean="0"/>
              <a:t>“ </a:t>
            </a:r>
            <a:r>
              <a:rPr lang="de-DE" sz="2000" dirty="0" err="1" smtClean="0"/>
              <a:t>writes</a:t>
            </a:r>
            <a:r>
              <a:rPr lang="de-DE" sz="2000" dirty="0" smtClean="0"/>
              <a:t>. </a:t>
            </a:r>
          </a:p>
          <a:p>
            <a:pPr>
              <a:lnSpc>
                <a:spcPct val="90000"/>
              </a:lnSpc>
            </a:pPr>
            <a:r>
              <a:rPr lang="de-DE" sz="2400" dirty="0" err="1" smtClean="0"/>
              <a:t>gaspi_write_list</a:t>
            </a:r>
            <a:endParaRPr lang="de-DE" sz="2400" dirty="0" smtClean="0"/>
          </a:p>
          <a:p>
            <a:pPr lvl="1">
              <a:lnSpc>
                <a:spcPct val="90000"/>
              </a:lnSpc>
            </a:pPr>
            <a:r>
              <a:rPr lang="de-DE" sz="2000" dirty="0" err="1" smtClean="0"/>
              <a:t>several</a:t>
            </a:r>
            <a:r>
              <a:rPr lang="de-DE" sz="2000" dirty="0" smtClean="0"/>
              <a:t> subsequent </a:t>
            </a:r>
            <a:r>
              <a:rPr lang="de-DE" sz="2000" dirty="0" err="1" smtClean="0"/>
              <a:t>gaspi_writes</a:t>
            </a:r>
            <a:r>
              <a:rPr lang="de-DE" sz="2000" dirty="0" smtClean="0"/>
              <a:t> </a:t>
            </a:r>
            <a:r>
              <a:rPr lang="de-DE" sz="2000" dirty="0" err="1" smtClean="0"/>
              <a:t>to</a:t>
            </a:r>
            <a:r>
              <a:rPr lang="de-DE" sz="2000" dirty="0" smtClean="0"/>
              <a:t> </a:t>
            </a:r>
            <a:r>
              <a:rPr lang="de-DE" sz="2000" dirty="0" err="1" smtClean="0"/>
              <a:t>the</a:t>
            </a:r>
            <a:r>
              <a:rPr lang="de-DE" sz="2000" dirty="0" smtClean="0"/>
              <a:t> same rank</a:t>
            </a:r>
          </a:p>
          <a:p>
            <a:pPr>
              <a:lnSpc>
                <a:spcPct val="90000"/>
              </a:lnSpc>
            </a:pPr>
            <a:r>
              <a:rPr lang="de-DE" sz="2400" dirty="0" err="1" smtClean="0"/>
              <a:t>gaspi_write_list_notify</a:t>
            </a:r>
            <a:endParaRPr lang="de-DE" sz="2400" dirty="0" smtClean="0"/>
          </a:p>
          <a:p>
            <a:pPr lvl="1">
              <a:lnSpc>
                <a:spcPct val="90000"/>
              </a:lnSpc>
            </a:pPr>
            <a:r>
              <a:rPr lang="de-DE" sz="2000" dirty="0" err="1" smtClean="0"/>
              <a:t>gaspi_write_list</a:t>
            </a:r>
            <a:r>
              <a:rPr lang="de-DE" sz="2000" dirty="0" smtClean="0"/>
              <a:t> + subsequent </a:t>
            </a:r>
            <a:r>
              <a:rPr lang="de-DE" sz="2000" dirty="0" err="1" smtClean="0"/>
              <a:t>gaspi_notify</a:t>
            </a:r>
            <a:r>
              <a:rPr lang="de-DE" sz="2000" dirty="0" smtClean="0"/>
              <a:t>, non-</a:t>
            </a:r>
            <a:r>
              <a:rPr lang="de-DE" sz="2000" dirty="0" err="1" smtClean="0"/>
              <a:t>ordered</a:t>
            </a:r>
            <a:r>
              <a:rPr lang="de-DE" sz="2000" dirty="0" smtClean="0"/>
              <a:t> </a:t>
            </a:r>
            <a:r>
              <a:rPr lang="de-DE" sz="2000" dirty="0" err="1" smtClean="0"/>
              <a:t>with</a:t>
            </a:r>
            <a:r>
              <a:rPr lang="de-DE" sz="2000" dirty="0" smtClean="0"/>
              <a:t> </a:t>
            </a:r>
            <a:r>
              <a:rPr lang="de-DE" sz="2000" dirty="0" err="1" smtClean="0"/>
              <a:t>respect</a:t>
            </a:r>
            <a:r>
              <a:rPr lang="de-DE" sz="2000" dirty="0" smtClean="0"/>
              <a:t> </a:t>
            </a:r>
            <a:r>
              <a:rPr lang="de-DE" sz="2000" dirty="0" err="1" smtClean="0"/>
              <a:t>to</a:t>
            </a:r>
            <a:r>
              <a:rPr lang="de-DE" sz="2000" dirty="0" smtClean="0"/>
              <a:t> „</a:t>
            </a:r>
            <a:r>
              <a:rPr lang="de-DE" sz="2000" dirty="0" err="1" smtClean="0"/>
              <a:t>other</a:t>
            </a:r>
            <a:r>
              <a:rPr lang="de-DE" sz="2000" dirty="0" smtClean="0"/>
              <a:t>“ </a:t>
            </a:r>
            <a:r>
              <a:rPr lang="de-DE" sz="2000" dirty="0" err="1" smtClean="0"/>
              <a:t>writes</a:t>
            </a:r>
            <a:r>
              <a:rPr lang="de-DE" sz="2000" dirty="0" smtClean="0"/>
              <a:t>. </a:t>
            </a:r>
          </a:p>
          <a:p>
            <a:pPr>
              <a:lnSpc>
                <a:spcPct val="90000"/>
              </a:lnSpc>
            </a:pPr>
            <a:r>
              <a:rPr lang="de-DE" sz="2400" dirty="0" err="1" smtClean="0"/>
              <a:t>gaspi_read_list</a:t>
            </a:r>
            <a:endParaRPr lang="de-DE" sz="2400" dirty="0" smtClean="0"/>
          </a:p>
          <a:p>
            <a:pPr lvl="1">
              <a:lnSpc>
                <a:spcPct val="90000"/>
              </a:lnSpc>
            </a:pPr>
            <a:r>
              <a:rPr lang="de-DE" sz="2000" dirty="0" err="1" smtClean="0"/>
              <a:t>Several</a:t>
            </a:r>
            <a:r>
              <a:rPr lang="de-DE" sz="2000" dirty="0" smtClean="0"/>
              <a:t> subsequent </a:t>
            </a:r>
            <a:r>
              <a:rPr lang="de-DE" sz="2000" dirty="0" err="1" smtClean="0"/>
              <a:t>read</a:t>
            </a:r>
            <a:r>
              <a:rPr lang="de-DE" sz="2000" dirty="0" smtClean="0"/>
              <a:t> </a:t>
            </a:r>
            <a:r>
              <a:rPr lang="de-DE" sz="2000" dirty="0" err="1" smtClean="0"/>
              <a:t>from</a:t>
            </a:r>
            <a:r>
              <a:rPr lang="de-DE" sz="2000" dirty="0" smtClean="0"/>
              <a:t> </a:t>
            </a:r>
            <a:r>
              <a:rPr lang="de-DE" sz="2000" dirty="0" err="1" smtClean="0"/>
              <a:t>the</a:t>
            </a:r>
            <a:r>
              <a:rPr lang="de-DE" sz="2000" dirty="0" smtClean="0"/>
              <a:t> same rank.</a:t>
            </a:r>
          </a:p>
          <a:p>
            <a:pPr>
              <a:lnSpc>
                <a:spcPct val="90000"/>
              </a:lnSpc>
            </a:pPr>
            <a:r>
              <a:rPr lang="de-DE" sz="2400" dirty="0" err="1" smtClean="0"/>
              <a:t>gaspi_read_notify</a:t>
            </a:r>
            <a:endParaRPr lang="de-DE" sz="2400" dirty="0" smtClean="0"/>
          </a:p>
          <a:p>
            <a:pPr lvl="1">
              <a:lnSpc>
                <a:spcPct val="90000"/>
              </a:lnSpc>
            </a:pPr>
            <a:r>
              <a:rPr lang="de-DE" sz="2000" dirty="0" err="1" smtClean="0"/>
              <a:t>read</a:t>
            </a:r>
            <a:r>
              <a:rPr lang="de-DE" sz="2000" dirty="0" smtClean="0"/>
              <a:t> + subsequent </a:t>
            </a:r>
            <a:r>
              <a:rPr lang="de-DE" sz="2000" dirty="0" err="1" smtClean="0"/>
              <a:t>gaspi_notify</a:t>
            </a:r>
            <a:r>
              <a:rPr lang="de-DE" sz="2000" dirty="0" smtClean="0"/>
              <a:t>, </a:t>
            </a:r>
            <a:r>
              <a:rPr lang="de-DE" sz="2000" dirty="0" err="1" smtClean="0"/>
              <a:t>unordered</a:t>
            </a:r>
            <a:r>
              <a:rPr lang="de-DE" sz="2000" dirty="0" smtClean="0"/>
              <a:t> </a:t>
            </a:r>
            <a:r>
              <a:rPr lang="de-DE" sz="2000" dirty="0" err="1" smtClean="0"/>
              <a:t>with</a:t>
            </a:r>
            <a:r>
              <a:rPr lang="de-DE" sz="2000" dirty="0" smtClean="0"/>
              <a:t> </a:t>
            </a:r>
            <a:r>
              <a:rPr lang="de-DE" sz="2000" dirty="0" err="1" smtClean="0"/>
              <a:t>respect</a:t>
            </a:r>
            <a:r>
              <a:rPr lang="de-DE" sz="2000" dirty="0" smtClean="0"/>
              <a:t> </a:t>
            </a:r>
            <a:r>
              <a:rPr lang="de-DE" sz="2000" dirty="0" err="1" smtClean="0"/>
              <a:t>to</a:t>
            </a:r>
            <a:r>
              <a:rPr lang="de-DE" sz="2000" dirty="0" smtClean="0"/>
              <a:t> „</a:t>
            </a:r>
            <a:r>
              <a:rPr lang="de-DE" sz="2000" dirty="0" err="1" smtClean="0"/>
              <a:t>other</a:t>
            </a:r>
            <a:r>
              <a:rPr lang="de-DE" sz="2000" dirty="0" smtClean="0"/>
              <a:t>“ </a:t>
            </a:r>
            <a:r>
              <a:rPr lang="de-DE" sz="2000" dirty="0" err="1" smtClean="0"/>
              <a:t>writes</a:t>
            </a:r>
            <a:r>
              <a:rPr lang="de-DE" sz="2000" dirty="0" smtClean="0"/>
              <a:t>. </a:t>
            </a:r>
          </a:p>
          <a:p>
            <a:pPr lvl="1">
              <a:lnSpc>
                <a:spcPct val="90000"/>
              </a:lnSpc>
            </a:pPr>
            <a:endParaRPr lang="de-DE" sz="2000" dirty="0" smtClean="0"/>
          </a:p>
        </p:txBody>
      </p:sp>
      <p:sp>
        <p:nvSpPr>
          <p:cNvPr id="4" name="Textfeld 3"/>
          <p:cNvSpPr txBox="1"/>
          <p:nvPr/>
        </p:nvSpPr>
        <p:spPr>
          <a:xfrm>
            <a:off x="5519058" y="383243"/>
            <a:ext cx="3298372" cy="5232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de-DE" sz="2800" dirty="0" smtClean="0">
                <a:solidFill>
                  <a:schemeClr val="bg1"/>
                </a:solidFill>
              </a:rPr>
              <a:t>Hardware </a:t>
            </a:r>
            <a:r>
              <a:rPr lang="de-DE" sz="2800" dirty="0" err="1" smtClean="0">
                <a:solidFill>
                  <a:schemeClr val="bg1"/>
                </a:solidFill>
              </a:rPr>
              <a:t>Optimized</a:t>
            </a:r>
            <a:endParaRPr lang="de-DE" sz="2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de-DE" dirty="0" smtClean="0"/>
              <a:t>GASPI </a:t>
            </a:r>
            <a:r>
              <a:rPr lang="de-DE" dirty="0" err="1"/>
              <a:t>e</a:t>
            </a:r>
            <a:r>
              <a:rPr lang="de-DE" dirty="0" err="1" smtClean="0"/>
              <a:t>xtended</a:t>
            </a:r>
            <a:r>
              <a:rPr lang="de-DE" dirty="0" smtClean="0"/>
              <a:t> </a:t>
            </a:r>
            <a:r>
              <a:rPr lang="de-DE" dirty="0" err="1" smtClean="0"/>
              <a:t>one-sided</a:t>
            </a:r>
            <a:endParaRPr lang="de-DE" dirty="0" smtClean="0"/>
          </a:p>
        </p:txBody>
      </p:sp>
      <p:sp>
        <p:nvSpPr>
          <p:cNvPr id="56323" name="Rectangle 3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de-DE" dirty="0" err="1" smtClean="0"/>
              <a:t>gaspi_write_notify</a:t>
            </a:r>
            <a:endParaRPr lang="de-DE" dirty="0" smtClean="0"/>
          </a:p>
        </p:txBody>
      </p:sp>
      <p:sp>
        <p:nvSpPr>
          <p:cNvPr id="56324" name="Rectangle 3"/>
          <p:cNvSpPr>
            <a:spLocks/>
          </p:cNvSpPr>
          <p:nvPr/>
        </p:nvSpPr>
        <p:spPr bwMode="auto">
          <a:xfrm>
            <a:off x="457200" y="5390250"/>
            <a:ext cx="8229600" cy="4229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742950" lvl="1" indent="-285750" eaLnBrk="0" hangingPunct="0">
              <a:spcBef>
                <a:spcPct val="20000"/>
              </a:spcBef>
              <a:buFont typeface="Arial" charset="0"/>
              <a:buChar char="–"/>
            </a:pPr>
            <a:r>
              <a:rPr lang="de-DE" sz="2400" dirty="0" err="1" smtClean="0">
                <a:solidFill>
                  <a:srgbClr val="3B57A0"/>
                </a:solidFill>
                <a:latin typeface="Calibri" pitchFamily="34" charset="0"/>
              </a:rPr>
              <a:t>gaspi_write</a:t>
            </a:r>
            <a:r>
              <a:rPr lang="de-DE" sz="2400" dirty="0" smtClean="0">
                <a:solidFill>
                  <a:srgbClr val="3B57A0"/>
                </a:solidFill>
                <a:latin typeface="Calibri" pitchFamily="34" charset="0"/>
              </a:rPr>
              <a:t> </a:t>
            </a:r>
            <a:r>
              <a:rPr lang="de-DE" sz="2400" dirty="0" err="1" smtClean="0">
                <a:solidFill>
                  <a:srgbClr val="3B57A0"/>
                </a:solidFill>
                <a:latin typeface="Calibri" pitchFamily="34" charset="0"/>
              </a:rPr>
              <a:t>with</a:t>
            </a:r>
            <a:r>
              <a:rPr lang="de-DE" sz="2400" dirty="0" smtClean="0">
                <a:solidFill>
                  <a:srgbClr val="3B57A0"/>
                </a:solidFill>
                <a:latin typeface="Calibri" pitchFamily="34" charset="0"/>
              </a:rPr>
              <a:t> subsequent </a:t>
            </a:r>
            <a:r>
              <a:rPr lang="de-DE" sz="2400" dirty="0" err="1" smtClean="0">
                <a:solidFill>
                  <a:srgbClr val="3B57A0"/>
                </a:solidFill>
                <a:latin typeface="Calibri" pitchFamily="34" charset="0"/>
              </a:rPr>
              <a:t>gaspi_notify</a:t>
            </a:r>
            <a:endParaRPr lang="de-DE" sz="2400" dirty="0" smtClean="0">
              <a:solidFill>
                <a:srgbClr val="3B57A0"/>
              </a:solidFill>
              <a:latin typeface="Calibri" pitchFamily="34" charset="0"/>
            </a:endParaRPr>
          </a:p>
          <a:p>
            <a:pPr marL="742950" lvl="1" indent="-285750" eaLnBrk="0" hangingPunct="0">
              <a:spcBef>
                <a:spcPct val="20000"/>
              </a:spcBef>
              <a:buFont typeface="Arial" charset="0"/>
              <a:buChar char="–"/>
            </a:pPr>
            <a:r>
              <a:rPr lang="de-DE" sz="2400" dirty="0" err="1" smtClean="0">
                <a:solidFill>
                  <a:srgbClr val="3B57A0"/>
                </a:solidFill>
                <a:latin typeface="Calibri" pitchFamily="34" charset="0"/>
              </a:rPr>
              <a:t>Unordered</a:t>
            </a:r>
            <a:r>
              <a:rPr lang="de-DE" sz="2400" dirty="0" smtClean="0">
                <a:solidFill>
                  <a:srgbClr val="3B57A0"/>
                </a:solidFill>
                <a:latin typeface="Calibri" pitchFamily="34" charset="0"/>
              </a:rPr>
              <a:t> relative </a:t>
            </a:r>
            <a:r>
              <a:rPr lang="de-DE" sz="2400" dirty="0" err="1" smtClean="0">
                <a:solidFill>
                  <a:srgbClr val="3B57A0"/>
                </a:solidFill>
                <a:latin typeface="Calibri" pitchFamily="34" charset="0"/>
              </a:rPr>
              <a:t>to</a:t>
            </a:r>
            <a:r>
              <a:rPr lang="de-DE" sz="2400" dirty="0" smtClean="0">
                <a:solidFill>
                  <a:srgbClr val="3B57A0"/>
                </a:solidFill>
                <a:latin typeface="Calibri" pitchFamily="34" charset="0"/>
              </a:rPr>
              <a:t> </a:t>
            </a:r>
            <a:r>
              <a:rPr lang="de-DE" sz="2400" dirty="0" err="1" smtClean="0">
                <a:solidFill>
                  <a:srgbClr val="3B57A0"/>
                </a:solidFill>
                <a:latin typeface="Calibri" pitchFamily="34" charset="0"/>
              </a:rPr>
              <a:t>other</a:t>
            </a:r>
            <a:r>
              <a:rPr lang="de-DE" sz="2400" dirty="0" smtClean="0">
                <a:solidFill>
                  <a:srgbClr val="3B57A0"/>
                </a:solidFill>
                <a:latin typeface="Calibri" pitchFamily="34" charset="0"/>
              </a:rPr>
              <a:t> </a:t>
            </a:r>
            <a:r>
              <a:rPr lang="de-DE" sz="2400" dirty="0" err="1" smtClean="0">
                <a:solidFill>
                  <a:srgbClr val="3B57A0"/>
                </a:solidFill>
                <a:latin typeface="Calibri" pitchFamily="34" charset="0"/>
              </a:rPr>
              <a:t>communication</a:t>
            </a:r>
            <a:r>
              <a:rPr lang="de-DE" sz="2400" dirty="0" smtClean="0">
                <a:solidFill>
                  <a:srgbClr val="3B57A0"/>
                </a:solidFill>
                <a:latin typeface="Calibri" pitchFamily="34" charset="0"/>
              </a:rPr>
              <a:t> (!)</a:t>
            </a:r>
          </a:p>
          <a:p>
            <a:pPr marL="742950" lvl="1" indent="-285750" eaLnBrk="0" hangingPunct="0">
              <a:spcBef>
                <a:spcPct val="20000"/>
              </a:spcBef>
            </a:pPr>
            <a:endParaRPr lang="de-DE" sz="2400" dirty="0">
              <a:solidFill>
                <a:srgbClr val="3B57A0"/>
              </a:solidFill>
              <a:latin typeface="Calibri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44219" y="2498544"/>
            <a:ext cx="7067550" cy="2867025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1478238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de-DE" dirty="0" smtClean="0"/>
              <a:t>GASPI </a:t>
            </a:r>
            <a:r>
              <a:rPr lang="de-DE" dirty="0" err="1" smtClean="0"/>
              <a:t>extended</a:t>
            </a:r>
            <a:r>
              <a:rPr lang="de-DE" dirty="0" smtClean="0"/>
              <a:t> </a:t>
            </a:r>
            <a:r>
              <a:rPr lang="de-DE" dirty="0" err="1" smtClean="0"/>
              <a:t>one-sided</a:t>
            </a:r>
            <a:endParaRPr lang="de-DE" dirty="0" smtClean="0"/>
          </a:p>
        </p:txBody>
      </p:sp>
      <p:sp>
        <p:nvSpPr>
          <p:cNvPr id="56323" name="Rectangle 3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de-DE" dirty="0" err="1" smtClean="0"/>
              <a:t>gaspi_write_list</a:t>
            </a:r>
            <a:endParaRPr lang="de-DE" dirty="0" smtClean="0"/>
          </a:p>
        </p:txBody>
      </p:sp>
      <p:sp>
        <p:nvSpPr>
          <p:cNvPr id="56324" name="Rectangle 3"/>
          <p:cNvSpPr>
            <a:spLocks/>
          </p:cNvSpPr>
          <p:nvPr/>
        </p:nvSpPr>
        <p:spPr bwMode="auto">
          <a:xfrm>
            <a:off x="457200" y="5253514"/>
            <a:ext cx="8229600" cy="4229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742950" lvl="1" indent="-285750" eaLnBrk="0" hangingPunct="0">
              <a:spcBef>
                <a:spcPct val="20000"/>
              </a:spcBef>
              <a:buFont typeface="Arial" charset="0"/>
              <a:buChar char="–"/>
            </a:pPr>
            <a:r>
              <a:rPr lang="de-DE" sz="2400" dirty="0" err="1" smtClean="0">
                <a:solidFill>
                  <a:srgbClr val="3B57A0"/>
                </a:solidFill>
                <a:latin typeface="Calibri" pitchFamily="34" charset="0"/>
              </a:rPr>
              <a:t>Several</a:t>
            </a:r>
            <a:r>
              <a:rPr lang="de-DE" sz="2400" dirty="0" smtClean="0">
                <a:solidFill>
                  <a:srgbClr val="3B57A0"/>
                </a:solidFill>
                <a:latin typeface="Calibri" pitchFamily="34" charset="0"/>
              </a:rPr>
              <a:t> subsequent </a:t>
            </a:r>
            <a:r>
              <a:rPr lang="de-DE" sz="2400" dirty="0" err="1" smtClean="0">
                <a:solidFill>
                  <a:srgbClr val="3B57A0"/>
                </a:solidFill>
                <a:latin typeface="Calibri" pitchFamily="34" charset="0"/>
              </a:rPr>
              <a:t>gaspi_write</a:t>
            </a:r>
            <a:r>
              <a:rPr lang="de-DE" sz="2400" dirty="0" smtClean="0">
                <a:solidFill>
                  <a:srgbClr val="3B57A0"/>
                </a:solidFill>
                <a:latin typeface="Calibri" pitchFamily="34" charset="0"/>
              </a:rPr>
              <a:t> </a:t>
            </a:r>
            <a:endParaRPr lang="de-DE" sz="2400" dirty="0">
              <a:solidFill>
                <a:srgbClr val="3B57A0"/>
              </a:solidFill>
              <a:latin typeface="Calibri" pitchFamily="34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17470" y="2588496"/>
            <a:ext cx="7172325" cy="2552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2852697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18581" y="2445741"/>
            <a:ext cx="6168019" cy="2967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6322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de-DE" dirty="0" smtClean="0"/>
              <a:t>GASPI </a:t>
            </a:r>
            <a:r>
              <a:rPr lang="de-DE" dirty="0" err="1" smtClean="0"/>
              <a:t>extended</a:t>
            </a:r>
            <a:r>
              <a:rPr lang="de-DE" dirty="0" smtClean="0"/>
              <a:t> </a:t>
            </a:r>
            <a:r>
              <a:rPr lang="de-DE" dirty="0" err="1" smtClean="0"/>
              <a:t>one-sided</a:t>
            </a:r>
            <a:endParaRPr lang="de-DE" dirty="0" smtClean="0"/>
          </a:p>
        </p:txBody>
      </p:sp>
      <p:sp>
        <p:nvSpPr>
          <p:cNvPr id="56323" name="Rectangle 3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de-DE" dirty="0" err="1" smtClean="0"/>
              <a:t>gaspi_write_list_notify</a:t>
            </a:r>
            <a:endParaRPr lang="de-DE" dirty="0" smtClean="0"/>
          </a:p>
        </p:txBody>
      </p:sp>
      <p:sp>
        <p:nvSpPr>
          <p:cNvPr id="56324" name="Rectangle 3"/>
          <p:cNvSpPr>
            <a:spLocks/>
          </p:cNvSpPr>
          <p:nvPr/>
        </p:nvSpPr>
        <p:spPr bwMode="auto">
          <a:xfrm>
            <a:off x="457200" y="5413373"/>
            <a:ext cx="8229600" cy="4229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742950" lvl="1" indent="-285750" eaLnBrk="0" hangingPunct="0">
              <a:spcBef>
                <a:spcPct val="20000"/>
              </a:spcBef>
              <a:buFont typeface="Arial" charset="0"/>
              <a:buChar char="–"/>
            </a:pPr>
            <a:r>
              <a:rPr lang="de-DE" sz="2400" dirty="0" err="1" smtClean="0">
                <a:solidFill>
                  <a:srgbClr val="3B57A0"/>
                </a:solidFill>
                <a:latin typeface="Calibri" pitchFamily="34" charset="0"/>
              </a:rPr>
              <a:t>several</a:t>
            </a:r>
            <a:r>
              <a:rPr lang="de-DE" sz="2400" dirty="0" smtClean="0">
                <a:solidFill>
                  <a:srgbClr val="3B57A0"/>
                </a:solidFill>
                <a:latin typeface="Calibri" pitchFamily="34" charset="0"/>
              </a:rPr>
              <a:t> subsequent </a:t>
            </a:r>
            <a:r>
              <a:rPr lang="de-DE" sz="2400" dirty="0" err="1" smtClean="0">
                <a:solidFill>
                  <a:srgbClr val="3B57A0"/>
                </a:solidFill>
                <a:latin typeface="Calibri" pitchFamily="34" charset="0"/>
              </a:rPr>
              <a:t>gaspi_write</a:t>
            </a:r>
            <a:r>
              <a:rPr lang="de-DE" sz="2400" dirty="0" smtClean="0">
                <a:solidFill>
                  <a:srgbClr val="3B57A0"/>
                </a:solidFill>
                <a:latin typeface="Calibri" pitchFamily="34" charset="0"/>
              </a:rPr>
              <a:t> </a:t>
            </a:r>
            <a:r>
              <a:rPr lang="de-DE" sz="2400" dirty="0" err="1" smtClean="0">
                <a:solidFill>
                  <a:srgbClr val="3B57A0"/>
                </a:solidFill>
                <a:latin typeface="Calibri" pitchFamily="34" charset="0"/>
              </a:rPr>
              <a:t>and</a:t>
            </a:r>
            <a:r>
              <a:rPr lang="de-DE" sz="2400" dirty="0" smtClean="0">
                <a:solidFill>
                  <a:srgbClr val="3B57A0"/>
                </a:solidFill>
                <a:latin typeface="Calibri" pitchFamily="34" charset="0"/>
              </a:rPr>
              <a:t> a </a:t>
            </a:r>
            <a:r>
              <a:rPr lang="de-DE" sz="2400" dirty="0" err="1" smtClean="0">
                <a:solidFill>
                  <a:srgbClr val="3B57A0"/>
                </a:solidFill>
                <a:latin typeface="Calibri" pitchFamily="34" charset="0"/>
              </a:rPr>
              <a:t>notification</a:t>
            </a:r>
            <a:endParaRPr lang="de-DE" sz="2400" dirty="0" smtClean="0">
              <a:solidFill>
                <a:srgbClr val="3B57A0"/>
              </a:solidFill>
              <a:latin typeface="Calibri" pitchFamily="34" charset="0"/>
            </a:endParaRPr>
          </a:p>
          <a:p>
            <a:pPr marL="742950" lvl="1" indent="-285750" eaLnBrk="0" hangingPunct="0">
              <a:spcBef>
                <a:spcPct val="20000"/>
              </a:spcBef>
              <a:buFont typeface="Arial" charset="0"/>
              <a:buChar char="–"/>
            </a:pPr>
            <a:r>
              <a:rPr lang="de-DE" sz="2400" dirty="0" err="1" smtClean="0">
                <a:solidFill>
                  <a:srgbClr val="3B57A0"/>
                </a:solidFill>
                <a:latin typeface="Calibri" pitchFamily="34" charset="0"/>
              </a:rPr>
              <a:t>Unordered</a:t>
            </a:r>
            <a:r>
              <a:rPr lang="de-DE" sz="2400" dirty="0" smtClean="0">
                <a:solidFill>
                  <a:srgbClr val="3B57A0"/>
                </a:solidFill>
                <a:latin typeface="Calibri" pitchFamily="34" charset="0"/>
              </a:rPr>
              <a:t> relative </a:t>
            </a:r>
            <a:r>
              <a:rPr lang="de-DE" sz="2400" dirty="0" err="1" smtClean="0">
                <a:solidFill>
                  <a:srgbClr val="3B57A0"/>
                </a:solidFill>
                <a:latin typeface="Calibri" pitchFamily="34" charset="0"/>
              </a:rPr>
              <a:t>to</a:t>
            </a:r>
            <a:r>
              <a:rPr lang="de-DE" sz="2400" dirty="0" smtClean="0">
                <a:solidFill>
                  <a:srgbClr val="3B57A0"/>
                </a:solidFill>
                <a:latin typeface="Calibri" pitchFamily="34" charset="0"/>
              </a:rPr>
              <a:t> </a:t>
            </a:r>
            <a:r>
              <a:rPr lang="de-DE" sz="2400" dirty="0" err="1" smtClean="0">
                <a:solidFill>
                  <a:srgbClr val="3B57A0"/>
                </a:solidFill>
                <a:latin typeface="Calibri" pitchFamily="34" charset="0"/>
              </a:rPr>
              <a:t>other</a:t>
            </a:r>
            <a:r>
              <a:rPr lang="de-DE" sz="2400" dirty="0" smtClean="0">
                <a:solidFill>
                  <a:srgbClr val="3B57A0"/>
                </a:solidFill>
                <a:latin typeface="Calibri" pitchFamily="34" charset="0"/>
              </a:rPr>
              <a:t> </a:t>
            </a:r>
            <a:r>
              <a:rPr lang="de-DE" sz="2400" dirty="0" err="1" smtClean="0">
                <a:solidFill>
                  <a:srgbClr val="3B57A0"/>
                </a:solidFill>
                <a:latin typeface="Calibri" pitchFamily="34" charset="0"/>
              </a:rPr>
              <a:t>communication</a:t>
            </a:r>
            <a:r>
              <a:rPr lang="de-DE" sz="2400" dirty="0" smtClean="0">
                <a:solidFill>
                  <a:srgbClr val="3B57A0"/>
                </a:solidFill>
                <a:latin typeface="Calibri" pitchFamily="34" charset="0"/>
              </a:rPr>
              <a:t> (!)</a:t>
            </a:r>
          </a:p>
        </p:txBody>
      </p:sp>
    </p:spTree>
    <p:extLst>
      <p:ext uri="{BB962C8B-B14F-4D97-AF65-F5344CB8AC3E}">
        <p14:creationId xmlns:p14="http://schemas.microsoft.com/office/powerpoint/2010/main" xmlns="" val="3209012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de-DE" dirty="0" smtClean="0"/>
              <a:t>GASPI </a:t>
            </a:r>
            <a:r>
              <a:rPr lang="de-DE" dirty="0" err="1" smtClean="0"/>
              <a:t>extended</a:t>
            </a:r>
            <a:r>
              <a:rPr lang="de-DE" dirty="0" smtClean="0"/>
              <a:t> </a:t>
            </a:r>
            <a:r>
              <a:rPr lang="de-DE" dirty="0" err="1" smtClean="0"/>
              <a:t>one-sided</a:t>
            </a:r>
            <a:endParaRPr lang="de-DE" dirty="0" smtClean="0"/>
          </a:p>
        </p:txBody>
      </p:sp>
      <p:sp>
        <p:nvSpPr>
          <p:cNvPr id="56323" name="Rectangle 3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de-DE" dirty="0" err="1" smtClean="0"/>
              <a:t>gaspi_read_list</a:t>
            </a:r>
            <a:endParaRPr lang="de-DE" dirty="0" smtClean="0"/>
          </a:p>
        </p:txBody>
      </p:sp>
      <p:sp>
        <p:nvSpPr>
          <p:cNvPr id="56324" name="Rectangle 3"/>
          <p:cNvSpPr>
            <a:spLocks/>
          </p:cNvSpPr>
          <p:nvPr/>
        </p:nvSpPr>
        <p:spPr bwMode="auto">
          <a:xfrm>
            <a:off x="457200" y="5424434"/>
            <a:ext cx="8229600" cy="4229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742950" lvl="1" indent="-285750" eaLnBrk="0" hangingPunct="0">
              <a:spcBef>
                <a:spcPct val="20000"/>
              </a:spcBef>
              <a:buFont typeface="Arial" charset="0"/>
              <a:buChar char="–"/>
            </a:pPr>
            <a:r>
              <a:rPr lang="de-DE" sz="2400" dirty="0" err="1" smtClean="0">
                <a:solidFill>
                  <a:srgbClr val="3B57A0"/>
                </a:solidFill>
                <a:latin typeface="Calibri" pitchFamily="34" charset="0"/>
              </a:rPr>
              <a:t>several</a:t>
            </a:r>
            <a:r>
              <a:rPr lang="de-DE" sz="2400" dirty="0" smtClean="0">
                <a:solidFill>
                  <a:srgbClr val="3B57A0"/>
                </a:solidFill>
                <a:latin typeface="Calibri" pitchFamily="34" charset="0"/>
              </a:rPr>
              <a:t> subsequent </a:t>
            </a:r>
            <a:r>
              <a:rPr lang="de-DE" sz="2400" dirty="0" err="1" smtClean="0">
                <a:solidFill>
                  <a:srgbClr val="3B57A0"/>
                </a:solidFill>
                <a:latin typeface="Calibri" pitchFamily="34" charset="0"/>
              </a:rPr>
              <a:t>gaspi_read</a:t>
            </a:r>
            <a:endParaRPr lang="de-DE" sz="2400" dirty="0">
              <a:solidFill>
                <a:srgbClr val="3B57A0"/>
              </a:solidFill>
              <a:latin typeface="Calibri" pitchFamily="34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85246" y="2665265"/>
            <a:ext cx="7134225" cy="2638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1124935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 txBox="1">
            <a:spLocks/>
          </p:cNvSpPr>
          <p:nvPr/>
        </p:nvSpPr>
        <p:spPr bwMode="auto">
          <a:xfrm>
            <a:off x="457200" y="1897063"/>
            <a:ext cx="8229600" cy="4229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4572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de-DE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3B57A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gaspi_read_notify</a:t>
            </a:r>
            <a:endParaRPr kumimoji="0" lang="de-DE" sz="3200" b="0" i="0" u="none" strike="noStrike" kern="1200" cap="none" spc="0" normalizeH="0" baseline="0" noProof="0" dirty="0" smtClean="0">
              <a:ln>
                <a:noFill/>
              </a:ln>
              <a:solidFill>
                <a:srgbClr val="3B57A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 l="9464" t="31649" r="75183" b="52525"/>
          <a:stretch>
            <a:fillRect/>
          </a:stretch>
        </p:blipFill>
        <p:spPr bwMode="auto">
          <a:xfrm>
            <a:off x="853521" y="2467283"/>
            <a:ext cx="5596576" cy="18543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hteck 4"/>
          <p:cNvSpPr/>
          <p:nvPr/>
        </p:nvSpPr>
        <p:spPr>
          <a:xfrm>
            <a:off x="853520" y="4321629"/>
            <a:ext cx="7833280" cy="9048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 eaLnBrk="0" hangingPunct="0">
              <a:spcBef>
                <a:spcPct val="20000"/>
              </a:spcBef>
              <a:buFont typeface="Arial" charset="0"/>
              <a:buChar char="–"/>
            </a:pPr>
            <a:r>
              <a:rPr lang="de-DE" sz="2400" dirty="0" smtClean="0">
                <a:solidFill>
                  <a:srgbClr val="3B57A0"/>
                </a:solidFill>
                <a:latin typeface="Calibri" pitchFamily="34" charset="0"/>
              </a:rPr>
              <a:t>„</a:t>
            </a:r>
            <a:r>
              <a:rPr lang="de-DE" sz="2400" dirty="0" err="1" smtClean="0">
                <a:solidFill>
                  <a:srgbClr val="3B57A0"/>
                </a:solidFill>
                <a:latin typeface="Calibri" pitchFamily="34" charset="0"/>
              </a:rPr>
              <a:t>gaspi_read</a:t>
            </a:r>
            <a:r>
              <a:rPr lang="de-DE" sz="2400" dirty="0" smtClean="0">
                <a:solidFill>
                  <a:srgbClr val="3B57A0"/>
                </a:solidFill>
                <a:latin typeface="Calibri" pitchFamily="34" charset="0"/>
              </a:rPr>
              <a:t> </a:t>
            </a:r>
            <a:r>
              <a:rPr lang="de-DE" sz="2400" dirty="0" err="1" smtClean="0">
                <a:solidFill>
                  <a:srgbClr val="3B57A0"/>
                </a:solidFill>
                <a:latin typeface="Calibri" pitchFamily="34" charset="0"/>
              </a:rPr>
              <a:t>with</a:t>
            </a:r>
            <a:r>
              <a:rPr lang="de-DE" sz="2400" dirty="0" smtClean="0">
                <a:solidFill>
                  <a:srgbClr val="3B57A0"/>
                </a:solidFill>
                <a:latin typeface="Calibri" pitchFamily="34" charset="0"/>
              </a:rPr>
              <a:t> subsequent </a:t>
            </a:r>
            <a:r>
              <a:rPr lang="de-DE" sz="2400" dirty="0" err="1" smtClean="0">
                <a:solidFill>
                  <a:srgbClr val="3B57A0"/>
                </a:solidFill>
                <a:latin typeface="Calibri" pitchFamily="34" charset="0"/>
              </a:rPr>
              <a:t>gaspi_notify</a:t>
            </a:r>
            <a:r>
              <a:rPr lang="de-DE" sz="2400" dirty="0" smtClean="0">
                <a:solidFill>
                  <a:srgbClr val="3B57A0"/>
                </a:solidFill>
                <a:latin typeface="Calibri" pitchFamily="34" charset="0"/>
              </a:rPr>
              <a:t>“</a:t>
            </a:r>
          </a:p>
          <a:p>
            <a:pPr marL="742950" lvl="1" indent="-285750" eaLnBrk="0" hangingPunct="0">
              <a:spcBef>
                <a:spcPct val="20000"/>
              </a:spcBef>
              <a:buFont typeface="Arial" charset="0"/>
              <a:buChar char="–"/>
            </a:pPr>
            <a:r>
              <a:rPr lang="de-DE" sz="2400" dirty="0" err="1" smtClean="0">
                <a:solidFill>
                  <a:srgbClr val="3B57A0"/>
                </a:solidFill>
                <a:latin typeface="Calibri" pitchFamily="34" charset="0"/>
              </a:rPr>
              <a:t>Unordered</a:t>
            </a:r>
            <a:r>
              <a:rPr lang="de-DE" sz="2400" dirty="0" smtClean="0">
                <a:solidFill>
                  <a:srgbClr val="3B57A0"/>
                </a:solidFill>
                <a:latin typeface="Calibri" pitchFamily="34" charset="0"/>
              </a:rPr>
              <a:t> relative </a:t>
            </a:r>
            <a:r>
              <a:rPr lang="de-DE" sz="2400" dirty="0" err="1" smtClean="0">
                <a:solidFill>
                  <a:srgbClr val="3B57A0"/>
                </a:solidFill>
                <a:latin typeface="Calibri" pitchFamily="34" charset="0"/>
              </a:rPr>
              <a:t>to</a:t>
            </a:r>
            <a:r>
              <a:rPr lang="de-DE" sz="2400" dirty="0" smtClean="0">
                <a:solidFill>
                  <a:srgbClr val="3B57A0"/>
                </a:solidFill>
                <a:latin typeface="Calibri" pitchFamily="34" charset="0"/>
              </a:rPr>
              <a:t> </a:t>
            </a:r>
            <a:r>
              <a:rPr lang="de-DE" sz="2400" dirty="0" err="1" smtClean="0">
                <a:solidFill>
                  <a:srgbClr val="3B57A0"/>
                </a:solidFill>
                <a:latin typeface="Calibri" pitchFamily="34" charset="0"/>
              </a:rPr>
              <a:t>other</a:t>
            </a:r>
            <a:r>
              <a:rPr lang="de-DE" sz="2400" dirty="0" smtClean="0">
                <a:solidFill>
                  <a:srgbClr val="3B57A0"/>
                </a:solidFill>
                <a:latin typeface="Calibri" pitchFamily="34" charset="0"/>
              </a:rPr>
              <a:t> </a:t>
            </a:r>
            <a:r>
              <a:rPr lang="de-DE" sz="2400" dirty="0" err="1" smtClean="0">
                <a:solidFill>
                  <a:srgbClr val="3B57A0"/>
                </a:solidFill>
                <a:latin typeface="Calibri" pitchFamily="34" charset="0"/>
              </a:rPr>
              <a:t>communication</a:t>
            </a:r>
            <a:r>
              <a:rPr lang="de-DE" sz="2400" dirty="0" smtClean="0">
                <a:solidFill>
                  <a:srgbClr val="3B57A0"/>
                </a:solidFill>
                <a:latin typeface="Calibri" pitchFamily="34" charset="0"/>
              </a:rPr>
              <a:t> (!)</a:t>
            </a:r>
            <a:endParaRPr lang="de-DE" sz="2400" dirty="0">
              <a:solidFill>
                <a:srgbClr val="3B57A0"/>
              </a:solidFill>
              <a:latin typeface="Calibri" pitchFamily="34" charset="0"/>
            </a:endParaRPr>
          </a:p>
        </p:txBody>
      </p:sp>
      <p:sp>
        <p:nvSpPr>
          <p:cNvPr id="6" name="Rectangle 2"/>
          <p:cNvSpPr txBox="1">
            <a:spLocks/>
          </p:cNvSpPr>
          <p:nvPr/>
        </p:nvSpPr>
        <p:spPr bwMode="auto">
          <a:xfrm>
            <a:off x="457200" y="906463"/>
            <a:ext cx="82296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4400" b="1" i="0" u="none" strike="noStrike" kern="1200" cap="none" spc="0" normalizeH="0" baseline="0" noProof="0" smtClean="0">
                <a:ln>
                  <a:noFill/>
                </a:ln>
                <a:solidFill>
                  <a:srgbClr val="3B57A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GASPI extended one-sided</a:t>
            </a:r>
            <a:endParaRPr kumimoji="0" lang="de-DE" sz="4400" b="1" i="0" u="none" strike="noStrike" kern="1200" cap="none" spc="0" normalizeH="0" baseline="0" noProof="0" dirty="0" smtClean="0">
              <a:ln>
                <a:noFill/>
              </a:ln>
              <a:solidFill>
                <a:srgbClr val="3B57A0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de-DE" smtClean="0"/>
              <a:t>Introduction to GASPI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de-DE" dirty="0"/>
              <a:t>C</a:t>
            </a:r>
            <a:r>
              <a:rPr lang="de-DE" dirty="0" smtClean="0"/>
              <a:t>ommunication – Hands on</a:t>
            </a:r>
          </a:p>
        </p:txBody>
      </p:sp>
      <p:sp>
        <p:nvSpPr>
          <p:cNvPr id="5" name="Rectangle 3"/>
          <p:cNvSpPr txBox="1">
            <a:spLocks/>
          </p:cNvSpPr>
          <p:nvPr/>
        </p:nvSpPr>
        <p:spPr>
          <a:xfrm>
            <a:off x="457200" y="1897063"/>
            <a:ext cx="8229600" cy="470058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rgbClr val="3B57A0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rgbClr val="3B57A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rgbClr val="3B57A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rgbClr val="3B57A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rgbClr val="3B57A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de-DE" sz="2400" dirty="0" smtClean="0"/>
              <a:t>Take </a:t>
            </a:r>
            <a:r>
              <a:rPr lang="de-DE" sz="2400" dirty="0" err="1" smtClean="0"/>
              <a:t>your</a:t>
            </a:r>
            <a:r>
              <a:rPr lang="de-DE" sz="2400" dirty="0" smtClean="0"/>
              <a:t> GASPI </a:t>
            </a:r>
            <a:r>
              <a:rPr lang="de-DE" sz="2400" dirty="0" err="1" smtClean="0"/>
              <a:t>program</a:t>
            </a:r>
            <a:r>
              <a:rPr lang="de-DE" sz="2400" dirty="0" smtClean="0"/>
              <a:t> </a:t>
            </a:r>
            <a:r>
              <a:rPr lang="de-DE" sz="2400" dirty="0" err="1" smtClean="0"/>
              <a:t>which</a:t>
            </a:r>
            <a:r>
              <a:rPr lang="de-DE" sz="2400" dirty="0" smtClean="0"/>
              <a:t> </a:t>
            </a:r>
            <a:r>
              <a:rPr lang="de-DE" sz="2400" dirty="0" err="1" smtClean="0"/>
              <a:t>stores</a:t>
            </a:r>
            <a:r>
              <a:rPr lang="de-DE" sz="2400" dirty="0" smtClean="0"/>
              <a:t> a </a:t>
            </a:r>
            <a:r>
              <a:rPr lang="de-DE" sz="2400" dirty="0" err="1" smtClean="0"/>
              <a:t>NxM</a:t>
            </a:r>
            <a:r>
              <a:rPr lang="de-DE" sz="2400" dirty="0" smtClean="0"/>
              <a:t> </a:t>
            </a:r>
            <a:r>
              <a:rPr lang="de-DE" sz="2400" dirty="0" err="1" smtClean="0"/>
              <a:t>matrix</a:t>
            </a:r>
            <a:r>
              <a:rPr lang="de-DE" sz="2400" dirty="0" smtClean="0"/>
              <a:t> in a </a:t>
            </a:r>
            <a:r>
              <a:rPr lang="de-DE" sz="2400" dirty="0" err="1" smtClean="0"/>
              <a:t>distributed</a:t>
            </a:r>
            <a:r>
              <a:rPr lang="de-DE" sz="2400" dirty="0" smtClean="0"/>
              <a:t> </a:t>
            </a:r>
            <a:r>
              <a:rPr lang="de-DE" sz="2400" dirty="0" err="1" smtClean="0"/>
              <a:t>way</a:t>
            </a:r>
            <a:r>
              <a:rPr lang="de-DE" sz="2400" dirty="0" smtClean="0"/>
              <a:t> </a:t>
            </a:r>
            <a:r>
              <a:rPr lang="de-DE" sz="2400" dirty="0" err="1" smtClean="0"/>
              <a:t>and</a:t>
            </a:r>
            <a:r>
              <a:rPr lang="de-DE" sz="2400" dirty="0" smtClean="0"/>
              <a:t> </a:t>
            </a:r>
            <a:r>
              <a:rPr lang="de-DE" sz="2400" dirty="0" err="1" smtClean="0"/>
              <a:t>extend</a:t>
            </a:r>
            <a:r>
              <a:rPr lang="de-DE" sz="2400" dirty="0" smtClean="0"/>
              <a:t> </a:t>
            </a:r>
            <a:r>
              <a:rPr lang="de-DE" sz="2400" dirty="0" err="1" smtClean="0"/>
              <a:t>it</a:t>
            </a:r>
            <a:r>
              <a:rPr lang="de-DE" sz="2400" dirty="0" smtClean="0"/>
              <a:t> </a:t>
            </a:r>
            <a:r>
              <a:rPr lang="de-DE" sz="2400" dirty="0" err="1" smtClean="0"/>
              <a:t>by</a:t>
            </a:r>
            <a:r>
              <a:rPr lang="de-DE" sz="2400" dirty="0" smtClean="0"/>
              <a:t> </a:t>
            </a:r>
            <a:r>
              <a:rPr lang="de-DE" sz="2400" dirty="0" err="1" smtClean="0"/>
              <a:t>communication</a:t>
            </a:r>
            <a:r>
              <a:rPr lang="de-DE" sz="2400" dirty="0" smtClean="0"/>
              <a:t> </a:t>
            </a:r>
            <a:r>
              <a:rPr lang="de-DE" sz="2400" dirty="0" err="1" smtClean="0"/>
              <a:t>for</a:t>
            </a:r>
            <a:r>
              <a:rPr lang="de-DE" sz="2400" dirty="0" smtClean="0"/>
              <a:t> </a:t>
            </a:r>
            <a:r>
              <a:rPr lang="de-DE" sz="2400" dirty="0" err="1" smtClean="0"/>
              <a:t>rows</a:t>
            </a:r>
            <a:r>
              <a:rPr lang="de-DE" sz="2400" dirty="0" smtClean="0"/>
              <a:t/>
            </a:r>
            <a:br>
              <a:rPr lang="de-DE" sz="2400" dirty="0" smtClean="0"/>
            </a:br>
            <a:r>
              <a:rPr lang="de-DE" sz="2400" dirty="0" smtClean="0"/>
              <a:t/>
            </a:r>
            <a:br>
              <a:rPr lang="de-DE" sz="2400" dirty="0" smtClean="0"/>
            </a:br>
            <a:r>
              <a:rPr lang="de-DE" sz="2400" dirty="0" smtClean="0"/>
              <a:t/>
            </a:r>
            <a:br>
              <a:rPr lang="de-DE" sz="2400" dirty="0" smtClean="0"/>
            </a:br>
            <a:r>
              <a:rPr lang="de-DE" sz="2400" dirty="0" smtClean="0"/>
              <a:t/>
            </a:r>
            <a:br>
              <a:rPr lang="de-DE" sz="2400" dirty="0" smtClean="0"/>
            </a:br>
            <a:r>
              <a:rPr lang="de-DE" sz="2400" dirty="0" smtClean="0"/>
              <a:t/>
            </a:r>
            <a:br>
              <a:rPr lang="de-DE" sz="2400" dirty="0" smtClean="0"/>
            </a:br>
            <a:endParaRPr lang="de-DE" sz="2400" dirty="0" smtClean="0"/>
          </a:p>
          <a:p>
            <a:pPr marL="457200" lvl="1" indent="0">
              <a:lnSpc>
                <a:spcPct val="90000"/>
              </a:lnSpc>
              <a:buFont typeface="Arial" charset="0"/>
              <a:buNone/>
            </a:pPr>
            <a:endParaRPr lang="de-DE" sz="2000" dirty="0"/>
          </a:p>
          <a:p>
            <a:pPr marL="457200" lvl="1" indent="0">
              <a:lnSpc>
                <a:spcPct val="90000"/>
              </a:lnSpc>
              <a:buFont typeface="Arial" charset="0"/>
              <a:buNone/>
            </a:pPr>
            <a:endParaRPr lang="de-DE" sz="2000" dirty="0"/>
          </a:p>
          <a:p>
            <a:pPr lvl="1">
              <a:lnSpc>
                <a:spcPct val="90000"/>
              </a:lnSpc>
            </a:pPr>
            <a:r>
              <a:rPr lang="de-DE" sz="2000" dirty="0" smtClean="0"/>
              <a:t>Create a </a:t>
            </a:r>
            <a:r>
              <a:rPr lang="de-DE" sz="2000" dirty="0" err="1" smtClean="0"/>
              <a:t>segment</a:t>
            </a:r>
            <a:r>
              <a:rPr lang="de-DE" sz="2000" dirty="0" smtClean="0"/>
              <a:t> ( </a:t>
            </a:r>
            <a:r>
              <a:rPr lang="de-DE" sz="2000" dirty="0" err="1" smtClean="0"/>
              <a:t>sufficient</a:t>
            </a:r>
            <a:r>
              <a:rPr lang="de-DE" sz="2000" dirty="0" smtClean="0"/>
              <a:t> </a:t>
            </a:r>
            <a:r>
              <a:rPr lang="de-DE" sz="2000" dirty="0" err="1" smtClean="0"/>
              <a:t>size</a:t>
            </a:r>
            <a:r>
              <a:rPr lang="de-DE" sz="2000" dirty="0" smtClean="0"/>
              <a:t> </a:t>
            </a:r>
            <a:r>
              <a:rPr lang="de-DE" sz="2000" dirty="0" err="1" smtClean="0"/>
              <a:t>for</a:t>
            </a:r>
            <a:r>
              <a:rPr lang="de-DE" sz="2000" dirty="0" smtClean="0"/>
              <a:t> a </a:t>
            </a:r>
            <a:r>
              <a:rPr lang="de-DE" sz="2000" dirty="0" err="1" smtClean="0"/>
              <a:t>source</a:t>
            </a:r>
            <a:r>
              <a:rPr lang="de-DE" sz="2000" dirty="0" smtClean="0"/>
              <a:t> </a:t>
            </a:r>
            <a:r>
              <a:rPr lang="de-DE" sz="2000" dirty="0" err="1" smtClean="0"/>
              <a:t>and</a:t>
            </a:r>
            <a:r>
              <a:rPr lang="de-DE" sz="2000" dirty="0" smtClean="0"/>
              <a:t> </a:t>
            </a:r>
            <a:r>
              <a:rPr lang="de-DE" sz="2000" dirty="0" err="1" smtClean="0"/>
              <a:t>target</a:t>
            </a:r>
            <a:r>
              <a:rPr lang="de-DE" sz="2000" dirty="0" smtClean="0"/>
              <a:t> </a:t>
            </a:r>
            <a:r>
              <a:rPr lang="de-DE" sz="2000" dirty="0" err="1" smtClean="0"/>
              <a:t>row</a:t>
            </a:r>
            <a:r>
              <a:rPr lang="de-DE" sz="2000" dirty="0" smtClean="0"/>
              <a:t>)</a:t>
            </a:r>
          </a:p>
          <a:p>
            <a:pPr lvl="1">
              <a:lnSpc>
                <a:spcPct val="90000"/>
              </a:lnSpc>
            </a:pPr>
            <a:r>
              <a:rPr lang="de-DE" sz="2000" dirty="0" smtClean="0"/>
              <a:t>Initialize </a:t>
            </a:r>
            <a:r>
              <a:rPr lang="de-DE" sz="2000" dirty="0" err="1" smtClean="0"/>
              <a:t>the</a:t>
            </a:r>
            <a:r>
              <a:rPr lang="de-DE" sz="2000" dirty="0" smtClean="0"/>
              <a:t> </a:t>
            </a:r>
            <a:r>
              <a:rPr lang="de-DE" sz="2000" dirty="0" err="1" smtClean="0"/>
              <a:t>segment</a:t>
            </a:r>
            <a:endParaRPr lang="de-DE" sz="2000" dirty="0" smtClean="0"/>
          </a:p>
          <a:p>
            <a:pPr lvl="1">
              <a:lnSpc>
                <a:spcPct val="90000"/>
              </a:lnSpc>
            </a:pPr>
            <a:endParaRPr lang="de-DE" sz="2000" dirty="0"/>
          </a:p>
          <a:p>
            <a:pPr marL="457200" lvl="1" indent="0">
              <a:lnSpc>
                <a:spcPct val="90000"/>
              </a:lnSpc>
              <a:buFont typeface="Arial" charset="0"/>
              <a:buNone/>
            </a:pPr>
            <a:endParaRPr lang="de-DE" sz="2000" dirty="0" smtClean="0"/>
          </a:p>
          <a:p>
            <a:pPr lvl="1">
              <a:lnSpc>
                <a:spcPct val="90000"/>
              </a:lnSpc>
            </a:pPr>
            <a:endParaRPr lang="de-DE" sz="2000" dirty="0"/>
          </a:p>
          <a:p>
            <a:pPr lvl="1">
              <a:lnSpc>
                <a:spcPct val="90000"/>
              </a:lnSpc>
            </a:pPr>
            <a:endParaRPr lang="de-DE" sz="2000" dirty="0" smtClean="0"/>
          </a:p>
          <a:p>
            <a:pPr lvl="1">
              <a:lnSpc>
                <a:spcPct val="90000"/>
              </a:lnSpc>
            </a:pPr>
            <a:endParaRPr lang="de-DE" sz="2000" dirty="0"/>
          </a:p>
          <a:p>
            <a:pPr lvl="1">
              <a:lnSpc>
                <a:spcPct val="90000"/>
              </a:lnSpc>
            </a:pPr>
            <a:endParaRPr lang="de-DE" sz="2000" dirty="0" smtClean="0"/>
          </a:p>
          <a:p>
            <a:pPr lvl="1">
              <a:lnSpc>
                <a:spcPct val="90000"/>
              </a:lnSpc>
            </a:pPr>
            <a:endParaRPr lang="de-DE" sz="2000" dirty="0"/>
          </a:p>
          <a:p>
            <a:pPr marL="457200" lvl="1" indent="0">
              <a:lnSpc>
                <a:spcPct val="90000"/>
              </a:lnSpc>
              <a:buFont typeface="Arial" charset="0"/>
              <a:buNone/>
            </a:pPr>
            <a:endParaRPr lang="de-DE" sz="2000" dirty="0" smtClean="0"/>
          </a:p>
          <a:p>
            <a:pPr marL="457200" lvl="1" indent="0">
              <a:lnSpc>
                <a:spcPct val="90000"/>
              </a:lnSpc>
              <a:buFont typeface="Arial" charset="0"/>
              <a:buNone/>
            </a:pPr>
            <a:endParaRPr lang="de-DE" sz="2000" dirty="0" smtClean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04274837"/>
              </p:ext>
            </p:extLst>
          </p:nvPr>
        </p:nvGraphicFramePr>
        <p:xfrm>
          <a:off x="1524000" y="3046324"/>
          <a:ext cx="6096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/>
                <a:gridCol w="1524000"/>
                <a:gridCol w="1524000"/>
                <a:gridCol w="1524000"/>
              </a:tblGrid>
              <a:tr h="370840">
                <a:tc>
                  <a:txBody>
                    <a:bodyPr/>
                    <a:lstStyle/>
                    <a:p>
                      <a:r>
                        <a:rPr lang="de-DE" b="0" i="0" baseline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b="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b="0" i="0" baseline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b="0" i="0" baseline="0" dirty="0" smtClean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en-US" b="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b="0" i="0" baseline="0" dirty="0" smtClean="0">
                          <a:solidFill>
                            <a:schemeClr val="tx1"/>
                          </a:solidFill>
                        </a:rPr>
                        <a:t>M-1</a:t>
                      </a:r>
                      <a:endParaRPr lang="en-US" b="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b="0" i="0" baseline="0" dirty="0" smtClean="0">
                          <a:solidFill>
                            <a:schemeClr val="tx1"/>
                          </a:solidFill>
                        </a:rPr>
                        <a:t>M</a:t>
                      </a:r>
                      <a:endParaRPr lang="en-US" b="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b="0" i="0" baseline="0" dirty="0" smtClean="0">
                          <a:solidFill>
                            <a:schemeClr val="tx1"/>
                          </a:solidFill>
                        </a:rPr>
                        <a:t>M+1</a:t>
                      </a:r>
                      <a:endParaRPr lang="en-US" b="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b="0" i="0" baseline="0" dirty="0" smtClean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en-US" b="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b="0" i="0" baseline="0" dirty="0" smtClean="0">
                          <a:solidFill>
                            <a:schemeClr val="tx1"/>
                          </a:solidFill>
                        </a:rPr>
                        <a:t>2M-1</a:t>
                      </a:r>
                      <a:endParaRPr lang="en-US" b="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 b="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b="0" i="0" baseline="0" dirty="0" smtClean="0">
                          <a:solidFill>
                            <a:schemeClr val="tx1"/>
                          </a:solidFill>
                        </a:rPr>
                        <a:t>(N-1)M</a:t>
                      </a:r>
                      <a:endParaRPr lang="en-US" b="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b="0" i="0" baseline="0" dirty="0" smtClean="0">
                          <a:solidFill>
                            <a:schemeClr val="tx1"/>
                          </a:solidFill>
                        </a:rPr>
                        <a:t>(N-1)M+1</a:t>
                      </a:r>
                      <a:endParaRPr lang="en-US" b="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b="0" i="0" baseline="0" dirty="0" smtClean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en-US" b="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b="0" i="0" baseline="0" dirty="0" smtClean="0">
                          <a:solidFill>
                            <a:schemeClr val="tx1"/>
                          </a:solidFill>
                        </a:rPr>
                        <a:t>NM-1</a:t>
                      </a:r>
                      <a:endParaRPr lang="en-US" b="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3" name="Double Bracket 2"/>
          <p:cNvSpPr/>
          <p:nvPr/>
        </p:nvSpPr>
        <p:spPr>
          <a:xfrm>
            <a:off x="1367326" y="2905554"/>
            <a:ext cx="6417891" cy="1751888"/>
          </a:xfrm>
          <a:prstGeom prst="bracketPair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Rechteck 3"/>
          <p:cNvSpPr/>
          <p:nvPr/>
        </p:nvSpPr>
        <p:spPr>
          <a:xfrm>
            <a:off x="945490" y="5963362"/>
            <a:ext cx="1079500" cy="142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de-DE" dirty="0" err="1" smtClean="0">
                <a:solidFill>
                  <a:prstClr val="white"/>
                </a:solidFill>
              </a:rPr>
              <a:t>Row</a:t>
            </a:r>
            <a:r>
              <a:rPr lang="de-DE" dirty="0" smtClean="0">
                <a:solidFill>
                  <a:prstClr val="white"/>
                </a:solidFill>
              </a:rPr>
              <a:t> 0</a:t>
            </a:r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2112303" y="5963362"/>
            <a:ext cx="1008062" cy="142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>
              <a:solidFill>
                <a:prstClr val="white"/>
              </a:solidFill>
            </a:endParaRPr>
          </a:p>
        </p:txBody>
      </p:sp>
      <p:sp>
        <p:nvSpPr>
          <p:cNvPr id="9" name="Abgerundetes Rechteck 42"/>
          <p:cNvSpPr/>
          <p:nvPr/>
        </p:nvSpPr>
        <p:spPr>
          <a:xfrm>
            <a:off x="816903" y="5890337"/>
            <a:ext cx="2447925" cy="36036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>
              <a:solidFill>
                <a:prstClr val="white"/>
              </a:solidFill>
            </a:endParaRPr>
          </a:p>
        </p:txBody>
      </p:sp>
      <p:grpSp>
        <p:nvGrpSpPr>
          <p:cNvPr id="10" name="Group 49"/>
          <p:cNvGrpSpPr>
            <a:grpSpLocks/>
          </p:cNvGrpSpPr>
          <p:nvPr/>
        </p:nvGrpSpPr>
        <p:grpSpPr bwMode="auto">
          <a:xfrm>
            <a:off x="3336265" y="5890337"/>
            <a:ext cx="2447925" cy="360362"/>
            <a:chOff x="839" y="3475"/>
            <a:chExt cx="1542" cy="227"/>
          </a:xfrm>
        </p:grpSpPr>
        <p:sp>
          <p:nvSpPr>
            <p:cNvPr id="11" name="Rechteck 3"/>
            <p:cNvSpPr/>
            <p:nvPr/>
          </p:nvSpPr>
          <p:spPr>
            <a:xfrm>
              <a:off x="920" y="3521"/>
              <a:ext cx="680" cy="9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de-DE" dirty="0" err="1" smtClean="0">
                  <a:solidFill>
                    <a:prstClr val="white"/>
                  </a:solidFill>
                </a:rPr>
                <a:t>Row</a:t>
              </a:r>
              <a:r>
                <a:rPr lang="de-DE" dirty="0" smtClean="0">
                  <a:solidFill>
                    <a:prstClr val="white"/>
                  </a:solidFill>
                </a:rPr>
                <a:t> 1</a:t>
              </a:r>
              <a:endParaRPr lang="de-DE" dirty="0">
                <a:solidFill>
                  <a:prstClr val="white"/>
                </a:solidFill>
              </a:endParaRPr>
            </a:p>
          </p:txBody>
        </p:sp>
        <p:sp>
          <p:nvSpPr>
            <p:cNvPr id="12" name="Rechteck 6"/>
            <p:cNvSpPr/>
            <p:nvPr/>
          </p:nvSpPr>
          <p:spPr>
            <a:xfrm>
              <a:off x="1655" y="3521"/>
              <a:ext cx="635" cy="9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de-DE">
                <a:solidFill>
                  <a:prstClr val="white"/>
                </a:solidFill>
              </a:endParaRPr>
            </a:p>
          </p:txBody>
        </p:sp>
        <p:sp>
          <p:nvSpPr>
            <p:cNvPr id="13" name="Abgerundetes Rechteck 42"/>
            <p:cNvSpPr/>
            <p:nvPr/>
          </p:nvSpPr>
          <p:spPr>
            <a:xfrm>
              <a:off x="839" y="3475"/>
              <a:ext cx="1542" cy="227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de-DE">
                <a:solidFill>
                  <a:prstClr val="white"/>
                </a:solidFill>
              </a:endParaRPr>
            </a:p>
          </p:txBody>
        </p:sp>
      </p:grpSp>
      <p:grpSp>
        <p:nvGrpSpPr>
          <p:cNvPr id="14" name="Group 50"/>
          <p:cNvGrpSpPr>
            <a:grpSpLocks/>
          </p:cNvGrpSpPr>
          <p:nvPr/>
        </p:nvGrpSpPr>
        <p:grpSpPr bwMode="auto">
          <a:xfrm>
            <a:off x="6537112" y="5891924"/>
            <a:ext cx="2447925" cy="360363"/>
            <a:chOff x="839" y="3475"/>
            <a:chExt cx="1542" cy="227"/>
          </a:xfrm>
        </p:grpSpPr>
        <p:sp>
          <p:nvSpPr>
            <p:cNvPr id="15" name="Rechteck 3"/>
            <p:cNvSpPr/>
            <p:nvPr/>
          </p:nvSpPr>
          <p:spPr>
            <a:xfrm>
              <a:off x="920" y="3521"/>
              <a:ext cx="680" cy="9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de-DE" dirty="0" err="1" smtClean="0">
                  <a:solidFill>
                    <a:prstClr val="white"/>
                  </a:solidFill>
                </a:rPr>
                <a:t>Row</a:t>
              </a:r>
              <a:r>
                <a:rPr lang="de-DE" dirty="0" smtClean="0">
                  <a:solidFill>
                    <a:prstClr val="white"/>
                  </a:solidFill>
                </a:rPr>
                <a:t> N-1</a:t>
              </a:r>
              <a:endParaRPr lang="de-DE" dirty="0">
                <a:solidFill>
                  <a:prstClr val="white"/>
                </a:solidFill>
              </a:endParaRPr>
            </a:p>
          </p:txBody>
        </p:sp>
        <p:sp>
          <p:nvSpPr>
            <p:cNvPr id="16" name="Rechteck 6"/>
            <p:cNvSpPr/>
            <p:nvPr/>
          </p:nvSpPr>
          <p:spPr>
            <a:xfrm>
              <a:off x="1655" y="3521"/>
              <a:ext cx="635" cy="9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de-DE">
                <a:solidFill>
                  <a:prstClr val="white"/>
                </a:solidFill>
              </a:endParaRPr>
            </a:p>
          </p:txBody>
        </p:sp>
        <p:sp>
          <p:nvSpPr>
            <p:cNvPr id="17" name="Abgerundetes Rechteck 42"/>
            <p:cNvSpPr/>
            <p:nvPr/>
          </p:nvSpPr>
          <p:spPr>
            <a:xfrm>
              <a:off x="839" y="3475"/>
              <a:ext cx="1542" cy="227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de-DE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138205026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de-DE" dirty="0"/>
              <a:t>C</a:t>
            </a:r>
            <a:r>
              <a:rPr lang="de-DE" dirty="0" smtClean="0"/>
              <a:t>ommunication – Hands on</a:t>
            </a:r>
          </a:p>
        </p:txBody>
      </p:sp>
      <p:sp>
        <p:nvSpPr>
          <p:cNvPr id="5" name="Rectangle 3"/>
          <p:cNvSpPr txBox="1">
            <a:spLocks/>
          </p:cNvSpPr>
          <p:nvPr/>
        </p:nvSpPr>
        <p:spPr>
          <a:xfrm>
            <a:off x="457200" y="1897063"/>
            <a:ext cx="8229600" cy="470058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rgbClr val="3B57A0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rgbClr val="3B57A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rgbClr val="3B57A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rgbClr val="3B57A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rgbClr val="3B57A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de-DE" sz="2400" dirty="0" smtClean="0"/>
              <a:t>Take </a:t>
            </a:r>
            <a:r>
              <a:rPr lang="de-DE" sz="2400" dirty="0" err="1" smtClean="0"/>
              <a:t>your</a:t>
            </a:r>
            <a:r>
              <a:rPr lang="de-DE" sz="2400" dirty="0" smtClean="0"/>
              <a:t> GASPI </a:t>
            </a:r>
            <a:r>
              <a:rPr lang="de-DE" sz="2400" dirty="0" err="1" smtClean="0"/>
              <a:t>program</a:t>
            </a:r>
            <a:r>
              <a:rPr lang="de-DE" sz="2400" dirty="0" smtClean="0"/>
              <a:t> </a:t>
            </a:r>
            <a:r>
              <a:rPr lang="de-DE" sz="2400" dirty="0" err="1" smtClean="0"/>
              <a:t>which</a:t>
            </a:r>
            <a:r>
              <a:rPr lang="de-DE" sz="2400" dirty="0" smtClean="0"/>
              <a:t> </a:t>
            </a:r>
            <a:r>
              <a:rPr lang="de-DE" sz="2400" dirty="0" err="1" smtClean="0"/>
              <a:t>stores</a:t>
            </a:r>
            <a:r>
              <a:rPr lang="de-DE" sz="2400" dirty="0" smtClean="0"/>
              <a:t> a </a:t>
            </a:r>
            <a:r>
              <a:rPr lang="de-DE" sz="2400" dirty="0" err="1" smtClean="0"/>
              <a:t>NxM</a:t>
            </a:r>
            <a:r>
              <a:rPr lang="de-DE" sz="2400" dirty="0" smtClean="0"/>
              <a:t> </a:t>
            </a:r>
            <a:r>
              <a:rPr lang="de-DE" sz="2400" dirty="0" err="1" smtClean="0"/>
              <a:t>matrix</a:t>
            </a:r>
            <a:r>
              <a:rPr lang="de-DE" sz="2400" dirty="0" smtClean="0"/>
              <a:t> in a </a:t>
            </a:r>
            <a:r>
              <a:rPr lang="de-DE" sz="2400" dirty="0" err="1" smtClean="0"/>
              <a:t>distributed</a:t>
            </a:r>
            <a:r>
              <a:rPr lang="de-DE" sz="2400" dirty="0" smtClean="0"/>
              <a:t> </a:t>
            </a:r>
            <a:r>
              <a:rPr lang="de-DE" sz="2400" dirty="0" err="1" smtClean="0"/>
              <a:t>way</a:t>
            </a:r>
            <a:r>
              <a:rPr lang="de-DE" sz="2400" dirty="0" smtClean="0"/>
              <a:t> </a:t>
            </a:r>
            <a:r>
              <a:rPr lang="de-DE" sz="2400" dirty="0" err="1" smtClean="0"/>
              <a:t>and</a:t>
            </a:r>
            <a:r>
              <a:rPr lang="de-DE" sz="2400" dirty="0" smtClean="0"/>
              <a:t> </a:t>
            </a:r>
            <a:r>
              <a:rPr lang="de-DE" sz="2400" dirty="0" err="1" smtClean="0"/>
              <a:t>extend</a:t>
            </a:r>
            <a:r>
              <a:rPr lang="de-DE" sz="2400" dirty="0" smtClean="0"/>
              <a:t> </a:t>
            </a:r>
            <a:r>
              <a:rPr lang="de-DE" sz="2400" dirty="0" err="1" smtClean="0"/>
              <a:t>it</a:t>
            </a:r>
            <a:r>
              <a:rPr lang="de-DE" sz="2400" dirty="0" smtClean="0"/>
              <a:t> </a:t>
            </a:r>
            <a:r>
              <a:rPr lang="de-DE" sz="2400" dirty="0" err="1" smtClean="0"/>
              <a:t>by</a:t>
            </a:r>
            <a:r>
              <a:rPr lang="de-DE" sz="2400" dirty="0" smtClean="0"/>
              <a:t> </a:t>
            </a:r>
            <a:r>
              <a:rPr lang="de-DE" sz="2400" dirty="0" err="1" smtClean="0"/>
              <a:t>communication</a:t>
            </a:r>
            <a:endParaRPr lang="de-DE" sz="2400" dirty="0" smtClean="0"/>
          </a:p>
          <a:p>
            <a:pPr lvl="1">
              <a:lnSpc>
                <a:spcPct val="90000"/>
              </a:lnSpc>
            </a:pPr>
            <a:r>
              <a:rPr lang="de-DE" sz="2000" dirty="0" err="1" smtClean="0"/>
              <a:t>Communicate</a:t>
            </a:r>
            <a:r>
              <a:rPr lang="de-DE" sz="2000" dirty="0" smtClean="0"/>
              <a:t> </a:t>
            </a:r>
            <a:r>
              <a:rPr lang="de-DE" sz="2000" dirty="0" err="1" smtClean="0"/>
              <a:t>your</a:t>
            </a:r>
            <a:r>
              <a:rPr lang="de-DE" sz="2000" dirty="0" smtClean="0"/>
              <a:t>  </a:t>
            </a:r>
            <a:r>
              <a:rPr lang="de-DE" sz="2000" dirty="0" err="1" smtClean="0"/>
              <a:t>row</a:t>
            </a:r>
            <a:r>
              <a:rPr lang="de-DE" sz="2000" dirty="0" smtClean="0"/>
              <a:t> </a:t>
            </a:r>
            <a:r>
              <a:rPr lang="de-DE" sz="2000" dirty="0" err="1" smtClean="0"/>
              <a:t>to</a:t>
            </a:r>
            <a:r>
              <a:rPr lang="de-DE" sz="2000" dirty="0" smtClean="0"/>
              <a:t> </a:t>
            </a:r>
            <a:r>
              <a:rPr lang="de-DE" sz="2000" dirty="0" err="1" smtClean="0"/>
              <a:t>your</a:t>
            </a:r>
            <a:r>
              <a:rPr lang="de-DE" sz="2000" dirty="0" smtClean="0"/>
              <a:t> </a:t>
            </a:r>
            <a:r>
              <a:rPr lang="de-DE" sz="2000" dirty="0" err="1" smtClean="0"/>
              <a:t>right</a:t>
            </a:r>
            <a:r>
              <a:rPr lang="de-DE" sz="2000" dirty="0" smtClean="0"/>
              <a:t> </a:t>
            </a:r>
            <a:r>
              <a:rPr lang="de-DE" sz="2000" dirty="0" err="1" smtClean="0"/>
              <a:t>neighbour</a:t>
            </a:r>
            <a:r>
              <a:rPr lang="de-DE" sz="2000" dirty="0" smtClean="0"/>
              <a:t> (</a:t>
            </a:r>
            <a:r>
              <a:rPr lang="de-DE" sz="2000" dirty="0" err="1" smtClean="0"/>
              <a:t>periodic</a:t>
            </a:r>
            <a:r>
              <a:rPr lang="de-DE" sz="2000" dirty="0" smtClean="0"/>
              <a:t> BC)</a:t>
            </a:r>
          </a:p>
          <a:p>
            <a:pPr lvl="1">
              <a:lnSpc>
                <a:spcPct val="90000"/>
              </a:lnSpc>
            </a:pPr>
            <a:endParaRPr lang="de-DE" sz="2000" dirty="0"/>
          </a:p>
          <a:p>
            <a:pPr lvl="1">
              <a:lnSpc>
                <a:spcPct val="90000"/>
              </a:lnSpc>
            </a:pPr>
            <a:endParaRPr lang="de-DE" sz="2000" dirty="0"/>
          </a:p>
          <a:p>
            <a:pPr lvl="1">
              <a:lnSpc>
                <a:spcPct val="90000"/>
              </a:lnSpc>
            </a:pPr>
            <a:endParaRPr lang="de-DE" sz="2000" dirty="0" smtClean="0"/>
          </a:p>
          <a:p>
            <a:pPr lvl="1">
              <a:lnSpc>
                <a:spcPct val="90000"/>
              </a:lnSpc>
            </a:pPr>
            <a:endParaRPr lang="de-DE" sz="2000" dirty="0" smtClean="0"/>
          </a:p>
          <a:p>
            <a:pPr lvl="1">
              <a:lnSpc>
                <a:spcPct val="90000"/>
              </a:lnSpc>
            </a:pPr>
            <a:endParaRPr lang="de-DE" sz="2000" dirty="0"/>
          </a:p>
          <a:p>
            <a:pPr lvl="1">
              <a:lnSpc>
                <a:spcPct val="90000"/>
              </a:lnSpc>
            </a:pPr>
            <a:endParaRPr lang="de-DE" sz="2000" dirty="0" smtClean="0"/>
          </a:p>
          <a:p>
            <a:pPr lvl="1">
              <a:lnSpc>
                <a:spcPct val="90000"/>
              </a:lnSpc>
            </a:pPr>
            <a:endParaRPr lang="de-DE" sz="2000" dirty="0"/>
          </a:p>
          <a:p>
            <a:pPr lvl="1">
              <a:lnSpc>
                <a:spcPct val="90000"/>
              </a:lnSpc>
            </a:pPr>
            <a:endParaRPr lang="de-DE" sz="2000" dirty="0" smtClean="0"/>
          </a:p>
          <a:p>
            <a:pPr lvl="1">
              <a:lnSpc>
                <a:spcPct val="90000"/>
              </a:lnSpc>
            </a:pPr>
            <a:r>
              <a:rPr lang="de-DE" sz="2000" dirty="0" smtClean="0"/>
              <a:t>Check </a:t>
            </a:r>
            <a:r>
              <a:rPr lang="de-DE" sz="2000" dirty="0" err="1" smtClean="0"/>
              <a:t>that</a:t>
            </a:r>
            <a:r>
              <a:rPr lang="de-DE" sz="2000" dirty="0" smtClean="0"/>
              <a:t> </a:t>
            </a:r>
            <a:r>
              <a:rPr lang="de-DE" sz="2000" dirty="0" err="1" smtClean="0"/>
              <a:t>the</a:t>
            </a:r>
            <a:r>
              <a:rPr lang="de-DE" sz="2000" dirty="0" smtClean="0"/>
              <a:t> </a:t>
            </a:r>
            <a:r>
              <a:rPr lang="de-DE" sz="2000" dirty="0" err="1" smtClean="0"/>
              <a:t>data</a:t>
            </a:r>
            <a:r>
              <a:rPr lang="de-DE" sz="2000" dirty="0" smtClean="0"/>
              <a:t> </a:t>
            </a:r>
            <a:r>
              <a:rPr lang="de-DE" sz="2000" dirty="0" err="1" smtClean="0"/>
              <a:t>is</a:t>
            </a:r>
            <a:r>
              <a:rPr lang="de-DE" sz="2000" dirty="0" smtClean="0"/>
              <a:t> </a:t>
            </a:r>
            <a:r>
              <a:rPr lang="de-DE" sz="2000" dirty="0" err="1" smtClean="0"/>
              <a:t>available</a:t>
            </a:r>
            <a:endParaRPr lang="de-DE" sz="2000" dirty="0" smtClean="0"/>
          </a:p>
          <a:p>
            <a:pPr lvl="1">
              <a:lnSpc>
                <a:spcPct val="90000"/>
              </a:lnSpc>
            </a:pPr>
            <a:r>
              <a:rPr lang="de-DE" sz="2000" dirty="0" smtClean="0"/>
              <a:t>Output </a:t>
            </a:r>
            <a:r>
              <a:rPr lang="de-DE" sz="2000" dirty="0" err="1" smtClean="0"/>
              <a:t>the</a:t>
            </a:r>
            <a:r>
              <a:rPr lang="de-DE" sz="2000" dirty="0" smtClean="0"/>
              <a:t> </a:t>
            </a:r>
            <a:r>
              <a:rPr lang="de-DE" sz="2000" dirty="0" err="1" smtClean="0"/>
              <a:t>result</a:t>
            </a:r>
            <a:endParaRPr lang="de-DE" sz="2000" dirty="0" smtClean="0"/>
          </a:p>
          <a:p>
            <a:pPr lvl="1">
              <a:lnSpc>
                <a:spcPct val="90000"/>
              </a:lnSpc>
            </a:pPr>
            <a:endParaRPr lang="de-DE" sz="2000" dirty="0"/>
          </a:p>
          <a:p>
            <a:pPr marL="457200" lvl="1" indent="0">
              <a:lnSpc>
                <a:spcPct val="90000"/>
              </a:lnSpc>
              <a:buFont typeface="Arial" charset="0"/>
              <a:buNone/>
            </a:pPr>
            <a:endParaRPr lang="de-DE" sz="2000" dirty="0" smtClean="0"/>
          </a:p>
          <a:p>
            <a:pPr lvl="1">
              <a:lnSpc>
                <a:spcPct val="90000"/>
              </a:lnSpc>
            </a:pPr>
            <a:endParaRPr lang="de-DE" sz="2000" dirty="0"/>
          </a:p>
          <a:p>
            <a:pPr lvl="1">
              <a:lnSpc>
                <a:spcPct val="90000"/>
              </a:lnSpc>
            </a:pPr>
            <a:endParaRPr lang="de-DE" sz="2000" dirty="0" smtClean="0"/>
          </a:p>
          <a:p>
            <a:pPr lvl="1">
              <a:lnSpc>
                <a:spcPct val="90000"/>
              </a:lnSpc>
            </a:pPr>
            <a:endParaRPr lang="de-DE" sz="2000" dirty="0"/>
          </a:p>
          <a:p>
            <a:pPr lvl="1">
              <a:lnSpc>
                <a:spcPct val="90000"/>
              </a:lnSpc>
            </a:pPr>
            <a:endParaRPr lang="de-DE" sz="2000" dirty="0" smtClean="0"/>
          </a:p>
          <a:p>
            <a:pPr lvl="1">
              <a:lnSpc>
                <a:spcPct val="90000"/>
              </a:lnSpc>
            </a:pPr>
            <a:endParaRPr lang="de-DE" sz="2000" dirty="0"/>
          </a:p>
          <a:p>
            <a:pPr marL="457200" lvl="1" indent="0">
              <a:lnSpc>
                <a:spcPct val="90000"/>
              </a:lnSpc>
              <a:buFont typeface="Arial" charset="0"/>
              <a:buNone/>
            </a:pPr>
            <a:endParaRPr lang="de-DE" sz="2000" dirty="0" smtClean="0"/>
          </a:p>
          <a:p>
            <a:pPr marL="457200" lvl="1" indent="0">
              <a:lnSpc>
                <a:spcPct val="90000"/>
              </a:lnSpc>
              <a:buFont typeface="Arial" charset="0"/>
              <a:buNone/>
            </a:pPr>
            <a:endParaRPr lang="de-DE" sz="2000" dirty="0" smtClean="0"/>
          </a:p>
        </p:txBody>
      </p:sp>
      <p:sp>
        <p:nvSpPr>
          <p:cNvPr id="6" name="Rechteck 3"/>
          <p:cNvSpPr/>
          <p:nvPr/>
        </p:nvSpPr>
        <p:spPr>
          <a:xfrm>
            <a:off x="945490" y="4245616"/>
            <a:ext cx="1079500" cy="142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de-DE" dirty="0" err="1" smtClean="0">
                <a:solidFill>
                  <a:prstClr val="white"/>
                </a:solidFill>
              </a:rPr>
              <a:t>Row</a:t>
            </a:r>
            <a:r>
              <a:rPr lang="de-DE" dirty="0" smtClean="0">
                <a:solidFill>
                  <a:prstClr val="white"/>
                </a:solidFill>
              </a:rPr>
              <a:t> 0</a:t>
            </a:r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2112303" y="4245616"/>
            <a:ext cx="1008062" cy="142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de-DE" dirty="0" err="1" smtClean="0">
                <a:solidFill>
                  <a:prstClr val="white"/>
                </a:solidFill>
              </a:rPr>
              <a:t>Row</a:t>
            </a:r>
            <a:r>
              <a:rPr lang="de-DE" dirty="0" smtClean="0">
                <a:solidFill>
                  <a:prstClr val="white"/>
                </a:solidFill>
              </a:rPr>
              <a:t> N-1</a:t>
            </a:r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8" name="Nach oben gekrümmter Pfeil 39"/>
          <p:cNvSpPr>
            <a:spLocks noChangeArrowheads="1"/>
          </p:cNvSpPr>
          <p:nvPr/>
        </p:nvSpPr>
        <p:spPr bwMode="auto">
          <a:xfrm rot="10800000">
            <a:off x="2223428" y="3669353"/>
            <a:ext cx="4545012" cy="503238"/>
          </a:xfrm>
          <a:prstGeom prst="curvedUpArrow">
            <a:avLst>
              <a:gd name="adj1" fmla="val 14022"/>
              <a:gd name="adj2" fmla="val 28079"/>
              <a:gd name="adj3" fmla="val 25000"/>
            </a:avLst>
          </a:prstGeom>
          <a:solidFill>
            <a:schemeClr val="accent1"/>
          </a:solidFill>
          <a:ln w="25400" algn="ctr">
            <a:solidFill>
              <a:srgbClr val="385D8A"/>
            </a:solidFill>
            <a:miter lim="800000"/>
            <a:headEnd/>
            <a:tailEnd/>
          </a:ln>
        </p:spPr>
        <p:txBody>
          <a:bodyPr rot="10800000" anchor="ctr"/>
          <a:lstStyle/>
          <a:p>
            <a:pPr algn="ctr">
              <a:defRPr/>
            </a:pPr>
            <a:endParaRPr lang="de-DE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Abgerundetes Rechteck 42"/>
          <p:cNvSpPr/>
          <p:nvPr/>
        </p:nvSpPr>
        <p:spPr>
          <a:xfrm>
            <a:off x="816903" y="4172591"/>
            <a:ext cx="2447925" cy="36036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>
              <a:solidFill>
                <a:prstClr val="white"/>
              </a:solidFill>
            </a:endParaRPr>
          </a:p>
        </p:txBody>
      </p:sp>
      <p:grpSp>
        <p:nvGrpSpPr>
          <p:cNvPr id="10" name="Group 49"/>
          <p:cNvGrpSpPr>
            <a:grpSpLocks/>
          </p:cNvGrpSpPr>
          <p:nvPr/>
        </p:nvGrpSpPr>
        <p:grpSpPr bwMode="auto">
          <a:xfrm>
            <a:off x="3336265" y="4172591"/>
            <a:ext cx="2447925" cy="360362"/>
            <a:chOff x="839" y="3475"/>
            <a:chExt cx="1542" cy="227"/>
          </a:xfrm>
        </p:grpSpPr>
        <p:sp>
          <p:nvSpPr>
            <p:cNvPr id="11" name="Rechteck 3"/>
            <p:cNvSpPr/>
            <p:nvPr/>
          </p:nvSpPr>
          <p:spPr>
            <a:xfrm>
              <a:off x="920" y="3521"/>
              <a:ext cx="680" cy="9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de-DE" dirty="0" err="1" smtClean="0">
                  <a:solidFill>
                    <a:prstClr val="white"/>
                  </a:solidFill>
                </a:rPr>
                <a:t>Row</a:t>
              </a:r>
              <a:r>
                <a:rPr lang="de-DE" dirty="0" smtClean="0">
                  <a:solidFill>
                    <a:prstClr val="white"/>
                  </a:solidFill>
                </a:rPr>
                <a:t> 1</a:t>
              </a:r>
              <a:endParaRPr lang="de-DE" dirty="0">
                <a:solidFill>
                  <a:prstClr val="white"/>
                </a:solidFill>
              </a:endParaRPr>
            </a:p>
          </p:txBody>
        </p:sp>
        <p:sp>
          <p:nvSpPr>
            <p:cNvPr id="12" name="Rechteck 6"/>
            <p:cNvSpPr/>
            <p:nvPr/>
          </p:nvSpPr>
          <p:spPr>
            <a:xfrm>
              <a:off x="1655" y="3521"/>
              <a:ext cx="635" cy="9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de-DE" dirty="0" err="1" smtClean="0">
                  <a:solidFill>
                    <a:prstClr val="white"/>
                  </a:solidFill>
                </a:rPr>
                <a:t>Row</a:t>
              </a:r>
              <a:r>
                <a:rPr lang="de-DE" dirty="0" smtClean="0">
                  <a:solidFill>
                    <a:prstClr val="white"/>
                  </a:solidFill>
                </a:rPr>
                <a:t> 0</a:t>
              </a:r>
              <a:endParaRPr lang="de-DE" dirty="0">
                <a:solidFill>
                  <a:prstClr val="white"/>
                </a:solidFill>
              </a:endParaRPr>
            </a:p>
          </p:txBody>
        </p:sp>
        <p:sp>
          <p:nvSpPr>
            <p:cNvPr id="13" name="Abgerundetes Rechteck 42"/>
            <p:cNvSpPr/>
            <p:nvPr/>
          </p:nvSpPr>
          <p:spPr>
            <a:xfrm>
              <a:off x="839" y="3475"/>
              <a:ext cx="1542" cy="227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de-DE">
                <a:solidFill>
                  <a:prstClr val="white"/>
                </a:solidFill>
              </a:endParaRPr>
            </a:p>
          </p:txBody>
        </p:sp>
      </p:grpSp>
      <p:grpSp>
        <p:nvGrpSpPr>
          <p:cNvPr id="14" name="Group 50"/>
          <p:cNvGrpSpPr>
            <a:grpSpLocks/>
          </p:cNvGrpSpPr>
          <p:nvPr/>
        </p:nvGrpSpPr>
        <p:grpSpPr bwMode="auto">
          <a:xfrm>
            <a:off x="6520020" y="4174178"/>
            <a:ext cx="2447925" cy="360363"/>
            <a:chOff x="839" y="3475"/>
            <a:chExt cx="1542" cy="227"/>
          </a:xfrm>
        </p:grpSpPr>
        <p:sp>
          <p:nvSpPr>
            <p:cNvPr id="15" name="Rechteck 3"/>
            <p:cNvSpPr/>
            <p:nvPr/>
          </p:nvSpPr>
          <p:spPr>
            <a:xfrm>
              <a:off x="920" y="3521"/>
              <a:ext cx="680" cy="9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de-DE" dirty="0" err="1" smtClean="0">
                  <a:solidFill>
                    <a:prstClr val="white"/>
                  </a:solidFill>
                </a:rPr>
                <a:t>Row</a:t>
              </a:r>
              <a:r>
                <a:rPr lang="de-DE" dirty="0" smtClean="0">
                  <a:solidFill>
                    <a:prstClr val="white"/>
                  </a:solidFill>
                </a:rPr>
                <a:t> N-1</a:t>
              </a:r>
              <a:endParaRPr lang="de-DE" dirty="0">
                <a:solidFill>
                  <a:prstClr val="white"/>
                </a:solidFill>
              </a:endParaRPr>
            </a:p>
          </p:txBody>
        </p:sp>
        <p:sp>
          <p:nvSpPr>
            <p:cNvPr id="16" name="Rechteck 6"/>
            <p:cNvSpPr/>
            <p:nvPr/>
          </p:nvSpPr>
          <p:spPr>
            <a:xfrm>
              <a:off x="1655" y="3521"/>
              <a:ext cx="635" cy="9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de-DE" dirty="0" err="1" smtClean="0">
                  <a:solidFill>
                    <a:prstClr val="white"/>
                  </a:solidFill>
                </a:rPr>
                <a:t>Row</a:t>
              </a:r>
              <a:r>
                <a:rPr lang="de-DE" dirty="0" smtClean="0">
                  <a:solidFill>
                    <a:prstClr val="white"/>
                  </a:solidFill>
                </a:rPr>
                <a:t> N-2</a:t>
              </a:r>
              <a:endParaRPr lang="de-DE" dirty="0">
                <a:solidFill>
                  <a:prstClr val="white"/>
                </a:solidFill>
              </a:endParaRPr>
            </a:p>
          </p:txBody>
        </p:sp>
        <p:sp>
          <p:nvSpPr>
            <p:cNvPr id="17" name="Abgerundetes Rechteck 42"/>
            <p:cNvSpPr/>
            <p:nvPr/>
          </p:nvSpPr>
          <p:spPr>
            <a:xfrm>
              <a:off x="839" y="3475"/>
              <a:ext cx="1542" cy="227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de-DE">
                <a:solidFill>
                  <a:prstClr val="white"/>
                </a:solidFill>
              </a:endParaRPr>
            </a:p>
          </p:txBody>
        </p:sp>
      </p:grpSp>
      <p:sp>
        <p:nvSpPr>
          <p:cNvPr id="18" name="Nach oben gekrümmter Pfeil 39"/>
          <p:cNvSpPr>
            <a:spLocks noChangeArrowheads="1"/>
          </p:cNvSpPr>
          <p:nvPr/>
        </p:nvSpPr>
        <p:spPr bwMode="auto">
          <a:xfrm>
            <a:off x="945490" y="4534541"/>
            <a:ext cx="3878263" cy="503237"/>
          </a:xfrm>
          <a:prstGeom prst="curvedUpArrow">
            <a:avLst>
              <a:gd name="adj1" fmla="val 14022"/>
              <a:gd name="adj2" fmla="val 28079"/>
              <a:gd name="adj3" fmla="val 25000"/>
            </a:avLst>
          </a:prstGeom>
          <a:solidFill>
            <a:schemeClr val="accent1"/>
          </a:solidFill>
          <a:ln w="25400" algn="ctr">
            <a:solidFill>
              <a:srgbClr val="385D8A"/>
            </a:solidFill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endParaRPr lang="de-DE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9" name="Nach oben gekrümmter Pfeil 39"/>
          <p:cNvSpPr>
            <a:spLocks noChangeArrowheads="1"/>
          </p:cNvSpPr>
          <p:nvPr/>
        </p:nvSpPr>
        <p:spPr bwMode="auto">
          <a:xfrm>
            <a:off x="4913832" y="4534541"/>
            <a:ext cx="3059393" cy="503237"/>
          </a:xfrm>
          <a:prstGeom prst="curvedUpArrow">
            <a:avLst>
              <a:gd name="adj1" fmla="val 14022"/>
              <a:gd name="adj2" fmla="val 28079"/>
              <a:gd name="adj3" fmla="val 25000"/>
            </a:avLst>
          </a:prstGeom>
          <a:solidFill>
            <a:schemeClr val="accent1"/>
          </a:solidFill>
          <a:ln w="25400" algn="ctr">
            <a:solidFill>
              <a:srgbClr val="385D8A"/>
            </a:solidFill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endParaRPr lang="de-DE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0" name="Text Box 72"/>
          <p:cNvSpPr txBox="1">
            <a:spLocks noChangeArrowheads="1"/>
          </p:cNvSpPr>
          <p:nvPr/>
        </p:nvSpPr>
        <p:spPr bwMode="auto">
          <a:xfrm>
            <a:off x="3493428" y="3296291"/>
            <a:ext cx="16065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defTabSz="914400">
              <a:spcBef>
                <a:spcPct val="50000"/>
              </a:spcBef>
            </a:pPr>
            <a:r>
              <a:rPr lang="de-DE" dirty="0" err="1">
                <a:solidFill>
                  <a:srgbClr val="3B57A0"/>
                </a:solidFill>
              </a:rPr>
              <a:t>write_notify</a:t>
            </a:r>
            <a:endParaRPr lang="de-DE" dirty="0">
              <a:solidFill>
                <a:srgbClr val="3B57A0"/>
              </a:solidFill>
            </a:endParaRPr>
          </a:p>
        </p:txBody>
      </p:sp>
      <p:sp>
        <p:nvSpPr>
          <p:cNvPr id="21" name="Text Box 73"/>
          <p:cNvSpPr txBox="1">
            <a:spLocks noChangeArrowheads="1"/>
          </p:cNvSpPr>
          <p:nvPr/>
        </p:nvSpPr>
        <p:spPr bwMode="auto">
          <a:xfrm>
            <a:off x="6768440" y="3351853"/>
            <a:ext cx="1995488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de-DE" dirty="0" err="1">
                <a:solidFill>
                  <a:srgbClr val="3B57A0"/>
                </a:solidFill>
              </a:rPr>
              <a:t>notify_waitsome</a:t>
            </a:r>
            <a:endParaRPr lang="de-DE" dirty="0">
              <a:solidFill>
                <a:srgbClr val="3B57A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913832" y="4532953"/>
            <a:ext cx="1606188" cy="62870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11835247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de-DE" smtClean="0"/>
              <a:t>onesided.c (I)</a:t>
            </a:r>
          </a:p>
        </p:txBody>
      </p:sp>
      <p:sp>
        <p:nvSpPr>
          <p:cNvPr id="4" name="Inhaltsplatzhalter 2"/>
          <p:cNvSpPr txBox="1">
            <a:spLocks/>
          </p:cNvSpPr>
          <p:nvPr/>
        </p:nvSpPr>
        <p:spPr bwMode="auto">
          <a:xfrm>
            <a:off x="457200" y="1820860"/>
            <a:ext cx="8229600" cy="4960937"/>
          </a:xfrm>
          <a:prstGeom prst="rect">
            <a:avLst/>
          </a:prstGeom>
          <a:ln w="25400" cap="flat" cmpd="sng" algn="ctr">
            <a:solidFill>
              <a:schemeClr val="dk1"/>
            </a:solidFill>
            <a:prstDash val="solid"/>
            <a:miter lim="800000"/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>
              <a:buFont typeface="Arial" charset="0"/>
              <a:buNone/>
            </a:pPr>
            <a:r>
              <a:rPr lang="de-DE" sz="14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// </a:t>
            </a:r>
            <a:r>
              <a:rPr lang="de-DE" sz="14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includes</a:t>
            </a:r>
            <a:r>
              <a:rPr lang="de-DE" sz="14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</a:p>
          <a:p>
            <a:pPr>
              <a:buFont typeface="Arial" charset="0"/>
              <a:buNone/>
            </a:pPr>
            <a:endParaRPr lang="de-DE" sz="1400" dirty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Font typeface="Arial" charset="0"/>
              <a:buNone/>
            </a:pPr>
            <a:r>
              <a:rPr lang="de-DE" sz="14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de-DE" sz="14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4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main</a:t>
            </a:r>
            <a:r>
              <a:rPr lang="de-DE" sz="14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de-DE" sz="14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de-DE" sz="14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4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argc</a:t>
            </a:r>
            <a:r>
              <a:rPr lang="de-DE" sz="14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de-DE" sz="14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char</a:t>
            </a:r>
            <a:r>
              <a:rPr lang="de-DE" sz="14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*</a:t>
            </a:r>
            <a:r>
              <a:rPr lang="de-DE" sz="14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argv</a:t>
            </a:r>
            <a:r>
              <a:rPr lang="de-DE" sz="14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[])</a:t>
            </a:r>
          </a:p>
          <a:p>
            <a:pPr>
              <a:buFont typeface="Arial" charset="0"/>
              <a:buNone/>
            </a:pPr>
            <a:r>
              <a:rPr lang="de-DE" sz="14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{  </a:t>
            </a:r>
          </a:p>
          <a:p>
            <a:pPr>
              <a:buFont typeface="Arial" charset="0"/>
              <a:buNone/>
            </a:pPr>
            <a:r>
              <a:rPr lang="de-DE" sz="14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de-DE" sz="14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static</a:t>
            </a:r>
            <a:r>
              <a:rPr lang="de-DE" sz="14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4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const</a:t>
            </a:r>
            <a:r>
              <a:rPr lang="de-DE" sz="14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4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de-DE" sz="14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VLEN = 1 &lt;&lt; 2;    </a:t>
            </a:r>
          </a:p>
          <a:p>
            <a:pPr>
              <a:buFont typeface="Arial" charset="0"/>
              <a:buNone/>
            </a:pPr>
            <a:r>
              <a:rPr lang="de-DE" sz="14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SUCCESS_OR_DIE( </a:t>
            </a:r>
            <a:r>
              <a:rPr lang="de-DE" sz="1400" b="1" dirty="0" err="1">
                <a:solidFill>
                  <a:srgbClr val="3B57A0"/>
                </a:solidFill>
                <a:latin typeface="Courier New" pitchFamily="49" charset="0"/>
                <a:cs typeface="Courier New" pitchFamily="49" charset="0"/>
              </a:rPr>
              <a:t>gaspi_proc_init</a:t>
            </a:r>
            <a:r>
              <a:rPr lang="de-DE" sz="14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de-DE" sz="1400" b="1" dirty="0">
                <a:solidFill>
                  <a:srgbClr val="3B57A0"/>
                </a:solidFill>
                <a:latin typeface="Courier New" pitchFamily="49" charset="0"/>
                <a:cs typeface="Courier New" pitchFamily="49" charset="0"/>
              </a:rPr>
              <a:t>GASPI_BLOCK</a:t>
            </a:r>
            <a:r>
              <a:rPr lang="de-DE" sz="14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de-DE" sz="14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);</a:t>
            </a:r>
          </a:p>
          <a:p>
            <a:pPr>
              <a:buFont typeface="Arial" pitchFamily="34" charset="0"/>
              <a:buNone/>
              <a:defRPr/>
            </a:pPr>
            <a:r>
              <a:rPr lang="en-US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err="1" smtClean="0">
                <a:solidFill>
                  <a:srgbClr val="3B57A0"/>
                </a:solidFill>
                <a:latin typeface="Courier New" pitchFamily="49" charset="0"/>
                <a:cs typeface="Courier New" pitchFamily="49" charset="0"/>
              </a:rPr>
              <a:t>gaspi_rank_t</a:t>
            </a:r>
            <a:r>
              <a:rPr lang="en-US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iProc</a:t>
            </a:r>
            <a:r>
              <a:rPr lang="en-US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nProc</a:t>
            </a:r>
            <a:r>
              <a:rPr lang="en-US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;</a:t>
            </a:r>
          </a:p>
          <a:p>
            <a:pPr>
              <a:buFont typeface="Arial" pitchFamily="34" charset="0"/>
              <a:buNone/>
              <a:defRPr/>
            </a:pPr>
            <a:r>
              <a:rPr lang="en-US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 SUCCESS_OR_DIE( </a:t>
            </a:r>
            <a:r>
              <a:rPr lang="en-US" sz="1400" b="1" dirty="0" err="1" smtClean="0">
                <a:solidFill>
                  <a:srgbClr val="3B57A0"/>
                </a:solidFill>
                <a:latin typeface="Courier New" pitchFamily="49" charset="0"/>
                <a:cs typeface="Courier New" pitchFamily="49" charset="0"/>
              </a:rPr>
              <a:t>gaspi_proc_rank</a:t>
            </a:r>
            <a:r>
              <a:rPr lang="en-US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(&amp;</a:t>
            </a:r>
            <a:r>
              <a:rPr lang="en-US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iProc</a:t>
            </a:r>
            <a:r>
              <a:rPr lang="en-US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));  </a:t>
            </a:r>
          </a:p>
          <a:p>
            <a:pPr>
              <a:buFont typeface="Arial" pitchFamily="34" charset="0"/>
              <a:buNone/>
              <a:defRPr/>
            </a:pPr>
            <a:r>
              <a:rPr lang="en-US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 SUCCESS_OR_DIE( </a:t>
            </a:r>
            <a:r>
              <a:rPr lang="en-US" sz="1400" b="1" dirty="0" err="1" smtClean="0">
                <a:solidFill>
                  <a:srgbClr val="3B57A0"/>
                </a:solidFill>
                <a:latin typeface="Courier New" pitchFamily="49" charset="0"/>
                <a:cs typeface="Courier New" pitchFamily="49" charset="0"/>
              </a:rPr>
              <a:t>gaspi_proc_num</a:t>
            </a:r>
            <a:r>
              <a:rPr lang="en-US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(&amp;</a:t>
            </a:r>
            <a:r>
              <a:rPr lang="en-US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nProc</a:t>
            </a:r>
            <a:r>
              <a:rPr lang="en-US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)); </a:t>
            </a:r>
            <a:endParaRPr lang="de-DE" sz="1400" dirty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Font typeface="Arial" charset="0"/>
              <a:buNone/>
            </a:pPr>
            <a:r>
              <a:rPr lang="de-DE" sz="14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de-DE" sz="1400" b="1" dirty="0" err="1">
                <a:solidFill>
                  <a:srgbClr val="3B57A0"/>
                </a:solidFill>
                <a:latin typeface="Courier New" pitchFamily="49" charset="0"/>
                <a:cs typeface="Courier New" pitchFamily="49" charset="0"/>
              </a:rPr>
              <a:t>gaspi_segment_id_t</a:t>
            </a:r>
            <a:r>
              <a:rPr lang="de-DE" sz="14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4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const</a:t>
            </a:r>
            <a:r>
              <a:rPr lang="de-DE" sz="14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4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segment_id</a:t>
            </a:r>
            <a:r>
              <a:rPr lang="de-DE" sz="14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= 0;  </a:t>
            </a:r>
          </a:p>
          <a:p>
            <a:pPr>
              <a:buFont typeface="Arial" charset="0"/>
              <a:buNone/>
            </a:pPr>
            <a:r>
              <a:rPr lang="de-DE" sz="14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de-DE" sz="1400" b="1" dirty="0" err="1">
                <a:solidFill>
                  <a:srgbClr val="3B57A0"/>
                </a:solidFill>
                <a:latin typeface="Courier New" pitchFamily="49" charset="0"/>
                <a:cs typeface="Courier New" pitchFamily="49" charset="0"/>
              </a:rPr>
              <a:t>gaspi_size_t</a:t>
            </a:r>
            <a:r>
              <a:rPr lang="de-DE" sz="1400" b="1" dirty="0">
                <a:solidFill>
                  <a:srgbClr val="3B57A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4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    </a:t>
            </a:r>
            <a:r>
              <a:rPr lang="de-DE" sz="14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const</a:t>
            </a:r>
            <a:r>
              <a:rPr lang="de-DE" sz="14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4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segment_size</a:t>
            </a:r>
            <a:r>
              <a:rPr lang="de-DE" sz="14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= 2 * VLEN * </a:t>
            </a:r>
            <a:r>
              <a:rPr lang="de-DE" sz="14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sizeof</a:t>
            </a:r>
            <a:r>
              <a:rPr lang="de-DE" sz="14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(double);  </a:t>
            </a:r>
          </a:p>
          <a:p>
            <a:pPr>
              <a:buFont typeface="Arial" charset="0"/>
              <a:buNone/>
            </a:pPr>
            <a:endParaRPr lang="de-DE" sz="1400" dirty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Font typeface="Arial" charset="0"/>
              <a:buNone/>
            </a:pPr>
            <a:r>
              <a:rPr lang="de-DE" sz="14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SUCCESS_OR_DIE ( </a:t>
            </a:r>
            <a:r>
              <a:rPr lang="de-DE" sz="1400" b="1" dirty="0" err="1">
                <a:solidFill>
                  <a:srgbClr val="3B57A0"/>
                </a:solidFill>
                <a:latin typeface="Courier New" pitchFamily="49" charset="0"/>
                <a:cs typeface="Courier New" pitchFamily="49" charset="0"/>
              </a:rPr>
              <a:t>gaspi_segment_create</a:t>
            </a:r>
            <a:r>
              <a:rPr lang="de-DE" sz="14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( </a:t>
            </a:r>
            <a:r>
              <a:rPr lang="de-DE" sz="14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segment_id</a:t>
            </a:r>
            <a:r>
              <a:rPr lang="de-DE" sz="14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de-DE" sz="14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segment_size</a:t>
            </a:r>
            <a:r>
              <a:rPr lang="de-DE" sz="14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                          								      , </a:t>
            </a:r>
            <a:r>
              <a:rPr lang="de-DE" sz="1400" b="1" dirty="0">
                <a:solidFill>
                  <a:srgbClr val="3B57A0"/>
                </a:solidFill>
                <a:latin typeface="Courier New" pitchFamily="49" charset="0"/>
                <a:cs typeface="Courier New" pitchFamily="49" charset="0"/>
              </a:rPr>
              <a:t>GASPI_GROUP_ALL</a:t>
            </a:r>
            <a:r>
              <a:rPr lang="de-DE" sz="14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de-DE" sz="1400" b="1" dirty="0">
                <a:solidFill>
                  <a:srgbClr val="3B57A0"/>
                </a:solidFill>
                <a:latin typeface="Courier New" pitchFamily="49" charset="0"/>
                <a:cs typeface="Courier New" pitchFamily="49" charset="0"/>
              </a:rPr>
              <a:t>GASPI_BLOCK</a:t>
            </a:r>
          </a:p>
          <a:p>
            <a:pPr>
              <a:buFont typeface="Arial" charset="0"/>
              <a:buNone/>
            </a:pPr>
            <a:r>
              <a:rPr lang="de-DE" sz="14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                                      , </a:t>
            </a:r>
            <a:r>
              <a:rPr lang="de-DE" sz="1400" b="1" dirty="0">
                <a:solidFill>
                  <a:srgbClr val="3B57A0"/>
                </a:solidFill>
                <a:latin typeface="Courier New" pitchFamily="49" charset="0"/>
                <a:cs typeface="Courier New" pitchFamily="49" charset="0"/>
              </a:rPr>
              <a:t>GASPI_MEM_UNINITIALIZED</a:t>
            </a:r>
            <a:r>
              <a:rPr lang="de-DE" sz="14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) );</a:t>
            </a:r>
          </a:p>
          <a:p>
            <a:pPr>
              <a:buFont typeface="Arial" charset="0"/>
              <a:buNone/>
            </a:pPr>
            <a:r>
              <a:rPr lang="de-DE" sz="1400" dirty="0">
                <a:solidFill>
                  <a:prstClr val="black"/>
                </a:solidFill>
                <a:latin typeface="Courier New" pitchFamily="49" charset="0"/>
                <a:cs typeface="Arial" charset="0"/>
              </a:rPr>
              <a:t>  </a:t>
            </a:r>
            <a:r>
              <a:rPr lang="de-DE" sz="1400" b="1" dirty="0" err="1">
                <a:solidFill>
                  <a:srgbClr val="3B57A0"/>
                </a:solidFill>
                <a:latin typeface="Courier New" pitchFamily="49" charset="0"/>
                <a:cs typeface="Arial" charset="0"/>
              </a:rPr>
              <a:t>gaspi_pointer_t</a:t>
            </a:r>
            <a:r>
              <a:rPr lang="de-DE" sz="1400" dirty="0">
                <a:solidFill>
                  <a:prstClr val="black"/>
                </a:solidFill>
                <a:latin typeface="Courier New" pitchFamily="49" charset="0"/>
                <a:cs typeface="Arial" charset="0"/>
              </a:rPr>
              <a:t> </a:t>
            </a:r>
            <a:r>
              <a:rPr lang="de-DE" sz="1400" dirty="0" err="1">
                <a:solidFill>
                  <a:prstClr val="black"/>
                </a:solidFill>
                <a:latin typeface="Courier New" pitchFamily="49" charset="0"/>
                <a:cs typeface="Arial" charset="0"/>
              </a:rPr>
              <a:t>array</a:t>
            </a:r>
            <a:r>
              <a:rPr lang="de-DE" sz="1400" dirty="0">
                <a:solidFill>
                  <a:prstClr val="black"/>
                </a:solidFill>
                <a:latin typeface="Courier New" pitchFamily="49" charset="0"/>
                <a:cs typeface="Arial" charset="0"/>
              </a:rPr>
              <a:t>;  </a:t>
            </a:r>
          </a:p>
          <a:p>
            <a:pPr>
              <a:buFont typeface="Arial" charset="0"/>
              <a:buNone/>
            </a:pPr>
            <a:r>
              <a:rPr lang="de-DE" sz="1400" dirty="0">
                <a:solidFill>
                  <a:prstClr val="black"/>
                </a:solidFill>
                <a:latin typeface="Courier New" pitchFamily="49" charset="0"/>
                <a:cs typeface="Arial" charset="0"/>
              </a:rPr>
              <a:t>  SUCCESS_OR_DIE ( </a:t>
            </a:r>
            <a:r>
              <a:rPr lang="de-DE" sz="1400" b="1" dirty="0" err="1">
                <a:solidFill>
                  <a:srgbClr val="3B57A0"/>
                </a:solidFill>
                <a:latin typeface="Courier New" pitchFamily="49" charset="0"/>
                <a:cs typeface="Arial" charset="0"/>
              </a:rPr>
              <a:t>gaspi_segment_ptr</a:t>
            </a:r>
            <a:r>
              <a:rPr lang="de-DE" sz="1400" dirty="0">
                <a:solidFill>
                  <a:prstClr val="black"/>
                </a:solidFill>
                <a:latin typeface="Courier New" pitchFamily="49" charset="0"/>
                <a:cs typeface="Arial" charset="0"/>
              </a:rPr>
              <a:t> (</a:t>
            </a:r>
            <a:r>
              <a:rPr lang="de-DE" sz="1400" dirty="0" err="1">
                <a:solidFill>
                  <a:prstClr val="black"/>
                </a:solidFill>
                <a:latin typeface="Courier New" pitchFamily="49" charset="0"/>
                <a:cs typeface="Arial" charset="0"/>
              </a:rPr>
              <a:t>segment_id</a:t>
            </a:r>
            <a:r>
              <a:rPr lang="de-DE" sz="1400" dirty="0">
                <a:solidFill>
                  <a:prstClr val="black"/>
                </a:solidFill>
                <a:latin typeface="Courier New" pitchFamily="49" charset="0"/>
                <a:cs typeface="Arial" charset="0"/>
              </a:rPr>
              <a:t>, &amp;</a:t>
            </a:r>
            <a:r>
              <a:rPr lang="de-DE" sz="1400" dirty="0" err="1">
                <a:solidFill>
                  <a:prstClr val="black"/>
                </a:solidFill>
                <a:latin typeface="Courier New" pitchFamily="49" charset="0"/>
                <a:cs typeface="Arial" charset="0"/>
              </a:rPr>
              <a:t>array</a:t>
            </a:r>
            <a:r>
              <a:rPr lang="de-DE" sz="1400" dirty="0">
                <a:solidFill>
                  <a:prstClr val="black"/>
                </a:solidFill>
                <a:latin typeface="Courier New" pitchFamily="49" charset="0"/>
                <a:cs typeface="Arial" charset="0"/>
              </a:rPr>
              <a:t>) );</a:t>
            </a:r>
            <a:endParaRPr lang="de-DE" sz="1400" dirty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Font typeface="Arial" charset="0"/>
              <a:buNone/>
            </a:pPr>
            <a:r>
              <a:rPr lang="de-DE" sz="14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double * </a:t>
            </a:r>
            <a:r>
              <a:rPr lang="de-DE" sz="14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src_array</a:t>
            </a:r>
            <a:r>
              <a:rPr lang="de-DE" sz="14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= (double *)(</a:t>
            </a:r>
            <a:r>
              <a:rPr lang="de-DE" sz="14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array</a:t>
            </a:r>
            <a:r>
              <a:rPr lang="de-DE" sz="14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); </a:t>
            </a:r>
          </a:p>
          <a:p>
            <a:pPr>
              <a:buFont typeface="Arial" charset="0"/>
              <a:buNone/>
            </a:pPr>
            <a:r>
              <a:rPr lang="de-DE" sz="14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double * </a:t>
            </a:r>
            <a:r>
              <a:rPr lang="de-DE" sz="14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rcv_array</a:t>
            </a:r>
            <a:r>
              <a:rPr lang="de-DE" sz="14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de-DE" sz="14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src_array</a:t>
            </a:r>
            <a:r>
              <a:rPr lang="de-DE" sz="14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+ VLEN; </a:t>
            </a:r>
          </a:p>
          <a:p>
            <a:pPr>
              <a:buFont typeface="Arial" charset="0"/>
              <a:buNone/>
            </a:pPr>
            <a:endParaRPr lang="de-DE" sz="1400" dirty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Font typeface="Arial" charset="0"/>
              <a:buNone/>
            </a:pPr>
            <a:r>
              <a:rPr lang="de-DE" sz="14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de-DE" sz="14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for</a:t>
            </a:r>
            <a:r>
              <a:rPr lang="de-DE" sz="14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(</a:t>
            </a:r>
            <a:r>
              <a:rPr lang="de-DE" sz="14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de-DE" sz="14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j = 0; j &lt; VLEN; ++j) { </a:t>
            </a:r>
          </a:p>
          <a:p>
            <a:pPr>
              <a:buFont typeface="Arial" charset="0"/>
              <a:buNone/>
            </a:pPr>
            <a:r>
              <a:rPr lang="de-DE" sz="14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de-DE" sz="14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src_array</a:t>
            </a:r>
            <a:r>
              <a:rPr lang="de-DE" sz="14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[j]= (double)( </a:t>
            </a:r>
            <a:r>
              <a:rPr lang="de-DE" sz="14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iProc</a:t>
            </a:r>
            <a:r>
              <a:rPr lang="de-DE" sz="14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* VLEN + j ); } </a:t>
            </a:r>
          </a:p>
        </p:txBody>
      </p:sp>
    </p:spTree>
    <p:extLst>
      <p:ext uri="{BB962C8B-B14F-4D97-AF65-F5344CB8AC3E}">
        <p14:creationId xmlns:p14="http://schemas.microsoft.com/office/powerpoint/2010/main" xmlns="" val="1511879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2"/>
          <p:cNvSpPr txBox="1">
            <a:spLocks/>
          </p:cNvSpPr>
          <p:nvPr/>
        </p:nvSpPr>
        <p:spPr bwMode="auto">
          <a:xfrm>
            <a:off x="326573" y="2405743"/>
            <a:ext cx="8453438" cy="4276470"/>
          </a:xfrm>
          <a:prstGeom prst="rect">
            <a:avLst/>
          </a:prstGeom>
          <a:ln w="25400" cap="flat" cmpd="sng" algn="ctr">
            <a:solidFill>
              <a:schemeClr val="dk1"/>
            </a:solidFill>
            <a:prstDash val="solid"/>
            <a:miter lim="800000"/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>
              <a:buFont typeface="Arial" charset="0"/>
              <a:buNone/>
              <a:defRPr/>
            </a:pPr>
            <a:endParaRPr lang="en-US" sz="1400" dirty="0" smtClean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Font typeface="Arial" charset="0"/>
              <a:buNone/>
              <a:defRPr/>
            </a:pPr>
            <a:r>
              <a:rPr lang="en-US" sz="14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gaspi_notification_id_t</a:t>
            </a:r>
            <a:r>
              <a:rPr lang="en-US" sz="14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data_available</a:t>
            </a:r>
            <a:r>
              <a:rPr lang="en-US" sz="14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= 0;  </a:t>
            </a:r>
          </a:p>
          <a:p>
            <a:pPr>
              <a:buFont typeface="Arial" charset="0"/>
              <a:buNone/>
              <a:defRPr/>
            </a:pPr>
            <a:r>
              <a:rPr lang="en-US" sz="14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gaspi_offset_t</a:t>
            </a:r>
            <a:r>
              <a:rPr lang="en-US" sz="14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loc_off</a:t>
            </a:r>
            <a:r>
              <a:rPr lang="en-US" sz="14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= 0; </a:t>
            </a:r>
          </a:p>
          <a:p>
            <a:pPr>
              <a:buFont typeface="Arial" charset="0"/>
              <a:buNone/>
              <a:defRPr/>
            </a:pPr>
            <a:r>
              <a:rPr lang="en-US" sz="14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gaspi_offset_t</a:t>
            </a:r>
            <a:r>
              <a:rPr lang="en-US" sz="14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rem_off</a:t>
            </a:r>
            <a:r>
              <a:rPr lang="en-US" sz="14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= VLEN * </a:t>
            </a:r>
            <a:r>
              <a:rPr lang="en-US" sz="14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sizeof</a:t>
            </a:r>
            <a:r>
              <a:rPr lang="en-US" sz="14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(double);  </a:t>
            </a:r>
            <a:endParaRPr lang="en-US" sz="1400" dirty="0" smtClean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Font typeface="Arial" charset="0"/>
              <a:buNone/>
              <a:defRPr/>
            </a:pPr>
            <a:r>
              <a:rPr lang="en-US" sz="1400" b="1" dirty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err="1" smtClean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write_notify_and_cycle</a:t>
            </a:r>
            <a:r>
              <a:rPr lang="en-US" sz="1400" b="1" dirty="0" smtClean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 </a:t>
            </a:r>
            <a:r>
              <a:rPr lang="en-US" sz="1400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segment_id</a:t>
            </a:r>
            <a:endParaRPr lang="en-US" sz="1400" dirty="0" smtClean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Font typeface="Arial" charset="0"/>
              <a:buNone/>
              <a:defRPr/>
            </a:pPr>
            <a:r>
              <a:rPr lang="en-US" sz="14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                         , </a:t>
            </a:r>
            <a:r>
              <a:rPr lang="en-US" sz="1400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loc_off</a:t>
            </a:r>
            <a:endParaRPr lang="en-US" sz="1400" dirty="0" smtClean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Font typeface="Arial" charset="0"/>
              <a:buNone/>
              <a:defRPr/>
            </a:pPr>
            <a:r>
              <a:rPr lang="en-US" sz="14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                         , RIGHT (</a:t>
            </a:r>
            <a:r>
              <a:rPr lang="en-US" sz="1400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iProc</a:t>
            </a:r>
            <a:r>
              <a:rPr lang="en-US" sz="14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nProc</a:t>
            </a:r>
            <a:r>
              <a:rPr lang="en-US" sz="14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pPr>
              <a:buFont typeface="Arial" charset="0"/>
              <a:buNone/>
              <a:defRPr/>
            </a:pPr>
            <a:r>
              <a:rPr lang="en-US" sz="14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                         , </a:t>
            </a:r>
            <a:r>
              <a:rPr lang="en-US" sz="1400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segment_id</a:t>
            </a:r>
            <a:endParaRPr lang="en-US" sz="1400" dirty="0" smtClean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Font typeface="Arial" charset="0"/>
              <a:buNone/>
              <a:defRPr/>
            </a:pPr>
            <a:r>
              <a:rPr lang="en-US" sz="14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                         , </a:t>
            </a:r>
            <a:r>
              <a:rPr lang="en-US" sz="1400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rem_off</a:t>
            </a:r>
            <a:endParaRPr lang="en-US" sz="1400" dirty="0" smtClean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Font typeface="Arial" charset="0"/>
              <a:buNone/>
              <a:defRPr/>
            </a:pPr>
            <a:r>
              <a:rPr lang="en-US" sz="14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                         , VLEN * </a:t>
            </a:r>
            <a:r>
              <a:rPr lang="en-US" sz="1400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sizeof</a:t>
            </a:r>
            <a:r>
              <a:rPr lang="en-US" sz="14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(double)</a:t>
            </a:r>
          </a:p>
          <a:p>
            <a:pPr>
              <a:buFont typeface="Arial" charset="0"/>
              <a:buNone/>
              <a:defRPr/>
            </a:pPr>
            <a:r>
              <a:rPr lang="en-US" sz="14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                         , </a:t>
            </a:r>
            <a:r>
              <a:rPr lang="en-US" sz="1400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data_available</a:t>
            </a:r>
            <a:endParaRPr lang="en-US" sz="1400" dirty="0" smtClean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Font typeface="Arial" charset="0"/>
              <a:buNone/>
              <a:defRPr/>
            </a:pPr>
            <a:r>
              <a:rPr lang="en-US" sz="14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                         , 1 + </a:t>
            </a:r>
            <a:r>
              <a:rPr lang="en-US" sz="1400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iProc</a:t>
            </a:r>
            <a:endParaRPr lang="en-US" sz="1400" dirty="0" smtClean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Font typeface="Arial" charset="0"/>
              <a:buNone/>
              <a:defRPr/>
            </a:pPr>
            <a:r>
              <a:rPr lang="en-US" sz="14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                         );</a:t>
            </a:r>
            <a:endParaRPr lang="en-US" sz="1400" dirty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Font typeface="Arial" charset="0"/>
              <a:buNone/>
              <a:defRPr/>
            </a:pPr>
            <a:r>
              <a:rPr lang="en-US" sz="14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wait_or_die</a:t>
            </a:r>
            <a:r>
              <a:rPr lang="en-US" sz="14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segment_id</a:t>
            </a:r>
            <a:r>
              <a:rPr lang="en-US" sz="14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data_available</a:t>
            </a:r>
            <a:r>
              <a:rPr lang="en-US" sz="14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, 1 + LEFT (</a:t>
            </a:r>
            <a:r>
              <a:rPr lang="en-US" sz="14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iProc</a:t>
            </a:r>
            <a:r>
              <a:rPr lang="en-US" sz="14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nProc</a:t>
            </a:r>
            <a:r>
              <a:rPr lang="en-US" sz="14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) );   </a:t>
            </a:r>
          </a:p>
          <a:p>
            <a:pPr>
              <a:buFont typeface="Arial" charset="0"/>
              <a:buNone/>
              <a:defRPr/>
            </a:pPr>
            <a:r>
              <a:rPr lang="en-US" sz="14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for (</a:t>
            </a:r>
            <a:r>
              <a:rPr lang="en-US" sz="14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j = 0; j &lt; VLEN; ++j)    </a:t>
            </a:r>
          </a:p>
          <a:p>
            <a:pPr>
              <a:buFont typeface="Arial" charset="0"/>
              <a:buNone/>
              <a:defRPr/>
            </a:pPr>
            <a:r>
              <a:rPr lang="en-US" sz="14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{ </a:t>
            </a:r>
            <a:r>
              <a:rPr lang="en-US" sz="1400" b="1" dirty="0" err="1" smtClean="0">
                <a:solidFill>
                  <a:srgbClr val="3B57A0"/>
                </a:solidFill>
                <a:latin typeface="Courier New" pitchFamily="49" charset="0"/>
                <a:cs typeface="Courier New" pitchFamily="49" charset="0"/>
              </a:rPr>
              <a:t>printf</a:t>
            </a:r>
            <a:r>
              <a:rPr lang="en-US" sz="14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("rank %d </a:t>
            </a:r>
            <a:r>
              <a:rPr lang="en-US" sz="14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rcv</a:t>
            </a:r>
            <a:r>
              <a:rPr lang="en-US" sz="14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elem</a:t>
            </a:r>
            <a:r>
              <a:rPr lang="en-US" sz="14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%d: %f \n", </a:t>
            </a:r>
            <a:r>
              <a:rPr lang="en-US" sz="14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iProc,j,rcv_array</a:t>
            </a:r>
            <a:r>
              <a:rPr lang="en-US" sz="14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[j] );    }    </a:t>
            </a:r>
          </a:p>
          <a:p>
            <a:pPr>
              <a:buFont typeface="Arial" charset="0"/>
              <a:buNone/>
              <a:defRPr/>
            </a:pPr>
            <a:r>
              <a:rPr lang="en-US" sz="14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wait_for_flush_queues</a:t>
            </a:r>
            <a:r>
              <a:rPr lang="en-US" sz="14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();   </a:t>
            </a:r>
          </a:p>
          <a:p>
            <a:pPr>
              <a:buFont typeface="Arial" charset="0"/>
              <a:buNone/>
              <a:defRPr/>
            </a:pPr>
            <a:r>
              <a:rPr lang="en-US" sz="14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SUCCESS_OR_DIE( </a:t>
            </a:r>
            <a:r>
              <a:rPr lang="en-US" sz="1400" b="1" dirty="0" err="1">
                <a:solidFill>
                  <a:srgbClr val="3B57A0"/>
                </a:solidFill>
                <a:latin typeface="Courier New" pitchFamily="49" charset="0"/>
                <a:cs typeface="Courier New" pitchFamily="49" charset="0"/>
              </a:rPr>
              <a:t>gaspi_proc_term</a:t>
            </a:r>
            <a:r>
              <a:rPr lang="en-US" sz="14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b="1" dirty="0">
                <a:solidFill>
                  <a:srgbClr val="3B57A0"/>
                </a:solidFill>
                <a:latin typeface="Courier New" pitchFamily="49" charset="0"/>
                <a:cs typeface="Courier New" pitchFamily="49" charset="0"/>
              </a:rPr>
              <a:t>GASPI_BLOCK</a:t>
            </a:r>
            <a:r>
              <a:rPr lang="en-US" sz="14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) );   </a:t>
            </a:r>
          </a:p>
          <a:p>
            <a:pPr>
              <a:buFont typeface="Arial" charset="0"/>
              <a:buNone/>
              <a:defRPr/>
            </a:pPr>
            <a:r>
              <a:rPr lang="en-US" sz="14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return EXIT_SUCCESS</a:t>
            </a:r>
            <a:r>
              <a:rPr lang="en-US" sz="14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;}</a:t>
            </a:r>
            <a:endParaRPr lang="en-US" sz="1400" dirty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Font typeface="Arial" charset="0"/>
              <a:buNone/>
              <a:defRPr/>
            </a:pPr>
            <a:endParaRPr lang="en-US" sz="1400" dirty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1556658" y="424543"/>
            <a:ext cx="7587342" cy="2123658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de-DE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/* </a:t>
            </a:r>
            <a:r>
              <a:rPr lang="de-DE" sz="12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write</a:t>
            </a:r>
            <a:r>
              <a:rPr lang="de-DE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de-DE" sz="12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cycle</a:t>
            </a:r>
            <a:r>
              <a:rPr lang="de-DE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2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if</a:t>
            </a:r>
            <a:r>
              <a:rPr lang="de-DE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2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required</a:t>
            </a:r>
            <a:r>
              <a:rPr lang="de-DE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2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and</a:t>
            </a:r>
            <a:r>
              <a:rPr lang="de-DE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2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re-submit</a:t>
            </a:r>
            <a:r>
              <a:rPr lang="de-DE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*/</a:t>
            </a:r>
          </a:p>
          <a:p>
            <a:r>
              <a:rPr lang="de-DE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de-DE" sz="12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while</a:t>
            </a:r>
            <a:r>
              <a:rPr lang="de-DE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((</a:t>
            </a:r>
            <a:r>
              <a:rPr lang="de-DE" sz="12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ret</a:t>
            </a:r>
            <a:r>
              <a:rPr lang="de-DE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= ( </a:t>
            </a:r>
            <a:r>
              <a:rPr lang="de-DE" sz="12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gaspi_write_notify</a:t>
            </a:r>
            <a:r>
              <a:rPr lang="de-DE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 </a:t>
            </a:r>
            <a:r>
              <a:rPr lang="de-DE" sz="12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segment_id_local</a:t>
            </a:r>
            <a:r>
              <a:rPr lang="de-DE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de-DE" sz="12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offset_local</a:t>
            </a:r>
            <a:r>
              <a:rPr lang="de-DE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 rank,</a:t>
            </a:r>
          </a:p>
          <a:p>
            <a:r>
              <a:rPr lang="de-DE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                              </a:t>
            </a:r>
            <a:r>
              <a:rPr lang="de-DE" sz="12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segment_id_remote</a:t>
            </a:r>
            <a:r>
              <a:rPr lang="de-DE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de-DE" sz="12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offset_remote</a:t>
            </a:r>
            <a:r>
              <a:rPr lang="de-DE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de-DE" sz="12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size</a:t>
            </a:r>
            <a:r>
              <a:rPr lang="de-DE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de-DE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                              </a:t>
            </a:r>
            <a:r>
              <a:rPr lang="de-DE" sz="12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notification_id</a:t>
            </a:r>
            <a:r>
              <a:rPr lang="de-DE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de-DE" sz="12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notification_value</a:t>
            </a:r>
            <a:r>
              <a:rPr lang="de-DE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de-DE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                              </a:t>
            </a:r>
            <a:r>
              <a:rPr lang="de-DE" sz="12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my_queue</a:t>
            </a:r>
            <a:r>
              <a:rPr lang="de-DE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de-DE" sz="12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timeout</a:t>
            </a:r>
            <a:r>
              <a:rPr lang="de-DE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de-DE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          )) == GASPI_QUEUE_FULL) {</a:t>
            </a:r>
          </a:p>
          <a:p>
            <a:r>
              <a:rPr lang="de-DE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</a:t>
            </a:r>
            <a:r>
              <a:rPr lang="de-DE" sz="12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my_queue</a:t>
            </a:r>
            <a:r>
              <a:rPr lang="de-DE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= (</a:t>
            </a:r>
            <a:r>
              <a:rPr lang="de-DE" sz="12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my_queue</a:t>
            </a:r>
            <a:r>
              <a:rPr lang="de-DE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+ 1) % </a:t>
            </a:r>
            <a:r>
              <a:rPr lang="de-DE" sz="12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queue_num</a:t>
            </a:r>
            <a:r>
              <a:rPr lang="de-DE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de-DE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SUCCESS_OR_DIE (</a:t>
            </a:r>
            <a:r>
              <a:rPr lang="de-DE" sz="12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gaspi_wait</a:t>
            </a:r>
            <a:r>
              <a:rPr lang="de-DE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(</a:t>
            </a:r>
            <a:r>
              <a:rPr lang="de-DE" sz="12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my_queue</a:t>
            </a:r>
            <a:r>
              <a:rPr lang="de-DE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de-DE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                          GASPI_BLOCK));</a:t>
            </a:r>
          </a:p>
          <a:p>
            <a:r>
              <a:rPr lang="de-DE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}</a:t>
            </a:r>
          </a:p>
          <a:p>
            <a:r>
              <a:rPr lang="de-DE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ASSERT (</a:t>
            </a:r>
            <a:r>
              <a:rPr lang="de-DE" sz="12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ret</a:t>
            </a:r>
            <a:r>
              <a:rPr lang="de-DE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== GASPI_SUCCESS);</a:t>
            </a:r>
            <a:endParaRPr lang="de-DE" sz="12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144280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4"/>
          <p:cNvSpPr>
            <a:spLocks noGrp="1"/>
          </p:cNvSpPr>
          <p:nvPr>
            <p:ph type="ctrTitle" idx="4294967295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eaLnBrk="1" hangingPunct="1"/>
            <a:r>
              <a:rPr lang="de-DE" dirty="0" smtClean="0"/>
              <a:t>Ping-</a:t>
            </a:r>
            <a:r>
              <a:rPr lang="de-DE" dirty="0" err="1" smtClean="0"/>
              <a:t>Pong</a:t>
            </a:r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xmlns="" val="3448326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de-DE" dirty="0" smtClean="0"/>
              <a:t>Ping-Ping – Hands-On</a:t>
            </a:r>
            <a:endParaRPr lang="de-DE" dirty="0" smtClean="0"/>
          </a:p>
        </p:txBody>
      </p:sp>
      <p:sp>
        <p:nvSpPr>
          <p:cNvPr id="104451" name="Rectangle 3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de-DE" dirty="0" err="1" smtClean="0"/>
              <a:t>message_rate.c</a:t>
            </a:r>
            <a:endParaRPr lang="de-DE" dirty="0" smtClean="0"/>
          </a:p>
          <a:p>
            <a:pPr lvl="1">
              <a:lnSpc>
                <a:spcPct val="80000"/>
              </a:lnSpc>
            </a:pPr>
            <a:r>
              <a:rPr lang="de-DE" dirty="0" err="1" smtClean="0"/>
              <a:t>Wait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incoming</a:t>
            </a:r>
            <a:r>
              <a:rPr lang="de-DE" dirty="0" smtClean="0"/>
              <a:t> </a:t>
            </a:r>
            <a:r>
              <a:rPr lang="de-DE" dirty="0" err="1" smtClean="0"/>
              <a:t>notifications</a:t>
            </a:r>
            <a:r>
              <a:rPr lang="de-DE" dirty="0" smtClean="0"/>
              <a:t> (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reset</a:t>
            </a:r>
            <a:r>
              <a:rPr lang="de-DE" dirty="0" smtClean="0"/>
              <a:t> </a:t>
            </a:r>
            <a:r>
              <a:rPr lang="de-DE" dirty="0" err="1" smtClean="0"/>
              <a:t>them</a:t>
            </a:r>
            <a:r>
              <a:rPr lang="de-DE" dirty="0" smtClean="0"/>
              <a:t>)</a:t>
            </a:r>
          </a:p>
          <a:p>
            <a:pPr>
              <a:lnSpc>
                <a:spcPct val="80000"/>
              </a:lnSpc>
            </a:pPr>
            <a:r>
              <a:rPr lang="de-DE" dirty="0" err="1" smtClean="0"/>
              <a:t>message_ping_pong.c</a:t>
            </a:r>
            <a:endParaRPr lang="de-DE" dirty="0" smtClean="0"/>
          </a:p>
          <a:p>
            <a:pPr lvl="1">
              <a:lnSpc>
                <a:spcPct val="80000"/>
              </a:lnSpc>
            </a:pPr>
            <a:r>
              <a:rPr lang="de-DE" dirty="0" err="1" smtClean="0"/>
              <a:t>Acknowledge</a:t>
            </a:r>
            <a:r>
              <a:rPr lang="de-DE" dirty="0" smtClean="0"/>
              <a:t> </a:t>
            </a:r>
            <a:r>
              <a:rPr lang="de-DE" dirty="0" err="1" smtClean="0"/>
              <a:t>incoming</a:t>
            </a:r>
            <a:r>
              <a:rPr lang="de-DE" dirty="0" smtClean="0"/>
              <a:t> </a:t>
            </a:r>
            <a:r>
              <a:rPr lang="de-DE" dirty="0" err="1" smtClean="0"/>
              <a:t>bulk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notification</a:t>
            </a:r>
            <a:r>
              <a:rPr lang="de-DE" dirty="0" err="1" smtClean="0"/>
              <a:t>s</a:t>
            </a:r>
            <a:r>
              <a:rPr lang="de-DE" dirty="0" smtClean="0"/>
              <a:t>.</a:t>
            </a:r>
            <a:endParaRPr lang="de-DE" dirty="0" smtClean="0"/>
          </a:p>
          <a:p>
            <a:pPr>
              <a:lnSpc>
                <a:spcPct val="80000"/>
              </a:lnSpc>
            </a:pPr>
            <a:r>
              <a:rPr lang="de-DE" dirty="0" err="1" smtClean="0"/>
              <a:t>message_ping_ping.c</a:t>
            </a:r>
            <a:endParaRPr lang="de-DE" dirty="0" smtClean="0"/>
          </a:p>
          <a:p>
            <a:pPr lvl="1">
              <a:lnSpc>
                <a:spcPct val="80000"/>
              </a:lnSpc>
            </a:pPr>
            <a:r>
              <a:rPr lang="de-DE" dirty="0" err="1" smtClean="0"/>
              <a:t>Directly</a:t>
            </a:r>
            <a:r>
              <a:rPr lang="de-DE" dirty="0" smtClean="0"/>
              <a:t> </a:t>
            </a:r>
            <a:r>
              <a:rPr lang="de-DE" dirty="0" err="1" smtClean="0"/>
              <a:t>return</a:t>
            </a:r>
            <a:r>
              <a:rPr lang="de-DE" dirty="0" smtClean="0"/>
              <a:t> all </a:t>
            </a:r>
            <a:r>
              <a:rPr lang="de-DE" dirty="0" err="1" smtClean="0"/>
              <a:t>incoming</a:t>
            </a:r>
            <a:r>
              <a:rPr lang="de-DE" dirty="0" smtClean="0"/>
              <a:t> </a:t>
            </a:r>
            <a:r>
              <a:rPr lang="de-DE" dirty="0" err="1" smtClean="0"/>
              <a:t>notifications</a:t>
            </a:r>
            <a:endParaRPr lang="de-DE" dirty="0" smtClean="0"/>
          </a:p>
          <a:p>
            <a:pPr>
              <a:lnSpc>
                <a:spcPct val="80000"/>
              </a:lnSpc>
            </a:pPr>
            <a:r>
              <a:rPr lang="de-DE" dirty="0" err="1" smtClean="0"/>
              <a:t>fairness_between_queues.c</a:t>
            </a:r>
            <a:endParaRPr lang="de-DE" dirty="0" smtClean="0"/>
          </a:p>
          <a:p>
            <a:pPr lvl="1">
              <a:lnSpc>
                <a:spcPct val="80000"/>
              </a:lnSpc>
            </a:pPr>
            <a:r>
              <a:rPr lang="de-DE" dirty="0" smtClean="0"/>
              <a:t>Fairness </a:t>
            </a:r>
            <a:r>
              <a:rPr lang="de-DE" dirty="0" err="1" smtClean="0"/>
              <a:t>between</a:t>
            </a:r>
            <a:r>
              <a:rPr lang="de-DE" dirty="0" smtClean="0"/>
              <a:t> </a:t>
            </a:r>
            <a:r>
              <a:rPr lang="de-DE" dirty="0" err="1" smtClean="0"/>
              <a:t>queues</a:t>
            </a:r>
            <a:endParaRPr lang="de-DE" dirty="0" smtClean="0"/>
          </a:p>
          <a:p>
            <a:pPr>
              <a:lnSpc>
                <a:spcPct val="80000"/>
              </a:lnSpc>
            </a:pPr>
            <a:r>
              <a:rPr lang="de-DE" dirty="0" err="1" smtClean="0"/>
              <a:t>u</a:t>
            </a:r>
            <a:r>
              <a:rPr lang="de-DE" dirty="0" err="1" smtClean="0"/>
              <a:t>sing_GASPI_TEST.c</a:t>
            </a:r>
            <a:r>
              <a:rPr lang="de-DE" dirty="0" smtClean="0"/>
              <a:t> </a:t>
            </a:r>
          </a:p>
          <a:p>
            <a:pPr lvl="1">
              <a:lnSpc>
                <a:spcPct val="80000"/>
              </a:lnSpc>
            </a:pPr>
            <a:r>
              <a:rPr lang="de-DE" dirty="0" err="1" smtClean="0"/>
              <a:t>Multithreaded</a:t>
            </a:r>
            <a:r>
              <a:rPr lang="de-DE" dirty="0" smtClean="0"/>
              <a:t> </a:t>
            </a:r>
            <a:r>
              <a:rPr lang="de-DE" dirty="0" err="1" smtClean="0"/>
              <a:t>testing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incoming</a:t>
            </a:r>
            <a:r>
              <a:rPr lang="de-DE" dirty="0" smtClean="0"/>
              <a:t> </a:t>
            </a:r>
            <a:r>
              <a:rPr lang="de-DE" dirty="0" err="1" smtClean="0"/>
              <a:t>notifications</a:t>
            </a:r>
            <a:endParaRPr lang="de-DE" dirty="0" smtClean="0"/>
          </a:p>
          <a:p>
            <a:pPr lvl="1">
              <a:lnSpc>
                <a:spcPct val="80000"/>
              </a:lnSpc>
            </a:pPr>
            <a:endParaRPr lang="de-DE" dirty="0" smtClean="0"/>
          </a:p>
          <a:p>
            <a:pPr lvl="1">
              <a:lnSpc>
                <a:spcPct val="80000"/>
              </a:lnSpc>
            </a:pPr>
            <a:endParaRPr lang="de-DE" dirty="0" smtClean="0"/>
          </a:p>
          <a:p>
            <a:pPr lvl="1">
              <a:lnSpc>
                <a:spcPct val="80000"/>
              </a:lnSpc>
              <a:buFont typeface="Arial" charset="0"/>
              <a:buNone/>
            </a:pPr>
            <a:endParaRPr lang="de-DE" sz="2400" dirty="0" smtClean="0"/>
          </a:p>
          <a:p>
            <a:pPr lvl="1">
              <a:lnSpc>
                <a:spcPct val="80000"/>
              </a:lnSpc>
              <a:buFont typeface="Arial" charset="0"/>
              <a:buNone/>
            </a:pPr>
            <a:endParaRPr lang="de-DE" sz="2400" dirty="0" smtClean="0"/>
          </a:p>
        </p:txBody>
      </p:sp>
    </p:spTree>
    <p:extLst>
      <p:ext uri="{BB962C8B-B14F-4D97-AF65-F5344CB8AC3E}">
        <p14:creationId xmlns:p14="http://schemas.microsoft.com/office/powerpoint/2010/main" xmlns="" val="2455137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4"/>
          <p:cNvSpPr>
            <a:spLocks noGrp="1"/>
          </p:cNvSpPr>
          <p:nvPr>
            <p:ph type="ctrTitle" idx="4294967295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eaLnBrk="1" hangingPunct="1"/>
            <a:r>
              <a:rPr lang="de-DE" smtClean="0"/>
              <a:t>Collectives</a:t>
            </a:r>
          </a:p>
        </p:txBody>
      </p:sp>
    </p:spTree>
    <p:extLst>
      <p:ext uri="{BB962C8B-B14F-4D97-AF65-F5344CB8AC3E}">
        <p14:creationId xmlns:p14="http://schemas.microsoft.com/office/powerpoint/2010/main" xmlns="" val="3448326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de-DE" smtClean="0"/>
              <a:t>Collective Operations (I)</a:t>
            </a:r>
          </a:p>
        </p:txBody>
      </p:sp>
      <p:sp>
        <p:nvSpPr>
          <p:cNvPr id="104451" name="Rectangle 3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de-DE" sz="2800" dirty="0" err="1" smtClean="0"/>
              <a:t>Collectivity</a:t>
            </a:r>
            <a:r>
              <a:rPr lang="de-DE" sz="2800" dirty="0" smtClean="0"/>
              <a:t> </a:t>
            </a:r>
            <a:r>
              <a:rPr lang="de-DE" sz="2800" dirty="0" err="1" smtClean="0"/>
              <a:t>with</a:t>
            </a:r>
            <a:r>
              <a:rPr lang="de-DE" sz="2800" dirty="0" smtClean="0"/>
              <a:t> </a:t>
            </a:r>
            <a:r>
              <a:rPr lang="de-DE" sz="2800" dirty="0" err="1" smtClean="0"/>
              <a:t>respect</a:t>
            </a:r>
            <a:r>
              <a:rPr lang="de-DE" sz="2800" dirty="0" smtClean="0"/>
              <a:t> </a:t>
            </a:r>
            <a:r>
              <a:rPr lang="de-DE" sz="2800" dirty="0" err="1" smtClean="0"/>
              <a:t>to</a:t>
            </a:r>
            <a:r>
              <a:rPr lang="de-DE" sz="2800" dirty="0" smtClean="0"/>
              <a:t> a </a:t>
            </a:r>
            <a:r>
              <a:rPr lang="de-DE" sz="2800" dirty="0" err="1" smtClean="0"/>
              <a:t>definable</a:t>
            </a:r>
            <a:r>
              <a:rPr lang="de-DE" sz="2800" dirty="0" smtClean="0"/>
              <a:t> </a:t>
            </a:r>
            <a:r>
              <a:rPr lang="de-DE" sz="2800" dirty="0" err="1" smtClean="0"/>
              <a:t>subset</a:t>
            </a:r>
            <a:r>
              <a:rPr lang="de-DE" sz="2800" dirty="0" smtClean="0"/>
              <a:t> </a:t>
            </a:r>
            <a:r>
              <a:rPr lang="de-DE" sz="2800" dirty="0" err="1" smtClean="0"/>
              <a:t>of</a:t>
            </a:r>
            <a:r>
              <a:rPr lang="de-DE" sz="2800" dirty="0" smtClean="0"/>
              <a:t> </a:t>
            </a:r>
            <a:r>
              <a:rPr lang="de-DE" sz="2800" dirty="0" err="1" smtClean="0"/>
              <a:t>ranks</a:t>
            </a:r>
            <a:r>
              <a:rPr lang="de-DE" sz="2800" dirty="0" smtClean="0"/>
              <a:t> (</a:t>
            </a:r>
            <a:r>
              <a:rPr lang="de-DE" sz="2800" dirty="0" err="1" smtClean="0"/>
              <a:t>groups</a:t>
            </a:r>
            <a:r>
              <a:rPr lang="de-DE" sz="2800" dirty="0" smtClean="0"/>
              <a:t>)</a:t>
            </a:r>
          </a:p>
          <a:p>
            <a:pPr lvl="1">
              <a:lnSpc>
                <a:spcPct val="80000"/>
              </a:lnSpc>
            </a:pPr>
            <a:r>
              <a:rPr lang="de-DE" sz="2400" dirty="0" err="1" smtClean="0"/>
              <a:t>Each</a:t>
            </a:r>
            <a:r>
              <a:rPr lang="de-DE" sz="2400" dirty="0" smtClean="0"/>
              <a:t> GASPI </a:t>
            </a:r>
            <a:r>
              <a:rPr lang="de-DE" sz="2400" dirty="0" err="1" smtClean="0"/>
              <a:t>process</a:t>
            </a:r>
            <a:r>
              <a:rPr lang="de-DE" sz="2400" dirty="0" smtClean="0"/>
              <a:t> </a:t>
            </a:r>
            <a:r>
              <a:rPr lang="de-DE" sz="2400" dirty="0" err="1" smtClean="0"/>
              <a:t>can</a:t>
            </a:r>
            <a:r>
              <a:rPr lang="de-DE" sz="2400" dirty="0" smtClean="0"/>
              <a:t> </a:t>
            </a:r>
            <a:r>
              <a:rPr lang="de-DE" sz="2400" dirty="0" err="1" smtClean="0"/>
              <a:t>participate</a:t>
            </a:r>
            <a:r>
              <a:rPr lang="de-DE" sz="2400" dirty="0" smtClean="0"/>
              <a:t> in </a:t>
            </a:r>
            <a:r>
              <a:rPr lang="de-DE" sz="2400" dirty="0" err="1" smtClean="0"/>
              <a:t>more</a:t>
            </a:r>
            <a:r>
              <a:rPr lang="de-DE" sz="2400" dirty="0" smtClean="0"/>
              <a:t> </a:t>
            </a:r>
            <a:r>
              <a:rPr lang="de-DE" sz="2400" dirty="0" err="1" smtClean="0"/>
              <a:t>than</a:t>
            </a:r>
            <a:r>
              <a:rPr lang="de-DE" sz="2400" dirty="0" smtClean="0"/>
              <a:t> </a:t>
            </a:r>
            <a:r>
              <a:rPr lang="de-DE" sz="2400" dirty="0" err="1" smtClean="0"/>
              <a:t>one</a:t>
            </a:r>
            <a:r>
              <a:rPr lang="de-DE" sz="2400" dirty="0" smtClean="0"/>
              <a:t> </a:t>
            </a:r>
            <a:r>
              <a:rPr lang="de-DE" sz="2400" dirty="0" err="1" smtClean="0"/>
              <a:t>group</a:t>
            </a:r>
            <a:endParaRPr lang="de-DE" sz="2400" dirty="0" smtClean="0"/>
          </a:p>
          <a:p>
            <a:pPr lvl="1">
              <a:lnSpc>
                <a:spcPct val="80000"/>
              </a:lnSpc>
            </a:pPr>
            <a:r>
              <a:rPr lang="de-DE" sz="2400" dirty="0" err="1" smtClean="0"/>
              <a:t>Defining</a:t>
            </a:r>
            <a:r>
              <a:rPr lang="de-DE" sz="2400" dirty="0" smtClean="0"/>
              <a:t> a </a:t>
            </a:r>
            <a:r>
              <a:rPr lang="de-DE" sz="2400" dirty="0" err="1" smtClean="0"/>
              <a:t>group</a:t>
            </a:r>
            <a:r>
              <a:rPr lang="de-DE" sz="2400" dirty="0" smtClean="0"/>
              <a:t> </a:t>
            </a:r>
            <a:r>
              <a:rPr lang="de-DE" sz="2400" dirty="0" err="1" smtClean="0"/>
              <a:t>is</a:t>
            </a:r>
            <a:r>
              <a:rPr lang="de-DE" sz="2400" dirty="0" smtClean="0"/>
              <a:t> a </a:t>
            </a:r>
            <a:r>
              <a:rPr lang="de-DE" sz="2400" dirty="0" err="1" smtClean="0"/>
              <a:t>three</a:t>
            </a:r>
            <a:r>
              <a:rPr lang="de-DE" sz="2400" dirty="0" smtClean="0"/>
              <a:t> </a:t>
            </a:r>
            <a:r>
              <a:rPr lang="de-DE" sz="2400" dirty="0" err="1" smtClean="0"/>
              <a:t>step</a:t>
            </a:r>
            <a:r>
              <a:rPr lang="de-DE" sz="2400" dirty="0" smtClean="0"/>
              <a:t> </a:t>
            </a:r>
            <a:r>
              <a:rPr lang="de-DE" sz="2400" dirty="0" err="1" smtClean="0"/>
              <a:t>procedure</a:t>
            </a:r>
            <a:endParaRPr lang="de-DE" sz="2400" dirty="0" smtClean="0"/>
          </a:p>
          <a:p>
            <a:pPr lvl="2">
              <a:lnSpc>
                <a:spcPct val="80000"/>
              </a:lnSpc>
            </a:pPr>
            <a:r>
              <a:rPr lang="de-DE" sz="2000" dirty="0" err="1" smtClean="0"/>
              <a:t>gaspi_group_create</a:t>
            </a:r>
            <a:endParaRPr lang="de-DE" sz="2000" dirty="0" smtClean="0"/>
          </a:p>
          <a:p>
            <a:pPr lvl="2">
              <a:lnSpc>
                <a:spcPct val="80000"/>
              </a:lnSpc>
            </a:pPr>
            <a:r>
              <a:rPr lang="de-DE" sz="2000" dirty="0" err="1" smtClean="0"/>
              <a:t>gaspi_group_add</a:t>
            </a:r>
            <a:endParaRPr lang="de-DE" sz="2000" dirty="0" smtClean="0"/>
          </a:p>
          <a:p>
            <a:pPr lvl="2">
              <a:lnSpc>
                <a:spcPct val="80000"/>
              </a:lnSpc>
            </a:pPr>
            <a:r>
              <a:rPr lang="de-DE" sz="2000" dirty="0" err="1" smtClean="0"/>
              <a:t>gaspi_group_commit</a:t>
            </a:r>
            <a:endParaRPr lang="de-DE" sz="2000" dirty="0" smtClean="0"/>
          </a:p>
          <a:p>
            <a:pPr lvl="2">
              <a:lnSpc>
                <a:spcPct val="80000"/>
              </a:lnSpc>
              <a:buFont typeface="Arial" charset="0"/>
              <a:buNone/>
            </a:pPr>
            <a:endParaRPr lang="de-DE" sz="2000" dirty="0" smtClean="0"/>
          </a:p>
          <a:p>
            <a:pPr lvl="1">
              <a:lnSpc>
                <a:spcPct val="80000"/>
              </a:lnSpc>
            </a:pPr>
            <a:r>
              <a:rPr lang="de-DE" sz="2400" dirty="0" smtClean="0"/>
              <a:t>GASPI_GROUP_ALL </a:t>
            </a:r>
            <a:r>
              <a:rPr lang="de-DE" sz="2400" dirty="0" err="1" smtClean="0"/>
              <a:t>is</a:t>
            </a:r>
            <a:r>
              <a:rPr lang="de-DE" sz="2400" dirty="0" smtClean="0"/>
              <a:t> a </a:t>
            </a:r>
            <a:r>
              <a:rPr lang="de-DE" sz="2400" dirty="0" err="1" smtClean="0"/>
              <a:t>predefined</a:t>
            </a:r>
            <a:r>
              <a:rPr lang="de-DE" sz="2400" dirty="0" smtClean="0"/>
              <a:t> </a:t>
            </a:r>
            <a:r>
              <a:rPr lang="de-DE" sz="2400" dirty="0" err="1" smtClean="0"/>
              <a:t>group</a:t>
            </a:r>
            <a:r>
              <a:rPr lang="de-DE" sz="2400" dirty="0" smtClean="0"/>
              <a:t> </a:t>
            </a:r>
            <a:r>
              <a:rPr lang="de-DE" sz="2400" dirty="0" err="1" smtClean="0"/>
              <a:t>containing</a:t>
            </a:r>
            <a:r>
              <a:rPr lang="de-DE" sz="2400" dirty="0" smtClean="0"/>
              <a:t> all </a:t>
            </a:r>
            <a:r>
              <a:rPr lang="de-DE" sz="2400" dirty="0" err="1" smtClean="0"/>
              <a:t>processes</a:t>
            </a:r>
            <a:endParaRPr lang="de-DE" sz="2400" dirty="0" smtClean="0"/>
          </a:p>
          <a:p>
            <a:pPr lvl="1">
              <a:lnSpc>
                <a:spcPct val="80000"/>
              </a:lnSpc>
              <a:buFont typeface="Arial" charset="0"/>
              <a:buNone/>
            </a:pPr>
            <a:r>
              <a:rPr lang="de-DE" sz="2400" dirty="0" smtClean="0"/>
              <a:t>	</a:t>
            </a:r>
          </a:p>
          <a:p>
            <a:pPr>
              <a:lnSpc>
                <a:spcPct val="80000"/>
              </a:lnSpc>
            </a:pPr>
            <a:endParaRPr lang="de-DE" sz="2800" dirty="0" smtClean="0"/>
          </a:p>
        </p:txBody>
      </p:sp>
    </p:spTree>
    <p:extLst>
      <p:ext uri="{BB962C8B-B14F-4D97-AF65-F5344CB8AC3E}">
        <p14:creationId xmlns:p14="http://schemas.microsoft.com/office/powerpoint/2010/main" xmlns="" val="2455137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de-DE" smtClean="0"/>
              <a:t>Collective Operations (II)</a:t>
            </a:r>
          </a:p>
        </p:txBody>
      </p:sp>
      <p:sp>
        <p:nvSpPr>
          <p:cNvPr id="105475" name="Rectangle 3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de-DE" sz="2800" dirty="0" smtClean="0"/>
              <a:t>All </a:t>
            </a:r>
            <a:r>
              <a:rPr lang="de-DE" sz="2800" dirty="0" err="1" smtClean="0"/>
              <a:t>gaspi</a:t>
            </a:r>
            <a:r>
              <a:rPr lang="de-DE" sz="2800" dirty="0" smtClean="0"/>
              <a:t> </a:t>
            </a:r>
            <a:r>
              <a:rPr lang="de-DE" sz="2800" dirty="0" err="1" smtClean="0"/>
              <a:t>processes</a:t>
            </a:r>
            <a:r>
              <a:rPr lang="de-DE" sz="2800" dirty="0" smtClean="0"/>
              <a:t> </a:t>
            </a:r>
            <a:r>
              <a:rPr lang="de-DE" sz="2800" dirty="0" err="1" smtClean="0"/>
              <a:t>forming</a:t>
            </a:r>
            <a:r>
              <a:rPr lang="de-DE" sz="2800" dirty="0" smtClean="0"/>
              <a:t> a </a:t>
            </a:r>
            <a:r>
              <a:rPr lang="de-DE" sz="2800" dirty="0" err="1" smtClean="0"/>
              <a:t>given</a:t>
            </a:r>
            <a:r>
              <a:rPr lang="de-DE" sz="2800" dirty="0" smtClean="0"/>
              <a:t> </a:t>
            </a:r>
            <a:r>
              <a:rPr lang="de-DE" sz="2800" dirty="0" err="1" smtClean="0"/>
              <a:t>group</a:t>
            </a:r>
            <a:r>
              <a:rPr lang="de-DE" sz="2800" dirty="0" smtClean="0"/>
              <a:t> </a:t>
            </a:r>
            <a:r>
              <a:rPr lang="de-DE" sz="2800" dirty="0" err="1" smtClean="0"/>
              <a:t>have</a:t>
            </a:r>
            <a:r>
              <a:rPr lang="de-DE" sz="2800" dirty="0" smtClean="0"/>
              <a:t> </a:t>
            </a:r>
            <a:r>
              <a:rPr lang="de-DE" sz="2800" dirty="0" err="1" smtClean="0"/>
              <a:t>to</a:t>
            </a:r>
            <a:r>
              <a:rPr lang="de-DE" sz="2800" dirty="0" smtClean="0"/>
              <a:t> </a:t>
            </a:r>
            <a:r>
              <a:rPr lang="de-DE" sz="2800" dirty="0" err="1" smtClean="0"/>
              <a:t>invoke</a:t>
            </a:r>
            <a:r>
              <a:rPr lang="de-DE" sz="2800" dirty="0" smtClean="0"/>
              <a:t> </a:t>
            </a:r>
            <a:r>
              <a:rPr lang="de-DE" sz="2800" dirty="0" err="1" smtClean="0"/>
              <a:t>the</a:t>
            </a:r>
            <a:r>
              <a:rPr lang="de-DE" sz="2800" dirty="0" smtClean="0"/>
              <a:t> </a:t>
            </a:r>
            <a:r>
              <a:rPr lang="de-DE" sz="2800" dirty="0" err="1" smtClean="0"/>
              <a:t>operation</a:t>
            </a:r>
            <a:endParaRPr lang="de-DE" sz="2800" dirty="0" smtClean="0"/>
          </a:p>
          <a:p>
            <a:r>
              <a:rPr lang="de-DE" sz="2800" dirty="0" smtClean="0"/>
              <a:t>In </a:t>
            </a:r>
            <a:r>
              <a:rPr lang="de-DE" sz="2800" dirty="0" err="1" smtClean="0"/>
              <a:t>case</a:t>
            </a:r>
            <a:r>
              <a:rPr lang="de-DE" sz="2800" dirty="0" smtClean="0"/>
              <a:t> </a:t>
            </a:r>
            <a:r>
              <a:rPr lang="de-DE" sz="2800" dirty="0" err="1" smtClean="0"/>
              <a:t>of</a:t>
            </a:r>
            <a:r>
              <a:rPr lang="de-DE" sz="2800" dirty="0" smtClean="0"/>
              <a:t> a </a:t>
            </a:r>
            <a:r>
              <a:rPr lang="de-DE" sz="2800" dirty="0" err="1" smtClean="0"/>
              <a:t>timeout</a:t>
            </a:r>
            <a:r>
              <a:rPr lang="de-DE" sz="2800" dirty="0" smtClean="0"/>
              <a:t> (GASPI_TIMEOUT), </a:t>
            </a:r>
            <a:r>
              <a:rPr lang="de-DE" sz="2800" dirty="0" err="1" smtClean="0"/>
              <a:t>the</a:t>
            </a:r>
            <a:r>
              <a:rPr lang="de-DE" sz="2800" dirty="0" smtClean="0"/>
              <a:t> </a:t>
            </a:r>
            <a:r>
              <a:rPr lang="de-DE" sz="2800" dirty="0" err="1" smtClean="0"/>
              <a:t>operation</a:t>
            </a:r>
            <a:r>
              <a:rPr lang="de-DE" sz="2800" dirty="0" smtClean="0"/>
              <a:t> </a:t>
            </a:r>
            <a:r>
              <a:rPr lang="de-DE" sz="2800" dirty="0" err="1" smtClean="0"/>
              <a:t>is</a:t>
            </a:r>
            <a:r>
              <a:rPr lang="de-DE" sz="2800" dirty="0" smtClean="0"/>
              <a:t> </a:t>
            </a:r>
            <a:r>
              <a:rPr lang="de-DE" sz="2800" dirty="0" err="1" smtClean="0"/>
              <a:t>continued</a:t>
            </a:r>
            <a:r>
              <a:rPr lang="de-DE" sz="2800" dirty="0" smtClean="0"/>
              <a:t> in </a:t>
            </a:r>
            <a:r>
              <a:rPr lang="de-DE" sz="2800" dirty="0" err="1" smtClean="0"/>
              <a:t>the</a:t>
            </a:r>
            <a:r>
              <a:rPr lang="de-DE" sz="2800" dirty="0" smtClean="0"/>
              <a:t> </a:t>
            </a:r>
            <a:r>
              <a:rPr lang="de-DE" sz="2800" dirty="0" err="1" smtClean="0"/>
              <a:t>next</a:t>
            </a:r>
            <a:r>
              <a:rPr lang="de-DE" sz="2800" dirty="0" smtClean="0"/>
              <a:t> </a:t>
            </a:r>
            <a:r>
              <a:rPr lang="de-DE" sz="2800" dirty="0" err="1" smtClean="0"/>
              <a:t>call</a:t>
            </a:r>
            <a:r>
              <a:rPr lang="de-DE" sz="2800" dirty="0" smtClean="0"/>
              <a:t> </a:t>
            </a:r>
            <a:r>
              <a:rPr lang="de-DE" sz="2800" dirty="0" err="1" smtClean="0"/>
              <a:t>of</a:t>
            </a:r>
            <a:r>
              <a:rPr lang="de-DE" sz="2800" dirty="0" smtClean="0"/>
              <a:t> </a:t>
            </a:r>
            <a:r>
              <a:rPr lang="de-DE" sz="2800" dirty="0" err="1" smtClean="0"/>
              <a:t>the</a:t>
            </a:r>
            <a:r>
              <a:rPr lang="de-DE" sz="2800" dirty="0" smtClean="0"/>
              <a:t> </a:t>
            </a:r>
            <a:r>
              <a:rPr lang="de-DE" sz="2800" dirty="0" err="1" smtClean="0"/>
              <a:t>procedure</a:t>
            </a:r>
            <a:endParaRPr lang="de-DE" sz="2800" dirty="0" smtClean="0"/>
          </a:p>
          <a:p>
            <a:r>
              <a:rPr lang="de-DE" sz="2800" dirty="0" smtClean="0"/>
              <a:t>A </a:t>
            </a:r>
            <a:r>
              <a:rPr lang="de-DE" sz="2800" dirty="0" err="1" smtClean="0"/>
              <a:t>collective</a:t>
            </a:r>
            <a:r>
              <a:rPr lang="de-DE" sz="2800" dirty="0" smtClean="0"/>
              <a:t> </a:t>
            </a:r>
            <a:r>
              <a:rPr lang="de-DE" sz="2800" dirty="0" err="1" smtClean="0"/>
              <a:t>operation</a:t>
            </a:r>
            <a:r>
              <a:rPr lang="de-DE" sz="2800" dirty="0" smtClean="0"/>
              <a:t> </a:t>
            </a:r>
            <a:r>
              <a:rPr lang="de-DE" sz="2800" dirty="0" err="1" smtClean="0"/>
              <a:t>may</a:t>
            </a:r>
            <a:r>
              <a:rPr lang="de-DE" sz="2800" dirty="0" smtClean="0"/>
              <a:t> </a:t>
            </a:r>
            <a:r>
              <a:rPr lang="de-DE" sz="2800" dirty="0" err="1" smtClean="0"/>
              <a:t>involve</a:t>
            </a:r>
            <a:r>
              <a:rPr lang="de-DE" sz="2800" dirty="0" smtClean="0"/>
              <a:t> </a:t>
            </a:r>
            <a:r>
              <a:rPr lang="de-DE" sz="2800" dirty="0" err="1" smtClean="0"/>
              <a:t>several</a:t>
            </a:r>
            <a:r>
              <a:rPr lang="de-DE" sz="2800" dirty="0" smtClean="0"/>
              <a:t> </a:t>
            </a:r>
            <a:r>
              <a:rPr lang="de-DE" sz="2800" dirty="0" err="1" smtClean="0"/>
              <a:t>procedure</a:t>
            </a:r>
            <a:r>
              <a:rPr lang="de-DE" sz="2800" dirty="0" smtClean="0"/>
              <a:t> </a:t>
            </a:r>
            <a:r>
              <a:rPr lang="de-DE" sz="2800" dirty="0" err="1" smtClean="0"/>
              <a:t>calls</a:t>
            </a:r>
            <a:r>
              <a:rPr lang="de-DE" sz="2800" dirty="0" smtClean="0"/>
              <a:t> </a:t>
            </a:r>
            <a:r>
              <a:rPr lang="de-DE" sz="2800" dirty="0" err="1" smtClean="0"/>
              <a:t>until</a:t>
            </a:r>
            <a:r>
              <a:rPr lang="de-DE" sz="2800" dirty="0" smtClean="0"/>
              <a:t> </a:t>
            </a:r>
            <a:r>
              <a:rPr lang="de-DE" sz="2800" dirty="0" err="1" smtClean="0"/>
              <a:t>completion</a:t>
            </a:r>
            <a:endParaRPr lang="de-DE" sz="2800" dirty="0" smtClean="0"/>
          </a:p>
          <a:p>
            <a:r>
              <a:rPr lang="de-DE" sz="2800" dirty="0" err="1" smtClean="0"/>
              <a:t>Completion</a:t>
            </a:r>
            <a:r>
              <a:rPr lang="de-DE" sz="2800" dirty="0" smtClean="0"/>
              <a:t> </a:t>
            </a:r>
            <a:r>
              <a:rPr lang="de-DE" sz="2800" dirty="0" err="1" smtClean="0"/>
              <a:t>is</a:t>
            </a:r>
            <a:r>
              <a:rPr lang="de-DE" sz="2800" dirty="0" smtClean="0"/>
              <a:t> </a:t>
            </a:r>
            <a:r>
              <a:rPr lang="de-DE" sz="2800" dirty="0" err="1" smtClean="0"/>
              <a:t>indicated</a:t>
            </a:r>
            <a:r>
              <a:rPr lang="de-DE" sz="2800" dirty="0" smtClean="0"/>
              <a:t> </a:t>
            </a:r>
            <a:r>
              <a:rPr lang="de-DE" sz="2800" dirty="0" err="1" smtClean="0"/>
              <a:t>by</a:t>
            </a:r>
            <a:r>
              <a:rPr lang="de-DE" sz="2800" dirty="0" smtClean="0"/>
              <a:t> </a:t>
            </a:r>
            <a:r>
              <a:rPr lang="de-DE" sz="2800" dirty="0" err="1" smtClean="0"/>
              <a:t>return</a:t>
            </a:r>
            <a:r>
              <a:rPr lang="de-DE" sz="2800" dirty="0" smtClean="0"/>
              <a:t> </a:t>
            </a:r>
            <a:r>
              <a:rPr lang="de-DE" sz="2800" dirty="0" err="1" smtClean="0"/>
              <a:t>value</a:t>
            </a:r>
            <a:r>
              <a:rPr lang="de-DE" sz="2800" dirty="0" smtClean="0"/>
              <a:t> GASPI_SUCCESS</a:t>
            </a:r>
          </a:p>
          <a:p>
            <a:endParaRPr lang="de-DE" sz="2800" dirty="0" smtClean="0"/>
          </a:p>
        </p:txBody>
      </p:sp>
    </p:spTree>
    <p:extLst>
      <p:ext uri="{BB962C8B-B14F-4D97-AF65-F5344CB8AC3E}">
        <p14:creationId xmlns:p14="http://schemas.microsoft.com/office/powerpoint/2010/main" xmlns="" val="2646732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de-DE" smtClean="0"/>
              <a:t>Collective Operations (III)</a:t>
            </a:r>
          </a:p>
        </p:txBody>
      </p:sp>
      <p:sp>
        <p:nvSpPr>
          <p:cNvPr id="106499" name="Rectangle 3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de-DE" dirty="0" smtClean="0"/>
              <a:t>Collective </a:t>
            </a:r>
            <a:r>
              <a:rPr lang="de-DE" dirty="0" err="1" smtClean="0"/>
              <a:t>operations</a:t>
            </a:r>
            <a:r>
              <a:rPr lang="de-DE" dirty="0" smtClean="0"/>
              <a:t> </a:t>
            </a:r>
            <a:r>
              <a:rPr lang="de-DE" dirty="0" err="1" smtClean="0"/>
              <a:t>are</a:t>
            </a:r>
            <a:r>
              <a:rPr lang="de-DE" dirty="0" smtClean="0"/>
              <a:t> </a:t>
            </a:r>
            <a:r>
              <a:rPr lang="de-DE" dirty="0" err="1" smtClean="0"/>
              <a:t>exclusive</a:t>
            </a:r>
            <a:r>
              <a:rPr lang="de-DE" dirty="0" smtClean="0"/>
              <a:t> per </a:t>
            </a:r>
            <a:r>
              <a:rPr lang="de-DE" dirty="0" err="1" smtClean="0"/>
              <a:t>group</a:t>
            </a:r>
            <a:endParaRPr lang="de-DE" dirty="0" smtClean="0"/>
          </a:p>
          <a:p>
            <a:pPr lvl="1">
              <a:lnSpc>
                <a:spcPct val="90000"/>
              </a:lnSpc>
            </a:pPr>
            <a:r>
              <a:rPr lang="de-DE" dirty="0" err="1" smtClean="0"/>
              <a:t>Only</a:t>
            </a:r>
            <a:r>
              <a:rPr lang="de-DE" dirty="0" smtClean="0"/>
              <a:t> </a:t>
            </a:r>
            <a:r>
              <a:rPr lang="de-DE" dirty="0" err="1" smtClean="0"/>
              <a:t>one</a:t>
            </a:r>
            <a:r>
              <a:rPr lang="de-DE" dirty="0" smtClean="0"/>
              <a:t> </a:t>
            </a:r>
            <a:r>
              <a:rPr lang="de-DE" dirty="0" err="1" smtClean="0"/>
              <a:t>collective</a:t>
            </a:r>
            <a:r>
              <a:rPr lang="de-DE" dirty="0" smtClean="0"/>
              <a:t> </a:t>
            </a:r>
            <a:r>
              <a:rPr lang="de-DE" dirty="0" err="1" smtClean="0"/>
              <a:t>operation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a </a:t>
            </a:r>
            <a:r>
              <a:rPr lang="de-DE" dirty="0" err="1" smtClean="0"/>
              <a:t>given</a:t>
            </a:r>
            <a:r>
              <a:rPr lang="de-DE" dirty="0" smtClean="0"/>
              <a:t> type on a </a:t>
            </a:r>
            <a:r>
              <a:rPr lang="de-DE" dirty="0" err="1" smtClean="0"/>
              <a:t>given</a:t>
            </a:r>
            <a:r>
              <a:rPr lang="de-DE" dirty="0" smtClean="0"/>
              <a:t> </a:t>
            </a:r>
            <a:r>
              <a:rPr lang="de-DE" dirty="0" err="1" smtClean="0"/>
              <a:t>group</a:t>
            </a:r>
            <a:r>
              <a:rPr lang="de-DE" dirty="0" smtClean="0"/>
              <a:t> at a </a:t>
            </a:r>
            <a:r>
              <a:rPr lang="de-DE" dirty="0" err="1" smtClean="0"/>
              <a:t>given</a:t>
            </a:r>
            <a:r>
              <a:rPr lang="de-DE" dirty="0" smtClean="0"/>
              <a:t> time</a:t>
            </a:r>
          </a:p>
          <a:p>
            <a:pPr lvl="1">
              <a:lnSpc>
                <a:spcPct val="90000"/>
              </a:lnSpc>
            </a:pPr>
            <a:r>
              <a:rPr lang="de-DE" dirty="0" err="1" smtClean="0"/>
              <a:t>Otherwise</a:t>
            </a:r>
            <a:r>
              <a:rPr lang="de-DE" dirty="0" smtClean="0"/>
              <a:t>: </a:t>
            </a:r>
            <a:r>
              <a:rPr lang="de-DE" dirty="0" err="1" smtClean="0"/>
              <a:t>undefined</a:t>
            </a:r>
            <a:r>
              <a:rPr lang="de-DE" dirty="0" smtClean="0"/>
              <a:t> </a:t>
            </a:r>
            <a:r>
              <a:rPr lang="de-DE" dirty="0" err="1" smtClean="0"/>
              <a:t>behaviour</a:t>
            </a:r>
            <a:endParaRPr lang="de-DE" dirty="0" smtClean="0"/>
          </a:p>
          <a:p>
            <a:pPr>
              <a:lnSpc>
                <a:spcPct val="90000"/>
              </a:lnSpc>
            </a:pPr>
            <a:r>
              <a:rPr lang="de-DE" dirty="0" err="1" smtClean="0"/>
              <a:t>Example</a:t>
            </a:r>
            <a:endParaRPr lang="de-DE" dirty="0" smtClean="0"/>
          </a:p>
          <a:p>
            <a:pPr lvl="1">
              <a:lnSpc>
                <a:spcPct val="90000"/>
              </a:lnSpc>
            </a:pPr>
            <a:r>
              <a:rPr lang="de-DE" dirty="0" err="1" smtClean="0"/>
              <a:t>Two</a:t>
            </a:r>
            <a:r>
              <a:rPr lang="de-DE" dirty="0" smtClean="0"/>
              <a:t> </a:t>
            </a:r>
            <a:r>
              <a:rPr lang="de-DE" dirty="0" err="1" smtClean="0"/>
              <a:t>allreduce</a:t>
            </a:r>
            <a:r>
              <a:rPr lang="de-DE" dirty="0" smtClean="0"/>
              <a:t> </a:t>
            </a:r>
            <a:r>
              <a:rPr lang="de-DE" dirty="0" err="1" smtClean="0"/>
              <a:t>operations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one</a:t>
            </a:r>
            <a:r>
              <a:rPr lang="de-DE" dirty="0" smtClean="0"/>
              <a:t> </a:t>
            </a:r>
            <a:r>
              <a:rPr lang="de-DE" dirty="0" err="1" smtClean="0"/>
              <a:t>group</a:t>
            </a:r>
            <a:r>
              <a:rPr lang="de-DE" dirty="0" smtClean="0"/>
              <a:t> </a:t>
            </a:r>
            <a:r>
              <a:rPr lang="de-DE" dirty="0" err="1" smtClean="0"/>
              <a:t>can</a:t>
            </a:r>
            <a:r>
              <a:rPr lang="de-DE" dirty="0" smtClean="0"/>
              <a:t> not </a:t>
            </a:r>
            <a:r>
              <a:rPr lang="de-DE" dirty="0" err="1" smtClean="0"/>
              <a:t>run</a:t>
            </a:r>
            <a:r>
              <a:rPr lang="de-DE" dirty="0" smtClean="0"/>
              <a:t> at </a:t>
            </a:r>
            <a:r>
              <a:rPr lang="de-DE" dirty="0" err="1" smtClean="0"/>
              <a:t>the</a:t>
            </a:r>
            <a:r>
              <a:rPr lang="de-DE" dirty="0" smtClean="0"/>
              <a:t> same time</a:t>
            </a:r>
          </a:p>
          <a:p>
            <a:pPr lvl="1">
              <a:lnSpc>
                <a:spcPct val="90000"/>
              </a:lnSpc>
            </a:pPr>
            <a:r>
              <a:rPr lang="de-DE" dirty="0" smtClean="0"/>
              <a:t>An </a:t>
            </a:r>
            <a:r>
              <a:rPr lang="de-DE" dirty="0" err="1" smtClean="0"/>
              <a:t>allreduce</a:t>
            </a:r>
            <a:r>
              <a:rPr lang="de-DE" dirty="0" smtClean="0"/>
              <a:t> </a:t>
            </a:r>
            <a:r>
              <a:rPr lang="de-DE" dirty="0" err="1" smtClean="0"/>
              <a:t>operation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a </a:t>
            </a:r>
            <a:r>
              <a:rPr lang="de-DE" dirty="0" err="1" smtClean="0"/>
              <a:t>barrier</a:t>
            </a:r>
            <a:r>
              <a:rPr lang="de-DE" dirty="0" smtClean="0"/>
              <a:t> </a:t>
            </a:r>
            <a:r>
              <a:rPr lang="de-DE" dirty="0" err="1" smtClean="0"/>
              <a:t>are</a:t>
            </a:r>
            <a:r>
              <a:rPr lang="de-DE" dirty="0" smtClean="0"/>
              <a:t> </a:t>
            </a:r>
            <a:r>
              <a:rPr lang="de-DE" dirty="0" err="1" smtClean="0"/>
              <a:t>allowed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run</a:t>
            </a:r>
            <a:r>
              <a:rPr lang="de-DE" dirty="0" smtClean="0"/>
              <a:t> at </a:t>
            </a:r>
            <a:r>
              <a:rPr lang="de-DE" dirty="0" err="1" smtClean="0"/>
              <a:t>the</a:t>
            </a:r>
            <a:r>
              <a:rPr lang="de-DE" dirty="0" smtClean="0"/>
              <a:t> same time</a:t>
            </a:r>
          </a:p>
        </p:txBody>
      </p:sp>
    </p:spTree>
    <p:extLst>
      <p:ext uri="{BB962C8B-B14F-4D97-AF65-F5344CB8AC3E}">
        <p14:creationId xmlns:p14="http://schemas.microsoft.com/office/powerpoint/2010/main" xmlns="" val="3394080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 txBox="1">
            <a:spLocks/>
          </p:cNvSpPr>
          <p:nvPr/>
        </p:nvSpPr>
        <p:spPr>
          <a:xfrm>
            <a:off x="457200" y="906463"/>
            <a:ext cx="8229600" cy="9906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4400" b="1" i="0" u="none" strike="noStrike" kern="1200" cap="none" spc="0" normalizeH="0" baseline="0" noProof="0" smtClean="0">
                <a:ln>
                  <a:noFill/>
                </a:ln>
                <a:solidFill>
                  <a:srgbClr val="3B57A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GASPI at a Glance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3B57A0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026" name="AutoShape 2" descr="Bildergebnis für nuts and bolt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028" name="AutoShape 4" descr="Bildergebnis für nuts and bolt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pic>
        <p:nvPicPr>
          <p:cNvPr id="1030" name="Picture 6" descr="https://southfloridasigncompany.com/wp-content/uploads/2016/02/Nuts-Bolts.jpe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686914" y="3995057"/>
            <a:ext cx="1916503" cy="1274909"/>
          </a:xfrm>
          <a:prstGeom prst="rect">
            <a:avLst/>
          </a:prstGeom>
          <a:noFill/>
        </p:spPr>
      </p:pic>
      <p:sp>
        <p:nvSpPr>
          <p:cNvPr id="1034" name="AutoShape 10" descr="Bildergebnis für kohle radbagg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pic>
        <p:nvPicPr>
          <p:cNvPr id="11" name="Grafik 10" descr="com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375" y="1897063"/>
            <a:ext cx="4712445" cy="2517698"/>
          </a:xfrm>
          <a:prstGeom prst="rect">
            <a:avLst/>
          </a:prstGeom>
        </p:spPr>
      </p:pic>
      <p:sp>
        <p:nvSpPr>
          <p:cNvPr id="20" name="Rectangle 4"/>
          <p:cNvSpPr>
            <a:spLocks noChangeArrowheads="1"/>
          </p:cNvSpPr>
          <p:nvPr/>
        </p:nvSpPr>
        <p:spPr bwMode="auto">
          <a:xfrm>
            <a:off x="2434002" y="5415132"/>
            <a:ext cx="5184943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spcAft>
                <a:spcPct val="40000"/>
              </a:spcAft>
              <a:buClr>
                <a:schemeClr val="tx2"/>
              </a:buClr>
              <a:buFont typeface="Wingdings" pitchFamily="2" charset="2"/>
              <a:tabLst>
                <a:tab pos="269875" algn="l"/>
                <a:tab pos="538163" algn="l"/>
                <a:tab pos="808038" algn="l"/>
                <a:tab pos="1076325" algn="l"/>
                <a:tab pos="1346200" algn="l"/>
                <a:tab pos="1614488" algn="l"/>
                <a:tab pos="1884363" algn="l"/>
              </a:tabLst>
              <a:defRPr>
                <a:solidFill>
                  <a:schemeClr val="tx1"/>
                </a:solidFill>
                <a:latin typeface="Frutiger LT Com 55 Roman" pitchFamily="34" charset="0"/>
              </a:defRPr>
            </a:lvl1pPr>
            <a:lvl2pPr marL="268288" indent="-266700">
              <a:spcAft>
                <a:spcPct val="40000"/>
              </a:spcAft>
              <a:buClr>
                <a:schemeClr val="tx2"/>
              </a:buClr>
              <a:buFont typeface="Wingdings" pitchFamily="2" charset="2"/>
              <a:buChar char="n"/>
              <a:tabLst>
                <a:tab pos="269875" algn="l"/>
                <a:tab pos="538163" algn="l"/>
                <a:tab pos="808038" algn="l"/>
                <a:tab pos="1076325" algn="l"/>
                <a:tab pos="1346200" algn="l"/>
                <a:tab pos="1614488" algn="l"/>
                <a:tab pos="1884363" algn="l"/>
              </a:tabLst>
              <a:defRPr>
                <a:solidFill>
                  <a:schemeClr val="tx1"/>
                </a:solidFill>
                <a:latin typeface="Frutiger LT Com 55 Roman" pitchFamily="34" charset="0"/>
              </a:defRPr>
            </a:lvl2pPr>
            <a:lvl3pPr marL="541338" indent="-271463"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tabLst>
                <a:tab pos="269875" algn="l"/>
                <a:tab pos="538163" algn="l"/>
                <a:tab pos="808038" algn="l"/>
                <a:tab pos="1076325" algn="l"/>
                <a:tab pos="1346200" algn="l"/>
                <a:tab pos="1614488" algn="l"/>
                <a:tab pos="1884363" algn="l"/>
              </a:tabLst>
              <a:defRPr>
                <a:solidFill>
                  <a:schemeClr val="tx1"/>
                </a:solidFill>
                <a:latin typeface="Frutiger LT Com 55 Roman" pitchFamily="34" charset="0"/>
              </a:defRPr>
            </a:lvl3pPr>
            <a:lvl4pPr marL="809625" indent="-266700"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tabLst>
                <a:tab pos="269875" algn="l"/>
                <a:tab pos="538163" algn="l"/>
                <a:tab pos="808038" algn="l"/>
                <a:tab pos="1076325" algn="l"/>
                <a:tab pos="1346200" algn="l"/>
                <a:tab pos="1614488" algn="l"/>
                <a:tab pos="1884363" algn="l"/>
              </a:tabLst>
              <a:defRPr>
                <a:solidFill>
                  <a:schemeClr val="tx1"/>
                </a:solidFill>
                <a:latin typeface="Frutiger LT Com 55 Roman" pitchFamily="34" charset="0"/>
              </a:defRPr>
            </a:lvl4pPr>
            <a:lvl5pPr marL="1081088" indent="-269875"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tabLst>
                <a:tab pos="269875" algn="l"/>
                <a:tab pos="538163" algn="l"/>
                <a:tab pos="808038" algn="l"/>
                <a:tab pos="1076325" algn="l"/>
                <a:tab pos="1346200" algn="l"/>
                <a:tab pos="1614488" algn="l"/>
                <a:tab pos="1884363" algn="l"/>
              </a:tabLst>
              <a:defRPr>
                <a:solidFill>
                  <a:schemeClr val="tx1"/>
                </a:solidFill>
                <a:latin typeface="Frutiger LT Com 55 Roman" pitchFamily="34" charset="0"/>
              </a:defRPr>
            </a:lvl5pPr>
            <a:lvl6pPr marL="1538288" indent="-269875" fontAlgn="base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tabLst>
                <a:tab pos="269875" algn="l"/>
                <a:tab pos="538163" algn="l"/>
                <a:tab pos="808038" algn="l"/>
                <a:tab pos="1076325" algn="l"/>
                <a:tab pos="1346200" algn="l"/>
                <a:tab pos="1614488" algn="l"/>
                <a:tab pos="1884363" algn="l"/>
              </a:tabLst>
              <a:defRPr>
                <a:solidFill>
                  <a:schemeClr val="tx1"/>
                </a:solidFill>
                <a:latin typeface="Frutiger LT Com 55 Roman" pitchFamily="34" charset="0"/>
              </a:defRPr>
            </a:lvl6pPr>
            <a:lvl7pPr marL="1995488" indent="-269875" fontAlgn="base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tabLst>
                <a:tab pos="269875" algn="l"/>
                <a:tab pos="538163" algn="l"/>
                <a:tab pos="808038" algn="l"/>
                <a:tab pos="1076325" algn="l"/>
                <a:tab pos="1346200" algn="l"/>
                <a:tab pos="1614488" algn="l"/>
                <a:tab pos="1884363" algn="l"/>
              </a:tabLst>
              <a:defRPr>
                <a:solidFill>
                  <a:schemeClr val="tx1"/>
                </a:solidFill>
                <a:latin typeface="Frutiger LT Com 55 Roman" pitchFamily="34" charset="0"/>
              </a:defRPr>
            </a:lvl7pPr>
            <a:lvl8pPr marL="2452688" indent="-269875" fontAlgn="base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tabLst>
                <a:tab pos="269875" algn="l"/>
                <a:tab pos="538163" algn="l"/>
                <a:tab pos="808038" algn="l"/>
                <a:tab pos="1076325" algn="l"/>
                <a:tab pos="1346200" algn="l"/>
                <a:tab pos="1614488" algn="l"/>
                <a:tab pos="1884363" algn="l"/>
              </a:tabLst>
              <a:defRPr>
                <a:solidFill>
                  <a:schemeClr val="tx1"/>
                </a:solidFill>
                <a:latin typeface="Frutiger LT Com 55 Roman" pitchFamily="34" charset="0"/>
              </a:defRPr>
            </a:lvl8pPr>
            <a:lvl9pPr marL="2909888" indent="-269875" fontAlgn="base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tabLst>
                <a:tab pos="269875" algn="l"/>
                <a:tab pos="538163" algn="l"/>
                <a:tab pos="808038" algn="l"/>
                <a:tab pos="1076325" algn="l"/>
                <a:tab pos="1346200" algn="l"/>
                <a:tab pos="1614488" algn="l"/>
                <a:tab pos="1884363" algn="l"/>
              </a:tabLst>
              <a:defRPr>
                <a:solidFill>
                  <a:schemeClr val="tx1"/>
                </a:solidFill>
                <a:latin typeface="Frutiger LT Com 55 Roman" pitchFamily="34" charset="0"/>
              </a:defRPr>
            </a:lvl9pPr>
          </a:lstStyle>
          <a:p>
            <a:pPr marL="1588" lvl="1" indent="0">
              <a:buClr>
                <a:srgbClr val="1F497D"/>
              </a:buClr>
              <a:buFont typeface="Wingdings" pitchFamily="2" charset="2"/>
              <a:buNone/>
            </a:pPr>
            <a:r>
              <a:rPr lang="de-DE" altLang="en-US" sz="2000" b="1" dirty="0" err="1" smtClean="0">
                <a:solidFill>
                  <a:srgbClr val="1F497D"/>
                </a:solidFill>
                <a:latin typeface="Calibri" panose="020F0502020204030204" pitchFamily="34" charset="0"/>
              </a:rPr>
              <a:t>Nuts</a:t>
            </a:r>
            <a:r>
              <a:rPr lang="de-DE" altLang="en-US" sz="2000" b="1" dirty="0" smtClean="0">
                <a:solidFill>
                  <a:srgbClr val="1F497D"/>
                </a:solidFill>
                <a:latin typeface="Calibri" panose="020F0502020204030204" pitchFamily="34" charset="0"/>
              </a:rPr>
              <a:t> </a:t>
            </a:r>
            <a:r>
              <a:rPr lang="de-DE" altLang="en-US" sz="2000" b="1" dirty="0" err="1" smtClean="0">
                <a:solidFill>
                  <a:srgbClr val="1F497D"/>
                </a:solidFill>
                <a:latin typeface="Calibri" panose="020F0502020204030204" pitchFamily="34" charset="0"/>
              </a:rPr>
              <a:t>and</a:t>
            </a:r>
            <a:r>
              <a:rPr lang="de-DE" altLang="en-US" sz="2000" b="1" dirty="0" smtClean="0">
                <a:solidFill>
                  <a:srgbClr val="1F497D"/>
                </a:solidFill>
                <a:latin typeface="Calibri" panose="020F0502020204030204" pitchFamily="34" charset="0"/>
              </a:rPr>
              <a:t> </a:t>
            </a:r>
            <a:r>
              <a:rPr lang="de-DE" altLang="en-US" sz="2000" b="1" dirty="0" err="1" smtClean="0">
                <a:solidFill>
                  <a:srgbClr val="1F497D"/>
                </a:solidFill>
                <a:latin typeface="Calibri" panose="020F0502020204030204" pitchFamily="34" charset="0"/>
              </a:rPr>
              <a:t>Bolts</a:t>
            </a:r>
            <a:r>
              <a:rPr lang="de-DE" altLang="en-US" sz="2000" b="1" dirty="0" smtClean="0">
                <a:solidFill>
                  <a:srgbClr val="1F497D"/>
                </a:solidFill>
                <a:latin typeface="Calibri" panose="020F0502020204030204" pitchFamily="34" charset="0"/>
              </a:rPr>
              <a:t> </a:t>
            </a:r>
            <a:r>
              <a:rPr lang="de-DE" altLang="en-US" sz="2000" b="1" dirty="0" err="1" smtClean="0">
                <a:solidFill>
                  <a:srgbClr val="1F497D"/>
                </a:solidFill>
                <a:latin typeface="Calibri" panose="020F0502020204030204" pitchFamily="34" charset="0"/>
              </a:rPr>
              <a:t>for</a:t>
            </a:r>
            <a:r>
              <a:rPr lang="de-DE" altLang="en-US" sz="2000" b="1" dirty="0" smtClean="0">
                <a:solidFill>
                  <a:srgbClr val="1F497D"/>
                </a:solidFill>
                <a:latin typeface="Calibri" panose="020F0502020204030204" pitchFamily="34" charset="0"/>
              </a:rPr>
              <a:t> Communication </a:t>
            </a:r>
            <a:r>
              <a:rPr lang="de-DE" altLang="en-US" sz="2000" b="1" dirty="0" err="1" smtClean="0">
                <a:solidFill>
                  <a:srgbClr val="1F497D"/>
                </a:solidFill>
                <a:latin typeface="Calibri" panose="020F0502020204030204" pitchFamily="34" charset="0"/>
              </a:rPr>
              <a:t>Engines</a:t>
            </a:r>
            <a:endParaRPr lang="de-DE" altLang="en-US" sz="2000" dirty="0" smtClean="0">
              <a:solidFill>
                <a:srgbClr val="1F497D"/>
              </a:solidFill>
              <a:latin typeface="Calibri" panose="020F050202020403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de-DE" smtClean="0"/>
              <a:t>Collective Functions</a:t>
            </a:r>
          </a:p>
        </p:txBody>
      </p:sp>
      <p:sp>
        <p:nvSpPr>
          <p:cNvPr id="107523" name="Rectangle 3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de-DE" smtClean="0"/>
              <a:t>Built in:</a:t>
            </a:r>
          </a:p>
          <a:p>
            <a:pPr lvl="1">
              <a:lnSpc>
                <a:spcPct val="90000"/>
              </a:lnSpc>
            </a:pPr>
            <a:r>
              <a:rPr lang="de-DE" smtClean="0"/>
              <a:t>gaspi_barrier</a:t>
            </a:r>
          </a:p>
          <a:p>
            <a:pPr lvl="1">
              <a:lnSpc>
                <a:spcPct val="90000"/>
              </a:lnSpc>
            </a:pPr>
            <a:r>
              <a:rPr lang="de-DE" smtClean="0"/>
              <a:t>gaspi_allreduce</a:t>
            </a:r>
          </a:p>
          <a:p>
            <a:pPr lvl="2">
              <a:lnSpc>
                <a:spcPct val="90000"/>
              </a:lnSpc>
            </a:pPr>
            <a:r>
              <a:rPr lang="de-DE" smtClean="0"/>
              <a:t>GASPI_OP_MIN, GASPI_OP_MAX, GASPI_OP_SUM</a:t>
            </a:r>
          </a:p>
          <a:p>
            <a:pPr lvl="2">
              <a:lnSpc>
                <a:spcPct val="90000"/>
              </a:lnSpc>
            </a:pPr>
            <a:r>
              <a:rPr lang="de-DE" smtClean="0"/>
              <a:t>GASPI_TYPE_INT, GASPI_TYPE_UINT, GASPI_TYPE_LONG, GASPI_TYPE_ULONG, GASPI_TYPE_FLOAT, GASPI_TYPE_DOUBLE</a:t>
            </a:r>
          </a:p>
          <a:p>
            <a:pPr>
              <a:lnSpc>
                <a:spcPct val="90000"/>
              </a:lnSpc>
            </a:pPr>
            <a:r>
              <a:rPr lang="de-DE" smtClean="0"/>
              <a:t>User defined</a:t>
            </a:r>
          </a:p>
          <a:p>
            <a:pPr lvl="1">
              <a:lnSpc>
                <a:spcPct val="90000"/>
              </a:lnSpc>
            </a:pPr>
            <a:r>
              <a:rPr lang="de-DE" smtClean="0"/>
              <a:t>gaspi_allreduce user</a:t>
            </a:r>
          </a:p>
          <a:p>
            <a:pPr>
              <a:lnSpc>
                <a:spcPct val="90000"/>
              </a:lnSpc>
              <a:buFont typeface="Arial" charset="0"/>
              <a:buNone/>
            </a:pPr>
            <a:endParaRPr lang="de-DE" smtClean="0"/>
          </a:p>
        </p:txBody>
      </p:sp>
    </p:spTree>
    <p:extLst>
      <p:ext uri="{BB962C8B-B14F-4D97-AF65-F5344CB8AC3E}">
        <p14:creationId xmlns:p14="http://schemas.microsoft.com/office/powerpoint/2010/main" xmlns="" val="218858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3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de-DE" smtClean="0"/>
              <a:t>gaspi_barrier</a:t>
            </a:r>
          </a:p>
        </p:txBody>
      </p:sp>
      <p:sp>
        <p:nvSpPr>
          <p:cNvPr id="108547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de-DE" smtClean="0"/>
              <a:t>GASPI Collective Function</a:t>
            </a:r>
          </a:p>
        </p:txBody>
      </p:sp>
      <p:pic>
        <p:nvPicPr>
          <p:cNvPr id="108548" name="Picture 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27100" y="2503488"/>
            <a:ext cx="4419600" cy="823912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</p:spPr>
      </p:pic>
      <p:sp>
        <p:nvSpPr>
          <p:cNvPr id="108549" name="Rectangle 3"/>
          <p:cNvSpPr>
            <a:spLocks/>
          </p:cNvSpPr>
          <p:nvPr/>
        </p:nvSpPr>
        <p:spPr bwMode="auto">
          <a:xfrm>
            <a:off x="457200" y="3462338"/>
            <a:ext cx="8229600" cy="4229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  <a:buFont typeface="Arial" charset="0"/>
              <a:buChar char="•"/>
            </a:pPr>
            <a:r>
              <a:rPr lang="de-DE" sz="3200">
                <a:solidFill>
                  <a:srgbClr val="3B57A0"/>
                </a:solidFill>
                <a:latin typeface="Calibri" pitchFamily="34" charset="0"/>
              </a:rPr>
              <a:t>gaspi_allreduce</a:t>
            </a:r>
          </a:p>
        </p:txBody>
      </p:sp>
      <p:pic>
        <p:nvPicPr>
          <p:cNvPr id="108550" name="Picture 8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27100" y="4124325"/>
            <a:ext cx="5592763" cy="2271713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3055963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4"/>
          <p:cNvSpPr>
            <a:spLocks noGrp="1"/>
          </p:cNvSpPr>
          <p:nvPr>
            <p:ph type="ctrTitle" idx="4294967295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eaLnBrk="1" hangingPunct="1"/>
            <a:r>
              <a:rPr lang="de-DE" smtClean="0"/>
              <a:t>Passive communication</a:t>
            </a:r>
          </a:p>
        </p:txBody>
      </p:sp>
    </p:spTree>
    <p:extLst>
      <p:ext uri="{BB962C8B-B14F-4D97-AF65-F5344CB8AC3E}">
        <p14:creationId xmlns:p14="http://schemas.microsoft.com/office/powerpoint/2010/main" xmlns="" val="319682926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de-DE" sz="4000" smtClean="0"/>
              <a:t>Passive Communication Functions (I)</a:t>
            </a:r>
          </a:p>
        </p:txBody>
      </p:sp>
      <p:sp>
        <p:nvSpPr>
          <p:cNvPr id="110595" name="Rectangle 3"/>
          <p:cNvSpPr>
            <a:spLocks noGrp="1"/>
          </p:cNvSpPr>
          <p:nvPr>
            <p:ph type="body" idx="4294967295"/>
          </p:nvPr>
        </p:nvSpPr>
        <p:spPr>
          <a:xfrm>
            <a:off x="457200" y="1897063"/>
            <a:ext cx="8229600" cy="4960937"/>
          </a:xfrm>
        </p:spPr>
        <p:txBody>
          <a:bodyPr/>
          <a:lstStyle/>
          <a:p>
            <a:r>
              <a:rPr lang="de-DE" smtClean="0"/>
              <a:t>2 sided semantics send/recv</a:t>
            </a:r>
          </a:p>
          <a:p>
            <a:pPr lvl="1"/>
            <a:r>
              <a:rPr lang="de-DE" smtClean="0"/>
              <a:t>gaspi_passive_send </a:t>
            </a:r>
          </a:p>
          <a:p>
            <a:pPr lvl="1"/>
            <a:endParaRPr lang="de-DE" smtClean="0"/>
          </a:p>
          <a:p>
            <a:pPr lvl="1"/>
            <a:endParaRPr lang="de-DE" smtClean="0"/>
          </a:p>
          <a:p>
            <a:pPr lvl="1"/>
            <a:endParaRPr lang="de-DE" smtClean="0"/>
          </a:p>
          <a:p>
            <a:pPr lvl="1"/>
            <a:endParaRPr lang="de-DE" smtClean="0"/>
          </a:p>
          <a:p>
            <a:pPr lvl="2"/>
            <a:r>
              <a:rPr lang="de-DE" smtClean="0"/>
              <a:t>time based blocking</a:t>
            </a:r>
          </a:p>
          <a:p>
            <a:pPr lvl="1">
              <a:buFont typeface="Arial" charset="0"/>
              <a:buNone/>
            </a:pPr>
            <a:endParaRPr lang="de-DE" smtClean="0"/>
          </a:p>
        </p:txBody>
      </p:sp>
      <p:pic>
        <p:nvPicPr>
          <p:cNvPr id="110596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01750" y="3095625"/>
            <a:ext cx="6926263" cy="17430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4204018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de-DE" sz="4000" smtClean="0"/>
              <a:t>Passive Communication Functions (II)</a:t>
            </a:r>
          </a:p>
        </p:txBody>
      </p:sp>
      <p:sp>
        <p:nvSpPr>
          <p:cNvPr id="111619" name="Rectangle 3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1">
              <a:lnSpc>
                <a:spcPct val="90000"/>
              </a:lnSpc>
            </a:pPr>
            <a:r>
              <a:rPr lang="de-DE" smtClean="0"/>
              <a:t>Gaspi_passive receive</a:t>
            </a:r>
          </a:p>
          <a:p>
            <a:pPr lvl="1">
              <a:lnSpc>
                <a:spcPct val="90000"/>
              </a:lnSpc>
            </a:pPr>
            <a:endParaRPr lang="de-DE" smtClean="0"/>
          </a:p>
          <a:p>
            <a:pPr lvl="1">
              <a:lnSpc>
                <a:spcPct val="90000"/>
              </a:lnSpc>
            </a:pPr>
            <a:endParaRPr lang="de-DE" smtClean="0"/>
          </a:p>
          <a:p>
            <a:pPr lvl="1">
              <a:lnSpc>
                <a:spcPct val="90000"/>
              </a:lnSpc>
            </a:pPr>
            <a:endParaRPr lang="de-DE" smtClean="0"/>
          </a:p>
          <a:p>
            <a:pPr lvl="1">
              <a:lnSpc>
                <a:spcPct val="90000"/>
              </a:lnSpc>
            </a:pPr>
            <a:endParaRPr lang="de-DE" smtClean="0"/>
          </a:p>
          <a:p>
            <a:pPr lvl="2">
              <a:lnSpc>
                <a:spcPct val="90000"/>
              </a:lnSpc>
            </a:pPr>
            <a:r>
              <a:rPr lang="de-DE" smtClean="0"/>
              <a:t>Time based blocking</a:t>
            </a:r>
          </a:p>
          <a:p>
            <a:pPr lvl="2">
              <a:lnSpc>
                <a:spcPct val="90000"/>
              </a:lnSpc>
            </a:pPr>
            <a:r>
              <a:rPr lang="de-DE" smtClean="0"/>
              <a:t>Sends calling thread to sleep</a:t>
            </a:r>
          </a:p>
          <a:p>
            <a:pPr lvl="2">
              <a:lnSpc>
                <a:spcPct val="90000"/>
              </a:lnSpc>
            </a:pPr>
            <a:r>
              <a:rPr lang="de-DE" smtClean="0"/>
              <a:t>Wakes up calling thread in case of incoming message or given timeout has been reached</a:t>
            </a:r>
          </a:p>
          <a:p>
            <a:pPr lvl="1">
              <a:lnSpc>
                <a:spcPct val="90000"/>
              </a:lnSpc>
              <a:buFont typeface="Arial" charset="0"/>
              <a:buNone/>
            </a:pPr>
            <a:endParaRPr lang="de-DE" smtClean="0"/>
          </a:p>
          <a:p>
            <a:pPr lvl="1">
              <a:lnSpc>
                <a:spcPct val="90000"/>
              </a:lnSpc>
              <a:buFont typeface="Arial" charset="0"/>
              <a:buNone/>
            </a:pPr>
            <a:endParaRPr lang="de-DE" smtClean="0"/>
          </a:p>
          <a:p>
            <a:pPr lvl="2">
              <a:lnSpc>
                <a:spcPct val="90000"/>
              </a:lnSpc>
              <a:buFont typeface="Arial" charset="0"/>
              <a:buNone/>
            </a:pPr>
            <a:endParaRPr lang="de-DE" smtClean="0"/>
          </a:p>
        </p:txBody>
      </p:sp>
      <p:pic>
        <p:nvPicPr>
          <p:cNvPr id="111620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33500" y="2493963"/>
            <a:ext cx="6365875" cy="1719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310354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de-DE" sz="4000" smtClean="0"/>
              <a:t>Passive Communication Functions (III)</a:t>
            </a:r>
          </a:p>
        </p:txBody>
      </p:sp>
      <p:sp>
        <p:nvSpPr>
          <p:cNvPr id="112643" name="Rectangle 3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1">
              <a:buFont typeface="Arial" charset="0"/>
              <a:buNone/>
            </a:pPr>
            <a:endParaRPr lang="de-DE" dirty="0" smtClean="0"/>
          </a:p>
          <a:p>
            <a:r>
              <a:rPr lang="de-DE" dirty="0" smtClean="0"/>
              <a:t>Higher </a:t>
            </a:r>
            <a:r>
              <a:rPr lang="de-DE" dirty="0" err="1" smtClean="0"/>
              <a:t>latency</a:t>
            </a:r>
            <a:r>
              <a:rPr lang="de-DE" dirty="0" smtClean="0"/>
              <a:t> </a:t>
            </a:r>
            <a:r>
              <a:rPr lang="de-DE" dirty="0" err="1" smtClean="0"/>
              <a:t>than</a:t>
            </a:r>
            <a:r>
              <a:rPr lang="de-DE" dirty="0" smtClean="0"/>
              <a:t> </a:t>
            </a:r>
            <a:r>
              <a:rPr lang="de-DE" dirty="0" err="1" smtClean="0"/>
              <a:t>one-sided</a:t>
            </a:r>
            <a:r>
              <a:rPr lang="de-DE" dirty="0" smtClean="0"/>
              <a:t> </a:t>
            </a:r>
            <a:r>
              <a:rPr lang="de-DE" dirty="0" err="1" smtClean="0"/>
              <a:t>comm</a:t>
            </a:r>
            <a:r>
              <a:rPr lang="de-DE" dirty="0" smtClean="0"/>
              <a:t>.</a:t>
            </a:r>
          </a:p>
          <a:p>
            <a:pPr lvl="1"/>
            <a:r>
              <a:rPr lang="de-DE" dirty="0" err="1" smtClean="0"/>
              <a:t>Use</a:t>
            </a:r>
            <a:r>
              <a:rPr lang="de-DE" dirty="0" smtClean="0"/>
              <a:t> </a:t>
            </a:r>
            <a:r>
              <a:rPr lang="de-DE" dirty="0" err="1" smtClean="0"/>
              <a:t>cases</a:t>
            </a:r>
            <a:r>
              <a:rPr lang="de-DE" dirty="0" smtClean="0"/>
              <a:t>:</a:t>
            </a:r>
          </a:p>
          <a:p>
            <a:pPr lvl="2"/>
            <a:r>
              <a:rPr lang="de-DE" dirty="0" smtClean="0"/>
              <a:t>Parameter </a:t>
            </a:r>
            <a:r>
              <a:rPr lang="de-DE" dirty="0" err="1" smtClean="0"/>
              <a:t>exchange</a:t>
            </a:r>
            <a:endParaRPr lang="de-DE" dirty="0" smtClean="0"/>
          </a:p>
          <a:p>
            <a:pPr lvl="2"/>
            <a:r>
              <a:rPr lang="de-DE" dirty="0" err="1" smtClean="0"/>
              <a:t>management</a:t>
            </a:r>
            <a:r>
              <a:rPr lang="de-DE" dirty="0" smtClean="0"/>
              <a:t> </a:t>
            </a:r>
            <a:r>
              <a:rPr lang="de-DE" dirty="0" err="1" smtClean="0"/>
              <a:t>tasks</a:t>
            </a:r>
            <a:r>
              <a:rPr lang="de-DE" dirty="0" smtClean="0"/>
              <a:t> </a:t>
            </a:r>
          </a:p>
          <a:p>
            <a:pPr lvl="2"/>
            <a:r>
              <a:rPr lang="de-DE" dirty="0" smtClean="0"/>
              <a:t>„Passive“ </a:t>
            </a:r>
            <a:r>
              <a:rPr lang="de-DE" dirty="0" err="1" smtClean="0"/>
              <a:t>Active</a:t>
            </a:r>
            <a:r>
              <a:rPr lang="de-DE" dirty="0" smtClean="0"/>
              <a:t> Messages (</a:t>
            </a:r>
            <a:r>
              <a:rPr lang="de-DE" dirty="0" err="1" smtClean="0"/>
              <a:t>see</a:t>
            </a:r>
            <a:r>
              <a:rPr lang="de-DE" dirty="0" smtClean="0"/>
              <a:t> </a:t>
            </a:r>
            <a:r>
              <a:rPr lang="de-DE" dirty="0" err="1" smtClean="0"/>
              <a:t>advanced</a:t>
            </a:r>
            <a:r>
              <a:rPr lang="de-DE" dirty="0" smtClean="0"/>
              <a:t> </a:t>
            </a:r>
            <a:r>
              <a:rPr lang="de-DE" dirty="0" err="1" smtClean="0"/>
              <a:t>tutorial</a:t>
            </a:r>
            <a:r>
              <a:rPr lang="de-DE" dirty="0" smtClean="0"/>
              <a:t> </a:t>
            </a:r>
            <a:r>
              <a:rPr lang="de-DE" dirty="0" err="1" smtClean="0"/>
              <a:t>code</a:t>
            </a:r>
            <a:r>
              <a:rPr lang="de-DE" dirty="0" smtClean="0"/>
              <a:t>)</a:t>
            </a:r>
          </a:p>
          <a:p>
            <a:pPr lvl="3"/>
            <a:r>
              <a:rPr lang="de-DE" sz="2400" dirty="0" smtClean="0"/>
              <a:t>GASPI Swiss </a:t>
            </a:r>
            <a:r>
              <a:rPr lang="de-DE" sz="2400" dirty="0" err="1" smtClean="0"/>
              <a:t>Army</a:t>
            </a:r>
            <a:r>
              <a:rPr lang="de-DE" sz="2400" dirty="0" smtClean="0"/>
              <a:t> </a:t>
            </a:r>
            <a:r>
              <a:rPr lang="de-DE" sz="2400" dirty="0" err="1" smtClean="0"/>
              <a:t>Knife</a:t>
            </a:r>
            <a:r>
              <a:rPr lang="de-DE" sz="2400" dirty="0" smtClean="0"/>
              <a:t>.</a:t>
            </a:r>
          </a:p>
          <a:p>
            <a:pPr lvl="2">
              <a:buFont typeface="Arial" charset="0"/>
              <a:buNone/>
            </a:pPr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xmlns="" val="1389170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de-DE" sz="4000" smtClean="0"/>
              <a:t>Passive Communication Functions (III)</a:t>
            </a:r>
          </a:p>
        </p:txBody>
      </p:sp>
      <p:sp>
        <p:nvSpPr>
          <p:cNvPr id="4" name="Inhaltsplatzhalter 2"/>
          <p:cNvSpPr txBox="1">
            <a:spLocks/>
          </p:cNvSpPr>
          <p:nvPr/>
        </p:nvSpPr>
        <p:spPr bwMode="auto">
          <a:xfrm>
            <a:off x="457200" y="2409522"/>
            <a:ext cx="8566150" cy="4389486"/>
          </a:xfrm>
          <a:prstGeom prst="rect">
            <a:avLst/>
          </a:prstGeom>
          <a:ln w="25400" cap="flat" cmpd="sng" algn="ctr">
            <a:solidFill>
              <a:schemeClr val="dk1"/>
            </a:solidFill>
            <a:prstDash val="solid"/>
            <a:miter lim="800000"/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void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*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handle_passive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void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*arg)</a:t>
            </a:r>
          </a:p>
          <a:p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{</a:t>
            </a:r>
            <a:b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</a:b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gaspi_pointer_t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_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vptr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 SUCCESS_OR_DIE(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gaspi_segment_ptr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passive_segment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, &amp;_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vptr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)); </a:t>
            </a:r>
          </a:p>
          <a:p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const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gaspi_offset_t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passive_offset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sizeof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(packet);  </a:t>
            </a:r>
          </a:p>
          <a:p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while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(1)</a:t>
            </a:r>
          </a:p>
          <a:p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   {</a:t>
            </a:r>
          </a:p>
          <a:p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     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gaspi_rank_t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sender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     SUCCESS_OR_DIE(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gaspi_passive_receive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passive_segment</a:t>
            </a:r>
            <a:endParaRPr lang="de-DE" sz="1400" dirty="0" smtClean="0">
              <a:solidFill>
                <a:prstClr val="black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                                          , 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passive_offset</a:t>
            </a:r>
            <a:endParaRPr lang="de-DE" sz="1400" dirty="0" smtClean="0">
              <a:solidFill>
                <a:prstClr val="black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                                          , &amp;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sender</a:t>
            </a:r>
            <a:endParaRPr lang="de-DE" sz="1400" dirty="0" smtClean="0">
              <a:solidFill>
                <a:prstClr val="black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                                          , 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sizeof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(packet)</a:t>
            </a:r>
          </a:p>
          <a:p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                                          , GASPI_BLOCK</a:t>
            </a:r>
          </a:p>
          <a:p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                                          ));</a:t>
            </a:r>
          </a:p>
          <a:p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     packet *t = (packet *) ((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char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*)_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vptr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+ 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sizeof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(packet));</a:t>
            </a:r>
          </a:p>
          <a:p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     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return_offset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(t-&gt;rank, t-&gt;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len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, t-&gt;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offset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   }</a:t>
            </a:r>
          </a:p>
          <a:p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return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NULL;</a:t>
            </a:r>
          </a:p>
        </p:txBody>
      </p:sp>
    </p:spTree>
    <p:extLst>
      <p:ext uri="{BB962C8B-B14F-4D97-AF65-F5344CB8AC3E}">
        <p14:creationId xmlns:p14="http://schemas.microsoft.com/office/powerpoint/2010/main" xmlns="" val="812508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29" name="Rectang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de-DE" smtClean="0"/>
              <a:t>Fault Tolerance</a:t>
            </a:r>
          </a:p>
        </p:txBody>
      </p:sp>
    </p:spTree>
    <p:extLst>
      <p:ext uri="{BB962C8B-B14F-4D97-AF65-F5344CB8AC3E}">
        <p14:creationId xmlns:p14="http://schemas.microsoft.com/office/powerpoint/2010/main" xmlns="" val="170117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3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Features</a:t>
            </a:r>
          </a:p>
        </p:txBody>
      </p:sp>
      <p:sp>
        <p:nvSpPr>
          <p:cNvPr id="100354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de-DE" sz="2800" dirty="0" smtClean="0"/>
              <a:t>Implementation </a:t>
            </a:r>
            <a:r>
              <a:rPr lang="de-DE" sz="2800" dirty="0" err="1" smtClean="0"/>
              <a:t>of</a:t>
            </a:r>
            <a:r>
              <a:rPr lang="de-DE" sz="2800" dirty="0" smtClean="0"/>
              <a:t> fault </a:t>
            </a:r>
            <a:r>
              <a:rPr lang="de-DE" sz="2800" dirty="0" err="1" smtClean="0"/>
              <a:t>tolerance</a:t>
            </a:r>
            <a:r>
              <a:rPr lang="de-DE" sz="2800" dirty="0" smtClean="0"/>
              <a:t> </a:t>
            </a:r>
            <a:r>
              <a:rPr lang="de-DE" sz="2800" dirty="0" err="1" smtClean="0"/>
              <a:t>is</a:t>
            </a:r>
            <a:r>
              <a:rPr lang="de-DE" sz="2800" dirty="0" smtClean="0"/>
              <a:t> </a:t>
            </a:r>
            <a:r>
              <a:rPr lang="de-DE" sz="2800" dirty="0" err="1" smtClean="0"/>
              <a:t>up</a:t>
            </a:r>
            <a:r>
              <a:rPr lang="de-DE" sz="2800" dirty="0" smtClean="0"/>
              <a:t> </a:t>
            </a:r>
            <a:r>
              <a:rPr lang="de-DE" sz="2800" dirty="0" err="1" smtClean="0"/>
              <a:t>to</a:t>
            </a:r>
            <a:r>
              <a:rPr lang="de-DE" sz="2800" dirty="0" smtClean="0"/>
              <a:t> </a:t>
            </a:r>
            <a:r>
              <a:rPr lang="de-DE" sz="2800" dirty="0" err="1" smtClean="0"/>
              <a:t>the</a:t>
            </a:r>
            <a:r>
              <a:rPr lang="de-DE" sz="2800" dirty="0" smtClean="0"/>
              <a:t> </a:t>
            </a:r>
            <a:r>
              <a:rPr lang="de-DE" sz="2800" dirty="0" err="1" smtClean="0"/>
              <a:t>application</a:t>
            </a:r>
            <a:endParaRPr lang="de-DE" sz="2800" dirty="0" smtClean="0"/>
          </a:p>
          <a:p>
            <a:pPr>
              <a:lnSpc>
                <a:spcPct val="90000"/>
              </a:lnSpc>
            </a:pPr>
            <a:r>
              <a:rPr lang="de-DE" sz="2800" dirty="0" smtClean="0"/>
              <a:t>But: </a:t>
            </a:r>
            <a:r>
              <a:rPr lang="de-DE" sz="2800" dirty="0" err="1" smtClean="0"/>
              <a:t>well</a:t>
            </a:r>
            <a:r>
              <a:rPr lang="de-DE" sz="2800" dirty="0" smtClean="0"/>
              <a:t> </a:t>
            </a:r>
            <a:r>
              <a:rPr lang="de-DE" sz="2800" dirty="0" err="1" smtClean="0"/>
              <a:t>defined</a:t>
            </a:r>
            <a:r>
              <a:rPr lang="de-DE" sz="2800" dirty="0" smtClean="0"/>
              <a:t> </a:t>
            </a:r>
            <a:r>
              <a:rPr lang="de-DE" sz="2800" dirty="0" err="1" smtClean="0"/>
              <a:t>and</a:t>
            </a:r>
            <a:r>
              <a:rPr lang="de-DE" sz="2800" dirty="0" smtClean="0"/>
              <a:t> </a:t>
            </a:r>
            <a:r>
              <a:rPr lang="de-DE" sz="2800" dirty="0" err="1" smtClean="0"/>
              <a:t>requestable</a:t>
            </a:r>
            <a:r>
              <a:rPr lang="de-DE" sz="2800" dirty="0" smtClean="0"/>
              <a:t> </a:t>
            </a:r>
            <a:r>
              <a:rPr lang="de-DE" sz="2800" dirty="0" err="1" smtClean="0"/>
              <a:t>state</a:t>
            </a:r>
            <a:r>
              <a:rPr lang="de-DE" sz="2800" dirty="0" smtClean="0"/>
              <a:t> </a:t>
            </a:r>
            <a:r>
              <a:rPr lang="de-DE" sz="2800" dirty="0" err="1" smtClean="0"/>
              <a:t>guaranteed</a:t>
            </a:r>
            <a:r>
              <a:rPr lang="de-DE" sz="2800" dirty="0" smtClean="0"/>
              <a:t> at </a:t>
            </a:r>
            <a:r>
              <a:rPr lang="de-DE" sz="2800" dirty="0" err="1" smtClean="0"/>
              <a:t>any</a:t>
            </a:r>
            <a:r>
              <a:rPr lang="de-DE" sz="2800" dirty="0" smtClean="0"/>
              <a:t> time </a:t>
            </a:r>
            <a:r>
              <a:rPr lang="de-DE" sz="2800" dirty="0" err="1" smtClean="0"/>
              <a:t>by</a:t>
            </a:r>
            <a:endParaRPr lang="de-DE" sz="2800" dirty="0" smtClean="0"/>
          </a:p>
          <a:p>
            <a:pPr lvl="1">
              <a:lnSpc>
                <a:spcPct val="90000"/>
              </a:lnSpc>
            </a:pPr>
            <a:r>
              <a:rPr lang="de-DE" sz="2400" dirty="0" smtClean="0"/>
              <a:t>Timeout </a:t>
            </a:r>
            <a:r>
              <a:rPr lang="de-DE" sz="2400" dirty="0" err="1" smtClean="0"/>
              <a:t>mechanism</a:t>
            </a:r>
            <a:endParaRPr lang="de-DE" sz="2400" dirty="0" smtClean="0"/>
          </a:p>
          <a:p>
            <a:pPr lvl="2">
              <a:lnSpc>
                <a:spcPct val="90000"/>
              </a:lnSpc>
            </a:pPr>
            <a:r>
              <a:rPr lang="de-DE" sz="2000" dirty="0" err="1" smtClean="0"/>
              <a:t>Potentially</a:t>
            </a:r>
            <a:r>
              <a:rPr lang="de-DE" sz="2000" dirty="0" smtClean="0"/>
              <a:t> </a:t>
            </a:r>
            <a:r>
              <a:rPr lang="de-DE" sz="2000" dirty="0" err="1" smtClean="0"/>
              <a:t>blocking</a:t>
            </a:r>
            <a:r>
              <a:rPr lang="de-DE" sz="2000" dirty="0" smtClean="0"/>
              <a:t> </a:t>
            </a:r>
            <a:r>
              <a:rPr lang="de-DE" sz="2000" dirty="0" err="1" smtClean="0"/>
              <a:t>routines</a:t>
            </a:r>
            <a:r>
              <a:rPr lang="de-DE" sz="2000" dirty="0" smtClean="0"/>
              <a:t> </a:t>
            </a:r>
            <a:r>
              <a:rPr lang="de-DE" sz="2000" dirty="0" err="1" smtClean="0"/>
              <a:t>equipped</a:t>
            </a:r>
            <a:r>
              <a:rPr lang="de-DE" sz="2000" dirty="0" smtClean="0"/>
              <a:t> </a:t>
            </a:r>
            <a:r>
              <a:rPr lang="de-DE" sz="2000" dirty="0" err="1" smtClean="0"/>
              <a:t>with</a:t>
            </a:r>
            <a:r>
              <a:rPr lang="de-DE" sz="2000" dirty="0" smtClean="0"/>
              <a:t> </a:t>
            </a:r>
            <a:r>
              <a:rPr lang="de-DE" sz="2000" dirty="0" err="1" smtClean="0"/>
              <a:t>timeout</a:t>
            </a:r>
            <a:endParaRPr lang="de-DE" sz="2000" dirty="0" smtClean="0"/>
          </a:p>
          <a:p>
            <a:pPr lvl="1">
              <a:lnSpc>
                <a:spcPct val="90000"/>
              </a:lnSpc>
            </a:pPr>
            <a:r>
              <a:rPr lang="de-DE" sz="2400" dirty="0" smtClean="0"/>
              <a:t>Error </a:t>
            </a:r>
            <a:r>
              <a:rPr lang="de-DE" sz="2400" dirty="0" err="1" smtClean="0"/>
              <a:t>vector</a:t>
            </a:r>
            <a:endParaRPr lang="de-DE" sz="2400" dirty="0" smtClean="0"/>
          </a:p>
          <a:p>
            <a:pPr lvl="2">
              <a:lnSpc>
                <a:spcPct val="90000"/>
              </a:lnSpc>
            </a:pPr>
            <a:r>
              <a:rPr lang="de-DE" sz="2000" dirty="0" err="1" smtClean="0"/>
              <a:t>contains</a:t>
            </a:r>
            <a:r>
              <a:rPr lang="de-DE" sz="2000" dirty="0" smtClean="0"/>
              <a:t> </a:t>
            </a:r>
            <a:r>
              <a:rPr lang="de-DE" sz="2000" dirty="0" err="1" smtClean="0"/>
              <a:t>health</a:t>
            </a:r>
            <a:r>
              <a:rPr lang="de-DE" sz="2000" dirty="0" smtClean="0"/>
              <a:t> </a:t>
            </a:r>
            <a:r>
              <a:rPr lang="de-DE" sz="2000" dirty="0" err="1" smtClean="0"/>
              <a:t>state</a:t>
            </a:r>
            <a:r>
              <a:rPr lang="de-DE" sz="2000" dirty="0" smtClean="0"/>
              <a:t> </a:t>
            </a:r>
            <a:r>
              <a:rPr lang="de-DE" sz="2000" dirty="0" err="1" smtClean="0"/>
              <a:t>of</a:t>
            </a:r>
            <a:r>
              <a:rPr lang="de-DE" sz="2000" dirty="0" smtClean="0"/>
              <a:t> </a:t>
            </a:r>
            <a:r>
              <a:rPr lang="de-DE" sz="2000" dirty="0" err="1" smtClean="0"/>
              <a:t>communication</a:t>
            </a:r>
            <a:r>
              <a:rPr lang="de-DE" sz="2000" dirty="0" smtClean="0"/>
              <a:t> </a:t>
            </a:r>
            <a:r>
              <a:rPr lang="de-DE" sz="2000" dirty="0" err="1" smtClean="0"/>
              <a:t>partners</a:t>
            </a:r>
            <a:endParaRPr lang="de-DE" sz="2000" dirty="0" smtClean="0"/>
          </a:p>
          <a:p>
            <a:pPr lvl="1">
              <a:lnSpc>
                <a:spcPct val="90000"/>
              </a:lnSpc>
            </a:pPr>
            <a:r>
              <a:rPr lang="de-DE" sz="2400" dirty="0" smtClean="0"/>
              <a:t>Dynamic </a:t>
            </a:r>
            <a:r>
              <a:rPr lang="de-DE" sz="2400" dirty="0" err="1" smtClean="0"/>
              <a:t>node</a:t>
            </a:r>
            <a:r>
              <a:rPr lang="de-DE" sz="2400" dirty="0" smtClean="0"/>
              <a:t> </a:t>
            </a:r>
            <a:r>
              <a:rPr lang="de-DE" sz="2400" dirty="0" err="1" smtClean="0"/>
              <a:t>set</a:t>
            </a:r>
            <a:endParaRPr lang="de-DE" sz="2400" dirty="0" smtClean="0"/>
          </a:p>
          <a:p>
            <a:pPr lvl="2">
              <a:lnSpc>
                <a:spcPct val="90000"/>
              </a:lnSpc>
            </a:pPr>
            <a:r>
              <a:rPr lang="de-DE" sz="2000" dirty="0" err="1" smtClean="0"/>
              <a:t>substitution</a:t>
            </a:r>
            <a:r>
              <a:rPr lang="de-DE" sz="2000" dirty="0" smtClean="0"/>
              <a:t> </a:t>
            </a:r>
            <a:r>
              <a:rPr lang="de-DE" sz="2000" dirty="0" err="1" smtClean="0"/>
              <a:t>of</a:t>
            </a:r>
            <a:r>
              <a:rPr lang="de-DE" sz="2000" dirty="0" smtClean="0"/>
              <a:t> </a:t>
            </a:r>
            <a:r>
              <a:rPr lang="de-DE" sz="2000" dirty="0" err="1" smtClean="0"/>
              <a:t>failed</a:t>
            </a:r>
            <a:r>
              <a:rPr lang="de-DE" sz="2000" dirty="0" smtClean="0"/>
              <a:t> </a:t>
            </a:r>
            <a:r>
              <a:rPr lang="de-DE" sz="2000" dirty="0" err="1" smtClean="0"/>
              <a:t>processes</a:t>
            </a:r>
            <a:endParaRPr lang="de-DE" sz="2000" dirty="0" smtClean="0"/>
          </a:p>
        </p:txBody>
      </p:sp>
    </p:spTree>
    <p:extLst>
      <p:ext uri="{BB962C8B-B14F-4D97-AF65-F5344CB8AC3E}">
        <p14:creationId xmlns:p14="http://schemas.microsoft.com/office/powerpoint/2010/main" xmlns="" val="3874417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29" name="Rectang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de-DE" dirty="0" err="1" smtClean="0"/>
              <a:t>Interoperability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MPI</a:t>
            </a:r>
          </a:p>
        </p:txBody>
      </p:sp>
    </p:spTree>
    <p:extLst>
      <p:ext uri="{BB962C8B-B14F-4D97-AF65-F5344CB8AC3E}">
        <p14:creationId xmlns:p14="http://schemas.microsoft.com/office/powerpoint/2010/main" xmlns="" val="2158016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.AZB2OuTL02DUZh.3sbgLA"/>
  <p:tag name="VCT-RADIUS" val="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.AZB2OuTL02DUZh.3sbgLA"/>
  <p:tag name="VCT-RADIUS" val="7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qvcy4Ya4mkuHwjO5iWL4zw"/>
  <p:tag name="VCT-RADIUS" val="7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i3OK6Dnv9EOMa3bUQ1_.DA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7"/>
  <p:tag name="THINKCELLSHAPEDONOTDELETE" val="puKOWSyr2f0Kv6.5TTpTVfQ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qvcy4Ya4mkuHwjO5iWL4zw"/>
  <p:tag name="VCT-RADIUS" val="7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i3OK6Dnv9EOMa3bUQ1_.DA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7"/>
  <p:tag name="THINKCELLSHAPEDONOTDELETE" val="puKOWSyr2f0Kv6.5TTpTVfQ"/>
</p:tagLst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4641</Words>
  <Application>Microsoft Office PowerPoint</Application>
  <PresentationFormat>Bildschirmpräsentation (4:3)</PresentationFormat>
  <Paragraphs>1349</Paragraphs>
  <Slides>171</Slides>
  <Notes>4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171</vt:i4>
      </vt:variant>
    </vt:vector>
  </HeadingPairs>
  <TitlesOfParts>
    <vt:vector size="172" baseType="lpstr">
      <vt:lpstr>Office-Design</vt:lpstr>
      <vt:lpstr>GASPI Tutorial</vt:lpstr>
      <vt:lpstr>Schedule</vt:lpstr>
      <vt:lpstr>GASPI Tutorial Questionnaire</vt:lpstr>
      <vt:lpstr>Round of Introductions</vt:lpstr>
      <vt:lpstr>Goals</vt:lpstr>
      <vt:lpstr>Outline</vt:lpstr>
      <vt:lpstr>Outline</vt:lpstr>
      <vt:lpstr>Introduction to GASPI</vt:lpstr>
      <vt:lpstr>Folie 9</vt:lpstr>
      <vt:lpstr>GASPI at a Glance</vt:lpstr>
      <vt:lpstr>GASPI History</vt:lpstr>
      <vt:lpstr>Folie 12</vt:lpstr>
      <vt:lpstr> GASPI in  European Exascale Projects</vt:lpstr>
      <vt:lpstr>Folie 14</vt:lpstr>
      <vt:lpstr>Concepts: Communication</vt:lpstr>
      <vt:lpstr>Concepts:  One-Sided Communication</vt:lpstr>
      <vt:lpstr>Concepts:  Segments</vt:lpstr>
      <vt:lpstr>Concepts:  Segments</vt:lpstr>
      <vt:lpstr>Concepts:  one-sided Communication</vt:lpstr>
      <vt:lpstr>Concepts:  one-sided Communication</vt:lpstr>
      <vt:lpstr>Concepts:  Synchronisation with Notifications</vt:lpstr>
      <vt:lpstr>Concepts:  Synchronisation with Notifications</vt:lpstr>
      <vt:lpstr>Concepts: overlap of Communication and Computation</vt:lpstr>
      <vt:lpstr>Concepts: Warning! </vt:lpstr>
      <vt:lpstr>Concepts: Communication Queues</vt:lpstr>
      <vt:lpstr>The GASPI API</vt:lpstr>
      <vt:lpstr>Execution Model</vt:lpstr>
      <vt:lpstr>GASPI Execution Model</vt:lpstr>
      <vt:lpstr>GASPI Return Values</vt:lpstr>
      <vt:lpstr>success_or_die.h</vt:lpstr>
      <vt:lpstr>Timeout Mechanism</vt:lpstr>
      <vt:lpstr>GASPI Process Management</vt:lpstr>
      <vt:lpstr>GASPI Initialization</vt:lpstr>
      <vt:lpstr>GASPI Finalization</vt:lpstr>
      <vt:lpstr>GASPI Process Identification</vt:lpstr>
      <vt:lpstr>GASPI Startup</vt:lpstr>
      <vt:lpstr>Hello world – Hands on</vt:lpstr>
      <vt:lpstr>GASPI „hello world“</vt:lpstr>
      <vt:lpstr>Memory Segments</vt:lpstr>
      <vt:lpstr>Segments</vt:lpstr>
      <vt:lpstr>Segments</vt:lpstr>
      <vt:lpstr>GASPI Segments</vt:lpstr>
      <vt:lpstr>Segment Functions</vt:lpstr>
      <vt:lpstr>GASPI Segment Allocation </vt:lpstr>
      <vt:lpstr>GASPI Segment Creation </vt:lpstr>
      <vt:lpstr>GASPI Segment with given Buffer</vt:lpstr>
      <vt:lpstr>GASPI Segment with given Buffer</vt:lpstr>
      <vt:lpstr>GASPI Segment Deletion </vt:lpstr>
      <vt:lpstr>GASPI Segment Utils</vt:lpstr>
      <vt:lpstr>GASPI Segment Utils</vt:lpstr>
      <vt:lpstr>Using Segments – Hands on</vt:lpstr>
      <vt:lpstr>Using Segments (I)</vt:lpstr>
      <vt:lpstr>Using Segments (II)</vt:lpstr>
      <vt:lpstr>One-sided Communication</vt:lpstr>
      <vt:lpstr>GASPI One-sided Communication</vt:lpstr>
      <vt:lpstr>GASPI One-sided Communication</vt:lpstr>
      <vt:lpstr>GASPI One-sided Communication</vt:lpstr>
      <vt:lpstr>Queues (I)</vt:lpstr>
      <vt:lpstr>Queues (II)</vt:lpstr>
      <vt:lpstr>Queues (III)</vt:lpstr>
      <vt:lpstr>GASPI Queue Utils</vt:lpstr>
      <vt:lpstr>GASPI Queue Utils</vt:lpstr>
      <vt:lpstr>GASPI Queue Utils</vt:lpstr>
      <vt:lpstr>write_and_wait</vt:lpstr>
      <vt:lpstr>write_notify_and_cycle</vt:lpstr>
      <vt:lpstr>wait_for_flush_queues</vt:lpstr>
      <vt:lpstr>Data Synchronization By Notification</vt:lpstr>
      <vt:lpstr>GASPI Notification Mechanism</vt:lpstr>
      <vt:lpstr>GASPI Notification Mechanism</vt:lpstr>
      <vt:lpstr>GASPI Notification Mechanism</vt:lpstr>
      <vt:lpstr>GASPI Notification Mechanism</vt:lpstr>
      <vt:lpstr>wait_or_die</vt:lpstr>
      <vt:lpstr>test_or_die</vt:lpstr>
      <vt:lpstr>Extended One-sided Calls</vt:lpstr>
      <vt:lpstr>GASPI extended one-sided</vt:lpstr>
      <vt:lpstr>GASPI extended one-sided</vt:lpstr>
      <vt:lpstr>GASPI extended one-sided</vt:lpstr>
      <vt:lpstr>GASPI extended one-sided</vt:lpstr>
      <vt:lpstr>Folie 79</vt:lpstr>
      <vt:lpstr>Communication – Hands on</vt:lpstr>
      <vt:lpstr>Communication – Hands on</vt:lpstr>
      <vt:lpstr>onesided.c (I)</vt:lpstr>
      <vt:lpstr>Folie 83</vt:lpstr>
      <vt:lpstr>Ping-Pong</vt:lpstr>
      <vt:lpstr>Ping-Ping – Hands-On</vt:lpstr>
      <vt:lpstr>Collectives</vt:lpstr>
      <vt:lpstr>Collective Operations (I)</vt:lpstr>
      <vt:lpstr>Collective Operations (II)</vt:lpstr>
      <vt:lpstr>Collective Operations (III)</vt:lpstr>
      <vt:lpstr>Collective Functions</vt:lpstr>
      <vt:lpstr>GASPI Collective Function</vt:lpstr>
      <vt:lpstr>Passive communication</vt:lpstr>
      <vt:lpstr>Passive Communication Functions (I)</vt:lpstr>
      <vt:lpstr>Passive Communication Functions (II)</vt:lpstr>
      <vt:lpstr>Passive Communication Functions (III)</vt:lpstr>
      <vt:lpstr>Passive Communication Functions (III)</vt:lpstr>
      <vt:lpstr>Fault Tolerance</vt:lpstr>
      <vt:lpstr>Features</vt:lpstr>
      <vt:lpstr>Interoperability with MPI</vt:lpstr>
      <vt:lpstr>Interoperability with MPI</vt:lpstr>
      <vt:lpstr>Mixing GASPI and MPI  in Parallel Programs</vt:lpstr>
      <vt:lpstr>GASPI Preserves the MPI Ranks </vt:lpstr>
      <vt:lpstr>Using User Provided  Memory for Segments </vt:lpstr>
      <vt:lpstr>Using GASPI Segment Allocated Memory in MPI Communication</vt:lpstr>
      <vt:lpstr>Mixing MPI Code with  GASPI Code From a Library</vt:lpstr>
      <vt:lpstr>Interoperability - Hands on</vt:lpstr>
      <vt:lpstr>Interoperability - Hands on - II</vt:lpstr>
      <vt:lpstr>The GASPI programming model</vt:lpstr>
      <vt:lpstr>Think performance</vt:lpstr>
      <vt:lpstr>Example: allgatherV</vt:lpstr>
      <vt:lpstr>Example: allgatherV</vt:lpstr>
      <vt:lpstr>Example: Stencil applications</vt:lpstr>
      <vt:lpstr>Stencil application proxy</vt:lpstr>
      <vt:lpstr>Stencil application proxy</vt:lpstr>
      <vt:lpstr>Fork-Join model</vt:lpstr>
      <vt:lpstr>Iteration 1</vt:lpstr>
      <vt:lpstr>Iteration 2</vt:lpstr>
      <vt:lpstr>Iteration 3</vt:lpstr>
      <vt:lpstr>Iteration 4</vt:lpstr>
      <vt:lpstr>Folie 120</vt:lpstr>
      <vt:lpstr>Temporal evolution</vt:lpstr>
      <vt:lpstr>More than one process …</vt:lpstr>
      <vt:lpstr>Elementary update</vt:lpstr>
      <vt:lpstr>Boundary / Halo domains</vt:lpstr>
      <vt:lpstr>Folie 125</vt:lpstr>
      <vt:lpstr>Memory layout</vt:lpstr>
      <vt:lpstr>Bulk Synchronous </vt:lpstr>
      <vt:lpstr>Communication phase</vt:lpstr>
      <vt:lpstr>Computation phase</vt:lpstr>
      <vt:lpstr>Communication phase </vt:lpstr>
      <vt:lpstr>Computation phase</vt:lpstr>
      <vt:lpstr>Hands-on</vt:lpstr>
      <vt:lpstr>The GASPI Ring Exchange </vt:lpstr>
      <vt:lpstr>Excursion: Efficient parallel         execution</vt:lpstr>
      <vt:lpstr>Efficient parallel execution</vt:lpstr>
      <vt:lpstr>Efficient parallel execution</vt:lpstr>
      <vt:lpstr>Scalability S</vt:lpstr>
      <vt:lpstr>Scalability S</vt:lpstr>
      <vt:lpstr>Implications for parallelization</vt:lpstr>
      <vt:lpstr>Implications for parallelization</vt:lpstr>
      <vt:lpstr>End of Excursion</vt:lpstr>
      <vt:lpstr>Temporal evolution: one iteration</vt:lpstr>
      <vt:lpstr>Temporal evolution: one iteration</vt:lpstr>
      <vt:lpstr>Temporal evolution: all iterations</vt:lpstr>
      <vt:lpstr>Temporal evolution: all iterations</vt:lpstr>
      <vt:lpstr>CommUNICATION / computation overlap</vt:lpstr>
      <vt:lpstr>Strategy</vt:lpstr>
      <vt:lpstr>Strategy</vt:lpstr>
      <vt:lpstr>Single iteration</vt:lpstr>
      <vt:lpstr>Left boundary element:</vt:lpstr>
      <vt:lpstr>Left boundary element:</vt:lpstr>
      <vt:lpstr>Left boundary element:</vt:lpstr>
      <vt:lpstr>Left boundary element:</vt:lpstr>
      <vt:lpstr>Left boundary element:</vt:lpstr>
      <vt:lpstr>Single iteration</vt:lpstr>
      <vt:lpstr>Hands-on</vt:lpstr>
      <vt:lpstr>The GASPI Ring Exchange </vt:lpstr>
      <vt:lpstr>Temporal evolution</vt:lpstr>
      <vt:lpstr>Temporal evolution</vt:lpstr>
      <vt:lpstr>Data dependency Driven</vt:lpstr>
      <vt:lpstr>Folie 161</vt:lpstr>
      <vt:lpstr>Folie 162</vt:lpstr>
      <vt:lpstr>Reduce synchronicity</vt:lpstr>
      <vt:lpstr>Folie 164</vt:lpstr>
      <vt:lpstr>The GASPI Ring Exchange </vt:lpstr>
      <vt:lpstr>Hands-on</vt:lpstr>
      <vt:lpstr>The GASPI Ring Exchange </vt:lpstr>
      <vt:lpstr>Temporal evolution</vt:lpstr>
      <vt:lpstr>The GASPI Ring Exchange </vt:lpstr>
      <vt:lpstr>Folie 170</vt:lpstr>
      <vt:lpstr>Questions?</vt:lpstr>
    </vt:vector>
  </TitlesOfParts>
  <Company>Fraunhofer SCAI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Till Martensmeier</dc:creator>
  <cp:lastModifiedBy>csimmend</cp:lastModifiedBy>
  <cp:revision>663</cp:revision>
  <cp:lastPrinted>2016-09-09T12:35:29Z</cp:lastPrinted>
  <dcterms:created xsi:type="dcterms:W3CDTF">2011-08-04T07:58:50Z</dcterms:created>
  <dcterms:modified xsi:type="dcterms:W3CDTF">2017-03-01T17:26:55Z</dcterms:modified>
</cp:coreProperties>
</file>